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61" r:id="rId3"/>
    <p:sldId id="263" r:id="rId4"/>
    <p:sldId id="262" r:id="rId5"/>
    <p:sldId id="264" r:id="rId6"/>
    <p:sldId id="265" r:id="rId7"/>
    <p:sldId id="266" r:id="rId8"/>
    <p:sldId id="271" r:id="rId9"/>
    <p:sldId id="269" r:id="rId10"/>
    <p:sldId id="270" r:id="rId11"/>
    <p:sldId id="273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893F6-7DDD-43CA-8CFC-C9958AFD8029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50A00-DBF6-44B2-B6B7-EFB6356071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71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/>
              <a:t>02/07/2020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pt-BR"/>
              <a:t>Redes Neurais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DC009D3-781C-4722-BE8E-A524F74AB7B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6976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09D3-781C-4722-BE8E-A524F74AB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20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09D3-781C-4722-BE8E-A524F74AB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81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09D3-781C-4722-BE8E-A524F74AB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34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09D3-781C-4722-BE8E-A524F74AB7B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293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09D3-781C-4722-BE8E-A524F74AB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85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09D3-781C-4722-BE8E-A524F74AB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01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09D3-781C-4722-BE8E-A524F74AB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33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09D3-781C-4722-BE8E-A524F74AB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4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09D3-781C-4722-BE8E-A524F74AB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16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09D3-781C-4722-BE8E-A524F74AB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52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pt-BR"/>
              <a:t>02/07/2020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pt-BR"/>
              <a:t>Redes Neurais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DC009D3-781C-4722-BE8E-A524F74AB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02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BDD70-B294-4A0B-AABF-B83FABFAA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9828623" cy="2670048"/>
          </a:xfrm>
        </p:spPr>
        <p:txBody>
          <a:bodyPr>
            <a:normAutofit fontScale="90000"/>
          </a:bodyPr>
          <a:lstStyle/>
          <a:p>
            <a:r>
              <a:rPr lang="pt-BR" dirty="0"/>
              <a:t>Previsão do período de recorrência de câncer de mama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9ED9F3-D7D0-4DA7-95E6-96D972DF0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Nome: Gabriel Baruque (2012325)</a:t>
            </a:r>
          </a:p>
          <a:p>
            <a:r>
              <a:rPr lang="pt-BR" dirty="0"/>
              <a:t>Professora: Dra. Marley </a:t>
            </a:r>
            <a:r>
              <a:rPr lang="pt-BR" dirty="0" err="1"/>
              <a:t>Vellasco</a:t>
            </a:r>
            <a:endParaRPr lang="pt-BR" dirty="0"/>
          </a:p>
          <a:p>
            <a:endParaRPr lang="pt-BR" dirty="0"/>
          </a:p>
        </p:txBody>
      </p:sp>
      <p:pic>
        <p:nvPicPr>
          <p:cNvPr id="5" name="Picture 2" descr="JPG - Logo - Logodownload.org Download de Logo - Parte 5">
            <a:extLst>
              <a:ext uri="{FF2B5EF4-FFF2-40B4-BE49-F238E27FC236}">
                <a16:creationId xmlns:a16="http://schemas.microsoft.com/office/drawing/2014/main" id="{CCDA0EC8-A80C-48E3-9717-BFC958541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9866" y="96171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731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0B877-E418-4249-A874-BD0D2147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71CA6-2290-451A-AA04-7CC4D6435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CA13A4-D157-4158-9854-EADCD7AD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EAD187-0A1A-4B63-A64E-D29288B2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10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B8FFFF4-467E-4DF0-9556-A800655E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pic>
        <p:nvPicPr>
          <p:cNvPr id="7" name="Picture 2" descr="JPG - Logo - Logodownload.org Download de Logo - Parte 5">
            <a:extLst>
              <a:ext uri="{FF2B5EF4-FFF2-40B4-BE49-F238E27FC236}">
                <a16:creationId xmlns:a16="http://schemas.microsoft.com/office/drawing/2014/main" id="{151D0326-EF99-41F6-BF5B-19DC0897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41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CBE2B-1157-475B-ABE9-7038FBBB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39" y="1231271"/>
            <a:ext cx="9506139" cy="5196689"/>
          </a:xfrm>
        </p:spPr>
        <p:txBody>
          <a:bodyPr anchor="t">
            <a:normAutofit/>
          </a:bodyPr>
          <a:lstStyle/>
          <a:p>
            <a:r>
              <a:rPr lang="pt-BR" dirty="0"/>
              <a:t>A seleção de atributos não gerou resultados melhores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Acurácia:</a:t>
            </a:r>
          </a:p>
          <a:p>
            <a:pPr marL="274320" lvl="1" indent="0">
              <a:buNone/>
            </a:pPr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557515-099F-4493-AA3C-9704D26CD8BC}"/>
              </a:ext>
            </a:extLst>
          </p:cNvPr>
          <p:cNvSpPr txBox="1">
            <a:spLocks/>
          </p:cNvSpPr>
          <p:nvPr/>
        </p:nvSpPr>
        <p:spPr>
          <a:xfrm>
            <a:off x="497938" y="448147"/>
            <a:ext cx="10782677" cy="679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D2D5E-0403-4A30-B8D9-6F4E2BE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4B0F4-D00B-4EC3-A965-52654C5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11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D2153-C9C7-49AF-ABFB-0B534D07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FE02745F-AD3A-4F63-9E4B-D66D9D367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55059"/>
              </p:ext>
            </p:extLst>
          </p:nvPr>
        </p:nvGraphicFramePr>
        <p:xfrm>
          <a:off x="1999808" y="3138735"/>
          <a:ext cx="6502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042">
                  <a:extLst>
                    <a:ext uri="{9D8B030D-6E8A-4147-A177-3AD203B41FA5}">
                      <a16:colId xmlns:a16="http://schemas.microsoft.com/office/drawing/2014/main" val="341522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853491524"/>
                    </a:ext>
                  </a:extLst>
                </a:gridCol>
                <a:gridCol w="1155795">
                  <a:extLst>
                    <a:ext uri="{9D8B030D-6E8A-4147-A177-3AD203B41FA5}">
                      <a16:colId xmlns:a16="http://schemas.microsoft.com/office/drawing/2014/main" val="1253868198"/>
                    </a:ext>
                  </a:extLst>
                </a:gridCol>
                <a:gridCol w="1809213">
                  <a:extLst>
                    <a:ext uri="{9D8B030D-6E8A-4147-A177-3AD203B41FA5}">
                      <a16:colId xmlns:a16="http://schemas.microsoft.com/office/drawing/2014/main" val="1485502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Oversampling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Sem seleção de atributos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ReliefF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Lasso </a:t>
                      </a:r>
                      <a:r>
                        <a:rPr lang="pt-BR" dirty="0" err="1"/>
                        <a:t>Multinomial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17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77.9%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56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69.5%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86562"/>
                  </a:ext>
                </a:extLst>
              </a:tr>
            </a:tbl>
          </a:graphicData>
        </a:graphic>
      </p:graphicFrame>
      <p:pic>
        <p:nvPicPr>
          <p:cNvPr id="10" name="Picture 2" descr="JPG - Logo - Logodownload.org Download de Logo - Parte 5">
            <a:extLst>
              <a:ext uri="{FF2B5EF4-FFF2-40B4-BE49-F238E27FC236}">
                <a16:creationId xmlns:a16="http://schemas.microsoft.com/office/drawing/2014/main" id="{69123B6C-906C-4FE7-8B9F-E18D44708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5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CBE2B-1157-475B-ABE9-7038FBBB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39" y="1231271"/>
            <a:ext cx="9506139" cy="5196689"/>
          </a:xfrm>
        </p:spPr>
        <p:txBody>
          <a:bodyPr anchor="t">
            <a:normAutofit/>
          </a:bodyPr>
          <a:lstStyle/>
          <a:p>
            <a:r>
              <a:rPr lang="pt-BR" dirty="0"/>
              <a:t>Dados categóricos sem codificação 1-N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557515-099F-4493-AA3C-9704D26CD8BC}"/>
              </a:ext>
            </a:extLst>
          </p:cNvPr>
          <p:cNvSpPr txBox="1">
            <a:spLocks/>
          </p:cNvSpPr>
          <p:nvPr/>
        </p:nvSpPr>
        <p:spPr>
          <a:xfrm>
            <a:off x="497938" y="448147"/>
            <a:ext cx="10782677" cy="679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/>
              <a:t>Sem </a:t>
            </a:r>
            <a:r>
              <a:rPr lang="pt-BR" sz="2000" dirty="0" err="1"/>
              <a:t>Oversampling</a:t>
            </a:r>
            <a:endParaRPr lang="pt-BR" sz="2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D2D5E-0403-4A30-B8D9-6F4E2BE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4B0F4-D00B-4EC3-A965-52654C5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12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D2153-C9C7-49AF-ABFB-0B534D07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475324AC-82A0-4AE9-8B4E-D35D4830A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879"/>
              </p:ext>
            </p:extLst>
          </p:nvPr>
        </p:nvGraphicFramePr>
        <p:xfrm>
          <a:off x="497938" y="1695450"/>
          <a:ext cx="17113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774">
                  <a:extLst>
                    <a:ext uri="{9D8B030D-6E8A-4147-A177-3AD203B41FA5}">
                      <a16:colId xmlns:a16="http://schemas.microsoft.com/office/drawing/2014/main" val="885826553"/>
                    </a:ext>
                  </a:extLst>
                </a:gridCol>
                <a:gridCol w="412552">
                  <a:extLst>
                    <a:ext uri="{9D8B030D-6E8A-4147-A177-3AD203B41FA5}">
                      <a16:colId xmlns:a16="http://schemas.microsoft.com/office/drawing/2014/main" val="216055976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pt-BR" sz="1400" dirty="0"/>
                        <a:t># entradas: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4888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pt-BR" sz="1400" dirty="0"/>
                        <a:t>#saídas: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45926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pt-BR" sz="1400" dirty="0"/>
                        <a:t># neurônios: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14182"/>
                  </a:ext>
                </a:extLst>
              </a:tr>
            </a:tbl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BBE20E13-E466-4C82-B914-15188E3A9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"/>
          <a:stretch/>
        </p:blipFill>
        <p:spPr>
          <a:xfrm>
            <a:off x="3145942" y="1548056"/>
            <a:ext cx="6757907" cy="4601217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8295313-2AD8-432E-86C9-7779742FC1F0}"/>
              </a:ext>
            </a:extLst>
          </p:cNvPr>
          <p:cNvSpPr/>
          <p:nvPr/>
        </p:nvSpPr>
        <p:spPr>
          <a:xfrm>
            <a:off x="3101769" y="2021388"/>
            <a:ext cx="4512374" cy="1898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FE111FE-DD4B-4F7D-BE7E-47819E2516E2}"/>
              </a:ext>
            </a:extLst>
          </p:cNvPr>
          <p:cNvSpPr/>
          <p:nvPr/>
        </p:nvSpPr>
        <p:spPr>
          <a:xfrm>
            <a:off x="5449057" y="3813876"/>
            <a:ext cx="699461" cy="10183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DD6683D-FE83-43A8-8346-A917274D1B23}"/>
              </a:ext>
            </a:extLst>
          </p:cNvPr>
          <p:cNvSpPr/>
          <p:nvPr/>
        </p:nvSpPr>
        <p:spPr>
          <a:xfrm>
            <a:off x="3101769" y="4975000"/>
            <a:ext cx="2565337" cy="11971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JPG - Logo - Logodownload.org Download de Logo - Parte 5">
            <a:extLst>
              <a:ext uri="{FF2B5EF4-FFF2-40B4-BE49-F238E27FC236}">
                <a16:creationId xmlns:a16="http://schemas.microsoft.com/office/drawing/2014/main" id="{B1021A97-DA51-4D28-A0EA-3CEFFFA09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636F6EEE-A970-4624-A652-277C2A8BBD0F}"/>
              </a:ext>
            </a:extLst>
          </p:cNvPr>
          <p:cNvSpPr/>
          <p:nvPr/>
        </p:nvSpPr>
        <p:spPr>
          <a:xfrm>
            <a:off x="3101769" y="2684584"/>
            <a:ext cx="3251406" cy="19341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186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CBE2B-1157-475B-ABE9-7038FBBB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39" y="1231271"/>
            <a:ext cx="9506139" cy="5196689"/>
          </a:xfrm>
        </p:spPr>
        <p:txBody>
          <a:bodyPr anchor="t">
            <a:normAutofit/>
          </a:bodyPr>
          <a:lstStyle/>
          <a:p>
            <a:r>
              <a:rPr lang="pt-BR" dirty="0"/>
              <a:t>Dados categóricos com codificação 1-N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557515-099F-4493-AA3C-9704D26CD8BC}"/>
              </a:ext>
            </a:extLst>
          </p:cNvPr>
          <p:cNvSpPr txBox="1">
            <a:spLocks/>
          </p:cNvSpPr>
          <p:nvPr/>
        </p:nvSpPr>
        <p:spPr>
          <a:xfrm>
            <a:off x="497938" y="448147"/>
            <a:ext cx="10782677" cy="679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/>
              <a:t>Com </a:t>
            </a:r>
            <a:r>
              <a:rPr lang="pt-BR" sz="2000" dirty="0" err="1"/>
              <a:t>Oversampling</a:t>
            </a:r>
            <a:endParaRPr lang="pt-BR" sz="2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D2D5E-0403-4A30-B8D9-6F4E2BE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4B0F4-D00B-4EC3-A965-52654C5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13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D2153-C9C7-49AF-ABFB-0B534D07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475324AC-82A0-4AE9-8B4E-D35D4830A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58365"/>
              </p:ext>
            </p:extLst>
          </p:nvPr>
        </p:nvGraphicFramePr>
        <p:xfrm>
          <a:off x="497938" y="1695450"/>
          <a:ext cx="17113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774">
                  <a:extLst>
                    <a:ext uri="{9D8B030D-6E8A-4147-A177-3AD203B41FA5}">
                      <a16:colId xmlns:a16="http://schemas.microsoft.com/office/drawing/2014/main" val="885826553"/>
                    </a:ext>
                  </a:extLst>
                </a:gridCol>
                <a:gridCol w="412552">
                  <a:extLst>
                    <a:ext uri="{9D8B030D-6E8A-4147-A177-3AD203B41FA5}">
                      <a16:colId xmlns:a16="http://schemas.microsoft.com/office/drawing/2014/main" val="216055976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pt-BR" sz="1400" dirty="0"/>
                        <a:t># entradas: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4888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pt-BR" sz="1400" dirty="0"/>
                        <a:t>#saídas: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45926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pt-BR" sz="1400" dirty="0"/>
                        <a:t># neurônios: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14182"/>
                  </a:ext>
                </a:extLst>
              </a:tr>
            </a:tbl>
          </a:graphicData>
        </a:graphic>
      </p:graphicFrame>
      <p:pic>
        <p:nvPicPr>
          <p:cNvPr id="15" name="Imagem 14">
            <a:extLst>
              <a:ext uri="{FF2B5EF4-FFF2-40B4-BE49-F238E27FC236}">
                <a16:creationId xmlns:a16="http://schemas.microsoft.com/office/drawing/2014/main" id="{E2F8A2CF-D2AC-464E-8FCF-7AB89211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819" y="1580510"/>
            <a:ext cx="6792273" cy="4582164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8295313-2AD8-432E-86C9-7779742FC1F0}"/>
              </a:ext>
            </a:extLst>
          </p:cNvPr>
          <p:cNvSpPr/>
          <p:nvPr/>
        </p:nvSpPr>
        <p:spPr>
          <a:xfrm>
            <a:off x="3101769" y="2021388"/>
            <a:ext cx="4512374" cy="1898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FE111FE-DD4B-4F7D-BE7E-47819E2516E2}"/>
              </a:ext>
            </a:extLst>
          </p:cNvPr>
          <p:cNvSpPr/>
          <p:nvPr/>
        </p:nvSpPr>
        <p:spPr>
          <a:xfrm>
            <a:off x="5449057" y="3813876"/>
            <a:ext cx="699461" cy="10183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DD6683D-FE83-43A8-8346-A917274D1B23}"/>
              </a:ext>
            </a:extLst>
          </p:cNvPr>
          <p:cNvSpPr/>
          <p:nvPr/>
        </p:nvSpPr>
        <p:spPr>
          <a:xfrm>
            <a:off x="3101769" y="4975000"/>
            <a:ext cx="2565337" cy="11971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 descr="JPG - Logo - Logodownload.org Download de Logo - Parte 5">
            <a:extLst>
              <a:ext uri="{FF2B5EF4-FFF2-40B4-BE49-F238E27FC236}">
                <a16:creationId xmlns:a16="http://schemas.microsoft.com/office/drawing/2014/main" id="{831583FB-7E58-4E78-BDA1-8FAAE531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E6E6E4D3-52E8-4A95-8998-A87B6EB2EC88}"/>
              </a:ext>
            </a:extLst>
          </p:cNvPr>
          <p:cNvSpPr/>
          <p:nvPr/>
        </p:nvSpPr>
        <p:spPr>
          <a:xfrm>
            <a:off x="3101769" y="2684584"/>
            <a:ext cx="3251406" cy="19341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1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CBE2B-1157-475B-ABE9-7038FBBB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39" y="1231271"/>
            <a:ext cx="9506139" cy="5196689"/>
          </a:xfrm>
        </p:spPr>
        <p:txBody>
          <a:bodyPr anchor="t">
            <a:normAutofit/>
          </a:bodyPr>
          <a:lstStyle/>
          <a:p>
            <a:r>
              <a:rPr lang="pt-BR" dirty="0"/>
              <a:t>Aumento da “paciência” no </a:t>
            </a:r>
            <a:r>
              <a:rPr lang="pt-BR" dirty="0" err="1"/>
              <a:t>Early</a:t>
            </a:r>
            <a:r>
              <a:rPr lang="pt-BR" dirty="0"/>
              <a:t> </a:t>
            </a:r>
            <a:r>
              <a:rPr lang="pt-BR" dirty="0" err="1"/>
              <a:t>Stopping</a:t>
            </a:r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557515-099F-4493-AA3C-9704D26CD8BC}"/>
              </a:ext>
            </a:extLst>
          </p:cNvPr>
          <p:cNvSpPr txBox="1">
            <a:spLocks/>
          </p:cNvSpPr>
          <p:nvPr/>
        </p:nvSpPr>
        <p:spPr>
          <a:xfrm>
            <a:off x="497938" y="448147"/>
            <a:ext cx="10782677" cy="679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/>
              <a:t>Com </a:t>
            </a:r>
            <a:r>
              <a:rPr lang="pt-BR" sz="2000" dirty="0" err="1"/>
              <a:t>Oversampling</a:t>
            </a:r>
            <a:endParaRPr lang="pt-BR" sz="2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D2D5E-0403-4A30-B8D9-6F4E2BE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4B0F4-D00B-4EC3-A965-52654C5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14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D2153-C9C7-49AF-ABFB-0B534D07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475324AC-82A0-4AE9-8B4E-D35D4830AECB}"/>
              </a:ext>
            </a:extLst>
          </p:cNvPr>
          <p:cNvGraphicFramePr>
            <a:graphicFrameLocks noGrp="1"/>
          </p:cNvGraphicFramePr>
          <p:nvPr/>
        </p:nvGraphicFramePr>
        <p:xfrm>
          <a:off x="497938" y="1695450"/>
          <a:ext cx="17113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774">
                  <a:extLst>
                    <a:ext uri="{9D8B030D-6E8A-4147-A177-3AD203B41FA5}">
                      <a16:colId xmlns:a16="http://schemas.microsoft.com/office/drawing/2014/main" val="885826553"/>
                    </a:ext>
                  </a:extLst>
                </a:gridCol>
                <a:gridCol w="412552">
                  <a:extLst>
                    <a:ext uri="{9D8B030D-6E8A-4147-A177-3AD203B41FA5}">
                      <a16:colId xmlns:a16="http://schemas.microsoft.com/office/drawing/2014/main" val="216055976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pt-BR" sz="1400" dirty="0"/>
                        <a:t># entradas: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4888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pt-BR" sz="1400" dirty="0"/>
                        <a:t>#saídas: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45926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pt-BR" sz="1400" dirty="0"/>
                        <a:t># neurônios: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14182"/>
                  </a:ext>
                </a:extLst>
              </a:tr>
            </a:tbl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8A0408C1-C89C-40E1-9C63-9C4010714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294" y="1584709"/>
            <a:ext cx="6782747" cy="4534533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8295313-2AD8-432E-86C9-7779742FC1F0}"/>
              </a:ext>
            </a:extLst>
          </p:cNvPr>
          <p:cNvSpPr/>
          <p:nvPr/>
        </p:nvSpPr>
        <p:spPr>
          <a:xfrm>
            <a:off x="3101769" y="2021388"/>
            <a:ext cx="4512374" cy="1898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FE111FE-DD4B-4F7D-BE7E-47819E2516E2}"/>
              </a:ext>
            </a:extLst>
          </p:cNvPr>
          <p:cNvSpPr/>
          <p:nvPr/>
        </p:nvSpPr>
        <p:spPr>
          <a:xfrm>
            <a:off x="5449057" y="3813876"/>
            <a:ext cx="699461" cy="10183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DD6683D-FE83-43A8-8346-A917274D1B23}"/>
              </a:ext>
            </a:extLst>
          </p:cNvPr>
          <p:cNvSpPr/>
          <p:nvPr/>
        </p:nvSpPr>
        <p:spPr>
          <a:xfrm>
            <a:off x="3101769" y="4975000"/>
            <a:ext cx="2565337" cy="11971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D82C13-F786-436B-829E-51E1E792FE53}"/>
              </a:ext>
            </a:extLst>
          </p:cNvPr>
          <p:cNvSpPr txBox="1"/>
          <p:nvPr/>
        </p:nvSpPr>
        <p:spPr>
          <a:xfrm rot="2386354">
            <a:off x="6752006" y="1931654"/>
            <a:ext cx="318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Melhor resultado obtido!</a:t>
            </a:r>
          </a:p>
        </p:txBody>
      </p:sp>
      <p:pic>
        <p:nvPicPr>
          <p:cNvPr id="15" name="Picture 2" descr="JPG - Logo - Logodownload.org Download de Logo - Parte 5">
            <a:extLst>
              <a:ext uri="{FF2B5EF4-FFF2-40B4-BE49-F238E27FC236}">
                <a16:creationId xmlns:a16="http://schemas.microsoft.com/office/drawing/2014/main" id="{88F5DF39-9E97-420D-9718-9C2873D0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70B1C616-07C4-417B-A222-184E1E7E296B}"/>
              </a:ext>
            </a:extLst>
          </p:cNvPr>
          <p:cNvSpPr/>
          <p:nvPr/>
        </p:nvSpPr>
        <p:spPr>
          <a:xfrm>
            <a:off x="3101769" y="2684584"/>
            <a:ext cx="3251406" cy="19341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071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0B877-E418-4249-A874-BD0D2147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71CA6-2290-451A-AA04-7CC4D6435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CA13A4-D157-4158-9854-EADCD7AD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EAD187-0A1A-4B63-A64E-D29288B2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15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B8FFFF4-467E-4DF0-9556-A800655E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pic>
        <p:nvPicPr>
          <p:cNvPr id="7" name="Picture 2" descr="JPG - Logo - Logodownload.org Download de Logo - Parte 5">
            <a:extLst>
              <a:ext uri="{FF2B5EF4-FFF2-40B4-BE49-F238E27FC236}">
                <a16:creationId xmlns:a16="http://schemas.microsoft.com/office/drawing/2014/main" id="{1E5B9EBC-04A6-4216-87C2-C7070E9E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3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CBE2B-1157-475B-ABE9-7038FBBB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39" y="1231271"/>
            <a:ext cx="9506139" cy="5196689"/>
          </a:xfrm>
        </p:spPr>
        <p:txBody>
          <a:bodyPr anchor="t">
            <a:normAutofit/>
          </a:bodyPr>
          <a:lstStyle/>
          <a:p>
            <a:r>
              <a:rPr lang="pt-BR" dirty="0"/>
              <a:t>Banco de dados pequeno</a:t>
            </a:r>
          </a:p>
          <a:p>
            <a:r>
              <a:rPr lang="pt-BR" dirty="0"/>
              <a:t>Acurácia máxima alcançada : 88.6% </a:t>
            </a:r>
          </a:p>
          <a:p>
            <a:r>
              <a:rPr lang="pt-BR" dirty="0" err="1"/>
              <a:t>Oversampling</a:t>
            </a:r>
            <a:endParaRPr lang="pt-BR" dirty="0"/>
          </a:p>
          <a:p>
            <a:r>
              <a:rPr lang="pt-BR" dirty="0"/>
              <a:t>Seleção de observações não influenciou positivamente os resultados</a:t>
            </a:r>
          </a:p>
          <a:p>
            <a:endParaRPr lang="pt-BR" dirty="0"/>
          </a:p>
          <a:p>
            <a:r>
              <a:rPr lang="pt-BR" dirty="0"/>
              <a:t>Necessário coletar mais dados (teste)</a:t>
            </a:r>
          </a:p>
          <a:p>
            <a:endParaRPr lang="pt-BR" dirty="0"/>
          </a:p>
          <a:p>
            <a:endParaRPr lang="pt-BR" dirty="0"/>
          </a:p>
          <a:p>
            <a:pPr marL="274320" lvl="1" indent="0">
              <a:buNone/>
            </a:pPr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557515-099F-4493-AA3C-9704D26CD8BC}"/>
              </a:ext>
            </a:extLst>
          </p:cNvPr>
          <p:cNvSpPr txBox="1">
            <a:spLocks/>
          </p:cNvSpPr>
          <p:nvPr/>
        </p:nvSpPr>
        <p:spPr>
          <a:xfrm>
            <a:off x="497938" y="448147"/>
            <a:ext cx="10782677" cy="679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D2D5E-0403-4A30-B8D9-6F4E2BE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4B0F4-D00B-4EC3-A965-52654C5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16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D2153-C9C7-49AF-ABFB-0B534D07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pic>
        <p:nvPicPr>
          <p:cNvPr id="8" name="Picture 2" descr="JPG - Logo - Logodownload.org Download de Logo - Parte 5">
            <a:extLst>
              <a:ext uri="{FF2B5EF4-FFF2-40B4-BE49-F238E27FC236}">
                <a16:creationId xmlns:a16="http://schemas.microsoft.com/office/drawing/2014/main" id="{0395FC8A-4E82-4FDD-8D9A-00186660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407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CBE2B-1157-475B-ABE9-7038FBBB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39" y="1231271"/>
            <a:ext cx="9506139" cy="5196689"/>
          </a:xfrm>
        </p:spPr>
        <p:txBody>
          <a:bodyPr anchor="t">
            <a:normAutofit/>
          </a:bodyPr>
          <a:lstStyle/>
          <a:p>
            <a:r>
              <a:rPr lang="pt-BR" dirty="0"/>
              <a:t>Analisar o problema de uma forma diferente:</a:t>
            </a:r>
          </a:p>
          <a:p>
            <a:pPr lvl="1"/>
            <a:r>
              <a:rPr lang="pt-BR" dirty="0"/>
              <a:t>Abordar como um problema de duas classes inicialmente (</a:t>
            </a:r>
            <a:r>
              <a:rPr lang="pt-BR" dirty="0" err="1"/>
              <a:t>Survival</a:t>
            </a:r>
            <a:r>
              <a:rPr lang="pt-BR" dirty="0"/>
              <a:t> x Recorrência)</a:t>
            </a:r>
          </a:p>
          <a:p>
            <a:pPr lvl="1"/>
            <a:r>
              <a:rPr lang="pt-BR" dirty="0"/>
              <a:t>Classificar apenas o prazo da recorrência posteriormente</a:t>
            </a:r>
          </a:p>
          <a:p>
            <a:endParaRPr lang="pt-BR" dirty="0"/>
          </a:p>
          <a:p>
            <a:r>
              <a:rPr lang="pt-BR" dirty="0"/>
              <a:t>COLETAR MAIS DADOS!</a:t>
            </a:r>
          </a:p>
          <a:p>
            <a:endParaRPr lang="pt-BR" dirty="0"/>
          </a:p>
          <a:p>
            <a:endParaRPr lang="pt-BR" dirty="0"/>
          </a:p>
          <a:p>
            <a:pPr marL="274320" lvl="1" indent="0">
              <a:buNone/>
            </a:pPr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557515-099F-4493-AA3C-9704D26CD8BC}"/>
              </a:ext>
            </a:extLst>
          </p:cNvPr>
          <p:cNvSpPr txBox="1">
            <a:spLocks/>
          </p:cNvSpPr>
          <p:nvPr/>
        </p:nvSpPr>
        <p:spPr>
          <a:xfrm>
            <a:off x="497938" y="448147"/>
            <a:ext cx="10782677" cy="679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/>
              <a:t>Sugestões: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D2D5E-0403-4A30-B8D9-6F4E2BE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4B0F4-D00B-4EC3-A965-52654C5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17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D2153-C9C7-49AF-ABFB-0B534D07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pic>
        <p:nvPicPr>
          <p:cNvPr id="8" name="Picture 2" descr="JPG - Logo - Logodownload.org Download de Logo - Parte 5">
            <a:extLst>
              <a:ext uri="{FF2B5EF4-FFF2-40B4-BE49-F238E27FC236}">
                <a16:creationId xmlns:a16="http://schemas.microsoft.com/office/drawing/2014/main" id="{63E8434B-71D2-429C-A546-F379995F5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054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0B877-E418-4249-A874-BD0D2147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71CA6-2290-451A-AA04-7CC4D6435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CA13A4-D157-4158-9854-EADCD7AD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EAD187-0A1A-4B63-A64E-D29288B2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18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B8FFFF4-467E-4DF0-9556-A800655E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pic>
        <p:nvPicPr>
          <p:cNvPr id="7" name="Picture 2" descr="JPG - Logo - Logodownload.org Download de Logo - Parte 5">
            <a:extLst>
              <a:ext uri="{FF2B5EF4-FFF2-40B4-BE49-F238E27FC236}">
                <a16:creationId xmlns:a16="http://schemas.microsoft.com/office/drawing/2014/main" id="{7929C3B1-C2CF-49EA-AA24-E4428B68F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257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CBE2B-1157-475B-ABE9-7038FBBB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39" y="1231271"/>
            <a:ext cx="9506139" cy="5196689"/>
          </a:xfrm>
        </p:spPr>
        <p:txBody>
          <a:bodyPr anchor="t">
            <a:normAutofit/>
          </a:bodyPr>
          <a:lstStyle/>
          <a:p>
            <a:r>
              <a:rPr lang="pt-BR" dirty="0"/>
              <a:t>[1] T</a:t>
            </a:r>
            <a:r>
              <a:rPr lang="en-US" dirty="0"/>
              <a:t>AKESHITA, T., YAN, L., ASAOKA, M. </a:t>
            </a:r>
            <a:r>
              <a:rPr lang="en-US" i="1" dirty="0"/>
              <a:t>ET AL.</a:t>
            </a:r>
            <a:r>
              <a:rPr lang="en-US" dirty="0"/>
              <a:t> Late Recurrence of Breast Cancer Is Associated With Pro-cancerous Immune Microenvironment In The Primary Tumor. </a:t>
            </a:r>
            <a:r>
              <a:rPr lang="en-US" b="1" dirty="0"/>
              <a:t>Scientific Reports 9, </a:t>
            </a:r>
            <a:r>
              <a:rPr lang="en-US" dirty="0"/>
              <a:t>16942 (2019). https://doi.org/10.1038/s41598-019-53482-x</a:t>
            </a:r>
            <a:endParaRPr lang="pt-BR" dirty="0"/>
          </a:p>
          <a:p>
            <a:r>
              <a:rPr lang="pt-BR" dirty="0"/>
              <a:t>[2] HASTIE, T.; TIBSHIRANI, R.; WAINWRIGHT, M. </a:t>
            </a:r>
            <a:r>
              <a:rPr lang="pt-BR" dirty="0" err="1"/>
              <a:t>Statistical</a:t>
            </a:r>
            <a:r>
              <a:rPr lang="pt-BR" dirty="0"/>
              <a:t> Learning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Sparsity</a:t>
            </a:r>
            <a:r>
              <a:rPr lang="pt-BR" dirty="0"/>
              <a:t>: The Lasso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Generalizations</a:t>
            </a:r>
            <a:r>
              <a:rPr lang="pt-BR" dirty="0"/>
              <a:t>. </a:t>
            </a:r>
            <a:r>
              <a:rPr lang="pt-BR" b="1" dirty="0" err="1"/>
              <a:t>Monographs</a:t>
            </a:r>
            <a:r>
              <a:rPr lang="pt-BR" b="1" dirty="0"/>
              <a:t> </a:t>
            </a:r>
            <a:r>
              <a:rPr lang="pt-BR" b="1" dirty="0" err="1"/>
              <a:t>on</a:t>
            </a:r>
            <a:r>
              <a:rPr lang="pt-BR" b="1" dirty="0"/>
              <a:t> </a:t>
            </a:r>
            <a:r>
              <a:rPr lang="pt-BR" b="1" dirty="0" err="1"/>
              <a:t>Statistics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Applied</a:t>
            </a:r>
            <a:r>
              <a:rPr lang="pt-BR" b="1" dirty="0"/>
              <a:t> </a:t>
            </a:r>
            <a:r>
              <a:rPr lang="pt-BR" b="1" dirty="0" err="1"/>
              <a:t>Probability</a:t>
            </a:r>
            <a:r>
              <a:rPr lang="pt-BR" b="1" dirty="0"/>
              <a:t> 143</a:t>
            </a:r>
            <a:r>
              <a:rPr lang="pt-BR" dirty="0"/>
              <a:t>. Chapman &amp; Hall/CRC (2015)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274320" lvl="1" indent="0">
              <a:buNone/>
            </a:pPr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557515-099F-4493-AA3C-9704D26CD8BC}"/>
              </a:ext>
            </a:extLst>
          </p:cNvPr>
          <p:cNvSpPr txBox="1">
            <a:spLocks/>
          </p:cNvSpPr>
          <p:nvPr/>
        </p:nvSpPr>
        <p:spPr>
          <a:xfrm>
            <a:off x="497938" y="448147"/>
            <a:ext cx="10782677" cy="679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D2D5E-0403-4A30-B8D9-6F4E2BE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4B0F4-D00B-4EC3-A965-52654C5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19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D2153-C9C7-49AF-ABFB-0B534D07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pic>
        <p:nvPicPr>
          <p:cNvPr id="8" name="Picture 2" descr="JPG - Logo - Logodownload.org Download de Logo - Parte 5">
            <a:extLst>
              <a:ext uri="{FF2B5EF4-FFF2-40B4-BE49-F238E27FC236}">
                <a16:creationId xmlns:a16="http://schemas.microsoft.com/office/drawing/2014/main" id="{63AF95FB-2118-4546-8CBC-41D522E2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05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423F6-D37D-4EDF-B7C9-5FF9BF5B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BC4AAF-A969-42C8-8725-46899602F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  <a:p>
            <a:pPr lvl="1"/>
            <a:r>
              <a:rPr lang="pt-BR" dirty="0"/>
              <a:t>Problema</a:t>
            </a:r>
          </a:p>
          <a:p>
            <a:pPr lvl="1"/>
            <a:r>
              <a:rPr lang="pt-BR" dirty="0"/>
              <a:t>Motivação</a:t>
            </a:r>
          </a:p>
          <a:p>
            <a:pPr lvl="1"/>
            <a:r>
              <a:rPr lang="pt-BR" dirty="0"/>
              <a:t>Objetivos</a:t>
            </a:r>
          </a:p>
          <a:p>
            <a:r>
              <a:rPr lang="pt-BR" dirty="0"/>
              <a:t>Desenvolvimento</a:t>
            </a:r>
          </a:p>
          <a:p>
            <a:pPr lvl="1"/>
            <a:r>
              <a:rPr lang="pt-BR" dirty="0"/>
              <a:t>Base original</a:t>
            </a:r>
          </a:p>
          <a:p>
            <a:pPr lvl="1"/>
            <a:r>
              <a:rPr lang="pt-BR" dirty="0"/>
              <a:t>Limpeza e Pré-processamento</a:t>
            </a:r>
          </a:p>
          <a:p>
            <a:pPr lvl="1"/>
            <a:r>
              <a:rPr lang="pt-BR" dirty="0"/>
              <a:t>Classificação com MLP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Conclusão e Sugestões</a:t>
            </a:r>
          </a:p>
          <a:p>
            <a:r>
              <a:rPr lang="pt-BR" dirty="0"/>
              <a:t>Referências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778DFF-FE0F-4E5F-9FFF-CEA0DCF9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DF05A9-B01D-4EA3-B70B-CB7D1AE2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51BE7EE-97BF-4628-9D78-A7EC6F14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pic>
        <p:nvPicPr>
          <p:cNvPr id="7" name="Picture 2" descr="JPG - Logo - Logodownload.org Download de Logo - Parte 5">
            <a:extLst>
              <a:ext uri="{FF2B5EF4-FFF2-40B4-BE49-F238E27FC236}">
                <a16:creationId xmlns:a16="http://schemas.microsoft.com/office/drawing/2014/main" id="{A70FECF7-0BF7-43ED-9A79-6B0678EC4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81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0B877-E418-4249-A874-BD0D2147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Obrigado!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CA13A4-D157-4158-9854-EADCD7AD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EAD187-0A1A-4B63-A64E-D29288B2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20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B8FFFF4-467E-4DF0-9556-A800655E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pic>
        <p:nvPicPr>
          <p:cNvPr id="7" name="Picture 2" descr="JPG - Logo - Logodownload.org Download de Logo - Parte 5">
            <a:extLst>
              <a:ext uri="{FF2B5EF4-FFF2-40B4-BE49-F238E27FC236}">
                <a16:creationId xmlns:a16="http://schemas.microsoft.com/office/drawing/2014/main" id="{ED8DC4FE-202F-452E-826E-B25DD5B22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21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0B877-E418-4249-A874-BD0D2147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71CA6-2290-451A-AA04-7CC4D6435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problema, o porquê e como solucioná-lo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91C145-0B33-489C-8EDB-2870C020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3CA765-638B-4C3F-B3CC-ABFBC9E3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18EA7EB-014D-4E2A-BC45-0CE51DCE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pic>
        <p:nvPicPr>
          <p:cNvPr id="8" name="Picture 2" descr="JPG - Logo - Logodownload.org Download de Logo - Parte 5">
            <a:extLst>
              <a:ext uri="{FF2B5EF4-FFF2-40B4-BE49-F238E27FC236}">
                <a16:creationId xmlns:a16="http://schemas.microsoft.com/office/drawing/2014/main" id="{0A3161D5-F13F-443A-8E54-9F32B7DB2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21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Introdução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ACBE2B-1157-475B-ABE9-7038FBBBB8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939" y="1231271"/>
                <a:ext cx="9506139" cy="519668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problema:</a:t>
                </a:r>
              </a:p>
              <a:p>
                <a:pPr lvl="1"/>
                <a:r>
                  <a:rPr lang="pt-BR" dirty="0"/>
                  <a:t>De 20 a 40% dos pacientes com câncer de mama, desenvolvem a recorrência da doença</a:t>
                </a:r>
              </a:p>
              <a:p>
                <a:pPr lvl="1"/>
                <a:r>
                  <a:rPr lang="pt-BR" dirty="0"/>
                  <a:t>A recorrência pode ser dividida em 4 grupos: </a:t>
                </a:r>
              </a:p>
              <a:p>
                <a:pPr lvl="2"/>
                <a:r>
                  <a:rPr lang="pt-BR" dirty="0" err="1"/>
                  <a:t>Early</a:t>
                </a:r>
                <a:r>
                  <a:rPr lang="pt-BR" dirty="0"/>
                  <a:t>: recorrência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/>
                  <a:t> 2 anos</a:t>
                </a:r>
              </a:p>
              <a:p>
                <a:pPr lvl="2"/>
                <a:r>
                  <a:rPr lang="pt-BR" dirty="0"/>
                  <a:t>Mid: 2 anos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/>
                  <a:t> recorrência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pt-BR" dirty="0"/>
                  <a:t> 5 anos</a:t>
                </a:r>
              </a:p>
              <a:p>
                <a:pPr lvl="2"/>
                <a:r>
                  <a:rPr lang="pt-BR" dirty="0"/>
                  <a:t>Late: recorrência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pt-BR" dirty="0"/>
                  <a:t> 5 anos </a:t>
                </a:r>
              </a:p>
              <a:p>
                <a:pPr lvl="2"/>
                <a:r>
                  <a:rPr lang="pt-BR" dirty="0" err="1"/>
                  <a:t>Survival</a:t>
                </a:r>
                <a:r>
                  <a:rPr lang="pt-BR" dirty="0"/>
                  <a:t>: sem recorrência após 5 anos</a:t>
                </a:r>
              </a:p>
              <a:p>
                <a:pPr lvl="2"/>
                <a:endParaRPr lang="pt-BR" dirty="0"/>
              </a:p>
              <a:p>
                <a:r>
                  <a:rPr lang="pt-BR" dirty="0"/>
                  <a:t>Motivação:</a:t>
                </a:r>
              </a:p>
              <a:p>
                <a:pPr lvl="1"/>
                <a:r>
                  <a:rPr lang="pt-BR" dirty="0"/>
                  <a:t>Saber se e quando um paciente é propenso a desenvolver uma recorrência, pode acarretar em uma mudança de atitude dele próprio, além de auxiliar médicos a obter um melhor prognóstico de seus pacientes.</a:t>
                </a:r>
              </a:p>
              <a:p>
                <a:pPr lvl="1"/>
                <a:endParaRPr lang="pt-BR" dirty="0"/>
              </a:p>
              <a:p>
                <a:r>
                  <a:rPr lang="pt-BR" dirty="0"/>
                  <a:t>Objetivo:</a:t>
                </a:r>
              </a:p>
              <a:p>
                <a:pPr lvl="1"/>
                <a:r>
                  <a:rPr lang="pt-BR" dirty="0"/>
                  <a:t>Classificar através de um MLP a recorrência nos pacientes, a partir de uma base de dados com atributos clínicos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ACBE2B-1157-475B-ABE9-7038FBBBB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939" y="1231271"/>
                <a:ext cx="9506139" cy="5196689"/>
              </a:xfrm>
              <a:blipFill>
                <a:blip r:embed="rId2"/>
                <a:stretch>
                  <a:fillRect l="-128" t="-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7996E5-9BFC-426D-AEC1-1548B246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5CA2D2-BBA1-4373-9FD8-BEA83340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2CDD20E-6DF3-4967-AD31-7DE926F2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pic>
        <p:nvPicPr>
          <p:cNvPr id="8" name="Picture 2" descr="JPG - Logo - Logodownload.org Download de Logo - Parte 5">
            <a:extLst>
              <a:ext uri="{FF2B5EF4-FFF2-40B4-BE49-F238E27FC236}">
                <a16:creationId xmlns:a16="http://schemas.microsoft.com/office/drawing/2014/main" id="{F294BD3E-2A32-423F-885C-DFE8450AC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84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0B877-E418-4249-A874-BD0D2147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71CA6-2290-451A-AA04-7CC4D6435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foi feito e como foi feito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CA13A4-D157-4158-9854-EADCD7AD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EAD187-0A1A-4B63-A64E-D29288B2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B8FFFF4-467E-4DF0-9556-A800655E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pic>
        <p:nvPicPr>
          <p:cNvPr id="8" name="Picture 2" descr="JPG - Logo - Logodownload.org Download de Logo - Parte 5">
            <a:extLst>
              <a:ext uri="{FF2B5EF4-FFF2-40B4-BE49-F238E27FC236}">
                <a16:creationId xmlns:a16="http://schemas.microsoft.com/office/drawing/2014/main" id="{163E833B-2B01-491F-9CAA-FD629CBBA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CBE2B-1157-475B-ABE9-7038FBBB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39" y="1231271"/>
            <a:ext cx="9506139" cy="5196689"/>
          </a:xfrm>
        </p:spPr>
        <p:txBody>
          <a:bodyPr>
            <a:normAutofit/>
          </a:bodyPr>
          <a:lstStyle/>
          <a:p>
            <a:r>
              <a:rPr lang="pt-BR" dirty="0"/>
              <a:t>96 atributos</a:t>
            </a:r>
          </a:p>
          <a:p>
            <a:pPr lvl="1"/>
            <a:r>
              <a:rPr lang="pt-BR" dirty="0"/>
              <a:t>39 atributos de genoma</a:t>
            </a:r>
          </a:p>
          <a:p>
            <a:pPr lvl="1"/>
            <a:r>
              <a:rPr lang="pt-BR" dirty="0"/>
              <a:t>9 numéricos</a:t>
            </a:r>
          </a:p>
          <a:p>
            <a:pPr lvl="1"/>
            <a:r>
              <a:rPr lang="pt-BR" dirty="0"/>
              <a:t>48 categóricos</a:t>
            </a:r>
          </a:p>
          <a:p>
            <a:pPr lvl="1"/>
            <a:endParaRPr lang="pt-BR" dirty="0"/>
          </a:p>
          <a:p>
            <a:r>
              <a:rPr lang="pt-BR" dirty="0"/>
              <a:t>Atributos desnecessários:</a:t>
            </a:r>
          </a:p>
          <a:p>
            <a:pPr lvl="1"/>
            <a:r>
              <a:rPr lang="pt-BR" dirty="0"/>
              <a:t>Identificação de paciente</a:t>
            </a:r>
          </a:p>
          <a:p>
            <a:pPr lvl="1"/>
            <a:r>
              <a:rPr lang="pt-BR" dirty="0"/>
              <a:t>Local de exame</a:t>
            </a:r>
          </a:p>
          <a:p>
            <a:pPr lvl="1"/>
            <a:r>
              <a:rPr lang="pt-BR" dirty="0"/>
              <a:t>...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557515-099F-4493-AA3C-9704D26CD8BC}"/>
              </a:ext>
            </a:extLst>
          </p:cNvPr>
          <p:cNvSpPr txBox="1">
            <a:spLocks/>
          </p:cNvSpPr>
          <p:nvPr/>
        </p:nvSpPr>
        <p:spPr>
          <a:xfrm>
            <a:off x="497938" y="448147"/>
            <a:ext cx="10782677" cy="679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Base de dados original</a:t>
            </a:r>
            <a:endParaRPr lang="pt-BR" sz="2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D2D5E-0403-4A30-B8D9-6F4E2BE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4B0F4-D00B-4EC3-A965-52654C5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6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D2153-C9C7-49AF-ABFB-0B534D07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pic>
        <p:nvPicPr>
          <p:cNvPr id="8" name="Picture 2" descr="JPG - Logo - Logodownload.org Download de Logo - Parte 5">
            <a:extLst>
              <a:ext uri="{FF2B5EF4-FFF2-40B4-BE49-F238E27FC236}">
                <a16:creationId xmlns:a16="http://schemas.microsoft.com/office/drawing/2014/main" id="{47681A21-3452-482C-A855-4D468AFB1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54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CBE2B-1157-475B-ABE9-7038FBBB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39" y="1231271"/>
            <a:ext cx="9506139" cy="5196689"/>
          </a:xfrm>
        </p:spPr>
        <p:txBody>
          <a:bodyPr anchor="t">
            <a:normAutofit/>
          </a:bodyPr>
          <a:lstStyle/>
          <a:p>
            <a:r>
              <a:rPr lang="pt-BR" dirty="0"/>
              <a:t>Extração das colunas desnecessárias:</a:t>
            </a:r>
          </a:p>
          <a:p>
            <a:pPr lvl="1"/>
            <a:r>
              <a:rPr lang="pt-BR" dirty="0"/>
              <a:t>Não informativas ou com informações redundantes</a:t>
            </a:r>
          </a:p>
          <a:p>
            <a:pPr lvl="1"/>
            <a:r>
              <a:rPr lang="pt-BR" dirty="0"/>
              <a:t>Muitos valores faltantes</a:t>
            </a:r>
          </a:p>
          <a:p>
            <a:pPr lvl="1"/>
            <a:r>
              <a:rPr lang="pt-BR" dirty="0"/>
              <a:t>Filtro de Variância</a:t>
            </a:r>
          </a:p>
          <a:p>
            <a:pPr marL="274320" lvl="1" indent="0">
              <a:buNone/>
            </a:pPr>
            <a:endParaRPr lang="pt-BR" dirty="0"/>
          </a:p>
          <a:p>
            <a:r>
              <a:rPr lang="pt-BR" dirty="0"/>
              <a:t>Preenchimento de valores faltantes:</a:t>
            </a:r>
          </a:p>
          <a:p>
            <a:pPr lvl="1"/>
            <a:r>
              <a:rPr lang="pt-BR" dirty="0"/>
              <a:t>Moda</a:t>
            </a:r>
          </a:p>
          <a:p>
            <a:pPr lvl="1"/>
            <a:r>
              <a:rPr lang="pt-BR" dirty="0"/>
              <a:t>Média</a:t>
            </a:r>
          </a:p>
          <a:p>
            <a:pPr lvl="1"/>
            <a:r>
              <a:rPr lang="pt-BR" dirty="0"/>
              <a:t>Relação com outros atributos e/ou classe</a:t>
            </a:r>
          </a:p>
          <a:p>
            <a:pPr lvl="1"/>
            <a:endParaRPr lang="pt-BR" dirty="0"/>
          </a:p>
          <a:p>
            <a:r>
              <a:rPr lang="pt-BR" dirty="0"/>
              <a:t>Quantidade de dados pequena: 344</a:t>
            </a:r>
          </a:p>
          <a:p>
            <a:r>
              <a:rPr lang="pt-BR" dirty="0"/>
              <a:t>Atributos: 19</a:t>
            </a:r>
          </a:p>
          <a:p>
            <a:r>
              <a:rPr lang="pt-BR" dirty="0"/>
              <a:t>Classes: 4 desbalanceadas!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557515-099F-4493-AA3C-9704D26CD8BC}"/>
              </a:ext>
            </a:extLst>
          </p:cNvPr>
          <p:cNvSpPr txBox="1">
            <a:spLocks/>
          </p:cNvSpPr>
          <p:nvPr/>
        </p:nvSpPr>
        <p:spPr>
          <a:xfrm>
            <a:off x="497938" y="448147"/>
            <a:ext cx="10782677" cy="679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Limpeza e Pré-processamento</a:t>
            </a:r>
            <a:endParaRPr lang="pt-BR" sz="2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D2D5E-0403-4A30-B8D9-6F4E2BE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4B0F4-D00B-4EC3-A965-52654C5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7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D2153-C9C7-49AF-ABFB-0B534D07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pic>
        <p:nvPicPr>
          <p:cNvPr id="8" name="Picture 2" descr="JPG - Logo - Logodownload.org Download de Logo - Parte 5">
            <a:extLst>
              <a:ext uri="{FF2B5EF4-FFF2-40B4-BE49-F238E27FC236}">
                <a16:creationId xmlns:a16="http://schemas.microsoft.com/office/drawing/2014/main" id="{62D2B755-8B4D-4878-BF06-6111B0475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72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CBE2B-1157-475B-ABE9-7038FBBB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39" y="1231271"/>
            <a:ext cx="9506139" cy="5196689"/>
          </a:xfrm>
        </p:spPr>
        <p:txBody>
          <a:bodyPr anchor="t">
            <a:normAutofit/>
          </a:bodyPr>
          <a:lstStyle/>
          <a:p>
            <a:r>
              <a:rPr lang="pt-BR" dirty="0"/>
              <a:t>Seleção de variáveis:</a:t>
            </a:r>
          </a:p>
          <a:p>
            <a:pPr lvl="1"/>
            <a:r>
              <a:rPr lang="pt-BR" dirty="0"/>
              <a:t>Sem seleção</a:t>
            </a:r>
          </a:p>
          <a:p>
            <a:pPr lvl="1"/>
            <a:r>
              <a:rPr lang="pt-BR" dirty="0" err="1"/>
              <a:t>ReliefF</a:t>
            </a:r>
            <a:r>
              <a:rPr lang="pt-BR" dirty="0"/>
              <a:t> – 12 atributos</a:t>
            </a:r>
          </a:p>
          <a:p>
            <a:pPr lvl="1"/>
            <a:r>
              <a:rPr lang="pt-BR" dirty="0"/>
              <a:t>Lasso </a:t>
            </a:r>
            <a:r>
              <a:rPr lang="pt-BR" dirty="0" err="1"/>
              <a:t>Multinomial</a:t>
            </a:r>
            <a:r>
              <a:rPr lang="pt-BR" dirty="0"/>
              <a:t> – 9 atributos</a:t>
            </a:r>
          </a:p>
          <a:p>
            <a:pPr marL="274320" lvl="1" indent="0">
              <a:buNone/>
            </a:pPr>
            <a:endParaRPr lang="pt-BR" dirty="0"/>
          </a:p>
          <a:p>
            <a:r>
              <a:rPr lang="pt-BR" dirty="0" err="1"/>
              <a:t>Oversampling</a:t>
            </a:r>
            <a:r>
              <a:rPr lang="pt-BR" dirty="0"/>
              <a:t>:</a:t>
            </a:r>
          </a:p>
          <a:p>
            <a:pPr lvl="1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557515-099F-4493-AA3C-9704D26CD8BC}"/>
              </a:ext>
            </a:extLst>
          </p:cNvPr>
          <p:cNvSpPr txBox="1">
            <a:spLocks/>
          </p:cNvSpPr>
          <p:nvPr/>
        </p:nvSpPr>
        <p:spPr>
          <a:xfrm>
            <a:off x="497938" y="448147"/>
            <a:ext cx="10782677" cy="679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Limpeza e Pré-processamento</a:t>
            </a:r>
            <a:endParaRPr lang="pt-BR" sz="2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D2D5E-0403-4A30-B8D9-6F4E2BE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4B0F4-D00B-4EC3-A965-52654C5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8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D2153-C9C7-49AF-ABFB-0B534D07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31F11923-BC11-4DD0-80C6-39FA877E8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239462"/>
              </p:ext>
            </p:extLst>
          </p:nvPr>
        </p:nvGraphicFramePr>
        <p:xfrm>
          <a:off x="613378" y="3267075"/>
          <a:ext cx="52758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55">
                  <a:extLst>
                    <a:ext uri="{9D8B030D-6E8A-4147-A177-3AD203B41FA5}">
                      <a16:colId xmlns:a16="http://schemas.microsoft.com/office/drawing/2014/main" val="1077319710"/>
                    </a:ext>
                  </a:extLst>
                </a:gridCol>
                <a:gridCol w="1676718">
                  <a:extLst>
                    <a:ext uri="{9D8B030D-6E8A-4147-A177-3AD203B41FA5}">
                      <a16:colId xmlns:a16="http://schemas.microsoft.com/office/drawing/2014/main" val="3041488047"/>
                    </a:ext>
                  </a:extLst>
                </a:gridCol>
                <a:gridCol w="2435225">
                  <a:extLst>
                    <a:ext uri="{9D8B030D-6E8A-4147-A177-3AD203B41FA5}">
                      <a16:colId xmlns:a16="http://schemas.microsoft.com/office/drawing/2014/main" val="1477330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# Instâncias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# Instâncias pós-</a:t>
                      </a:r>
                      <a:r>
                        <a:rPr lang="pt-BR" dirty="0" err="1"/>
                        <a:t>Oversampling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1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Early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62 </a:t>
                      </a:r>
                      <a:r>
                        <a:rPr lang="pt-BR" sz="1200" dirty="0"/>
                        <a:t>(x2)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4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Mid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61 </a:t>
                      </a:r>
                      <a:r>
                        <a:rPr lang="pt-BR" sz="1200" dirty="0"/>
                        <a:t>(x2)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9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 </a:t>
                      </a:r>
                      <a:r>
                        <a:rPr lang="pt-BR" sz="1200" dirty="0"/>
                        <a:t>(x5)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4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Survivor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199 </a:t>
                      </a:r>
                      <a:r>
                        <a:rPr lang="pt-BR" sz="1200" dirty="0"/>
                        <a:t>(x1)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3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55605"/>
                  </a:ext>
                </a:extLst>
              </a:tr>
            </a:tbl>
          </a:graphicData>
        </a:graphic>
      </p:graphicFrame>
      <p:pic>
        <p:nvPicPr>
          <p:cNvPr id="9" name="Picture 2" descr="JPG - Logo - Logodownload.org Download de Logo - Parte 5">
            <a:extLst>
              <a:ext uri="{FF2B5EF4-FFF2-40B4-BE49-F238E27FC236}">
                <a16:creationId xmlns:a16="http://schemas.microsoft.com/office/drawing/2014/main" id="{BB504BD6-F7A0-4FCE-BE4F-61AF1DC83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76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5757-A81A-42D6-AF70-BE19CCC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39" y="90530"/>
            <a:ext cx="10782677" cy="344032"/>
          </a:xfrm>
        </p:spPr>
        <p:txBody>
          <a:bodyPr>
            <a:noAutofit/>
          </a:bodyPr>
          <a:lstStyle/>
          <a:p>
            <a:r>
              <a:rPr lang="pt-BR" sz="2000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CBE2B-1157-475B-ABE9-7038FBBBB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39" y="1231271"/>
            <a:ext cx="9506139" cy="5196689"/>
          </a:xfrm>
        </p:spPr>
        <p:txBody>
          <a:bodyPr anchor="t">
            <a:normAutofit/>
          </a:bodyPr>
          <a:lstStyle/>
          <a:p>
            <a:r>
              <a:rPr lang="pt-BR" dirty="0" err="1"/>
              <a:t>Multi</a:t>
            </a:r>
            <a:r>
              <a:rPr lang="pt-BR" dirty="0"/>
              <a:t> </a:t>
            </a:r>
            <a:r>
              <a:rPr lang="pt-BR" dirty="0" err="1"/>
              <a:t>Layer</a:t>
            </a:r>
            <a:r>
              <a:rPr lang="pt-BR" dirty="0"/>
              <a:t> </a:t>
            </a:r>
            <a:r>
              <a:rPr lang="pt-BR" dirty="0" err="1"/>
              <a:t>Percepton</a:t>
            </a:r>
            <a:r>
              <a:rPr lang="pt-BR" dirty="0"/>
              <a:t>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Validação Cruzada de 10 </a:t>
            </a:r>
            <a:r>
              <a:rPr lang="pt-BR" dirty="0" err="1"/>
              <a:t>folds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Quantidade de neurônios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Normalização</a:t>
            </a:r>
          </a:p>
          <a:p>
            <a:pPr lvl="2"/>
            <a:r>
              <a:rPr lang="pt-BR" dirty="0"/>
              <a:t>Dados Categóricos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Épocas de treinamento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Dados de validação: 20%</a:t>
            </a:r>
          </a:p>
          <a:p>
            <a:pPr marL="274320" lvl="1" indent="0">
              <a:buNone/>
            </a:pPr>
            <a:endParaRPr lang="pt-BR" dirty="0"/>
          </a:p>
          <a:p>
            <a:pPr lvl="1"/>
            <a:r>
              <a:rPr lang="pt-BR" dirty="0" err="1"/>
              <a:t>Early-Stopping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9557515-099F-4493-AA3C-9704D26CD8BC}"/>
              </a:ext>
            </a:extLst>
          </p:cNvPr>
          <p:cNvSpPr txBox="1">
            <a:spLocks/>
          </p:cNvSpPr>
          <p:nvPr/>
        </p:nvSpPr>
        <p:spPr>
          <a:xfrm>
            <a:off x="497938" y="448147"/>
            <a:ext cx="10782677" cy="679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/>
              <a:t>Classificação:</a:t>
            </a:r>
            <a:endParaRPr lang="pt-BR" sz="200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0D2D5E-0403-4A30-B8D9-6F4E2BE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Redes Neurais 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44B0F4-D00B-4EC3-A965-52654C5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DC009D3-781C-4722-BE8E-A524F74AB7B5}" type="slidenum">
              <a:rPr lang="pt-BR" smtClean="0"/>
              <a:t>9</a:t>
            </a:fld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D2153-C9C7-49AF-ABFB-0B534D07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02/07/2020</a:t>
            </a:r>
          </a:p>
        </p:txBody>
      </p:sp>
      <p:pic>
        <p:nvPicPr>
          <p:cNvPr id="8" name="Picture 2" descr="JPG - Logo - Logodownload.org Download de Logo - Parte 5">
            <a:extLst>
              <a:ext uri="{FF2B5EF4-FFF2-40B4-BE49-F238E27FC236}">
                <a16:creationId xmlns:a16="http://schemas.microsoft.com/office/drawing/2014/main" id="{ED327BD8-9846-4CEF-9C20-14336EFDF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58" y="2285999"/>
            <a:ext cx="756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243128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2434</TotalTime>
  <Words>690</Words>
  <Application>Microsoft Office PowerPoint</Application>
  <PresentationFormat>Widescreen</PresentationFormat>
  <Paragraphs>261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Century Schoolbook</vt:lpstr>
      <vt:lpstr>Wingdings 2</vt:lpstr>
      <vt:lpstr>Exibir</vt:lpstr>
      <vt:lpstr>Previsão do período de recorrência de câncer de mama</vt:lpstr>
      <vt:lpstr>Sumário</vt:lpstr>
      <vt:lpstr>Introdução</vt:lpstr>
      <vt:lpstr>Introdução</vt:lpstr>
      <vt:lpstr>Desenvolvimento</vt:lpstr>
      <vt:lpstr>Desenvolvimento</vt:lpstr>
      <vt:lpstr>Desenvolvimento</vt:lpstr>
      <vt:lpstr>Desenvolvimento</vt:lpstr>
      <vt:lpstr>Desenvolvimento</vt:lpstr>
      <vt:lpstr>Resultados</vt:lpstr>
      <vt:lpstr>Resultados</vt:lpstr>
      <vt:lpstr>Resultados</vt:lpstr>
      <vt:lpstr>Resultados</vt:lpstr>
      <vt:lpstr>Resultados</vt:lpstr>
      <vt:lpstr>Conclusão</vt:lpstr>
      <vt:lpstr>Conclusão</vt:lpstr>
      <vt:lpstr>Conclusão</vt:lpstr>
      <vt:lpstr>Referências</vt:lpstr>
      <vt:lpstr>Referências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Final: Redes I</dc:title>
  <dc:creator>gabriel baruque</dc:creator>
  <cp:lastModifiedBy>gabriel baruque</cp:lastModifiedBy>
  <cp:revision>56</cp:revision>
  <dcterms:created xsi:type="dcterms:W3CDTF">2020-05-27T13:45:07Z</dcterms:created>
  <dcterms:modified xsi:type="dcterms:W3CDTF">2020-07-02T20:21:56Z</dcterms:modified>
</cp:coreProperties>
</file>