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5" r:id="rId2"/>
    <p:sldId id="1193" r:id="rId3"/>
    <p:sldId id="1206" r:id="rId4"/>
    <p:sldId id="1197" r:id="rId5"/>
    <p:sldId id="1198" r:id="rId6"/>
    <p:sldId id="1207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oYoung Kim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497B0"/>
    <a:srgbClr val="4F6228"/>
    <a:srgbClr val="041ABC"/>
    <a:srgbClr val="FFCC29"/>
    <a:srgbClr val="254061"/>
    <a:srgbClr val="E6AF00"/>
    <a:srgbClr val="9BBB59"/>
    <a:srgbClr val="957F7B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 autoAdjust="0"/>
    <p:restoredTop sz="89412" autoAdjust="0"/>
  </p:normalViewPr>
  <p:slideViewPr>
    <p:cSldViewPr>
      <p:cViewPr>
        <p:scale>
          <a:sx n="75" d="100"/>
          <a:sy n="75" d="100"/>
        </p:scale>
        <p:origin x="1866" y="-162"/>
      </p:cViewPr>
      <p:guideLst>
        <p:guide orient="horz" pos="3929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896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F2BBF-E568-4A0D-B23E-DD911CC8C35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58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2858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5D4CD-59EF-40C7-A295-58F9E32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92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BDDD-B10C-4B89-BD1D-120DBEA3499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868F6-7239-47E8-9264-E221D58C8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79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후처리는 크게 두가지로 나뉠 수 있는데 미 절삭 섬유가 있다면 재가공을 해야 하고</a:t>
            </a:r>
            <a:r>
              <a:rPr lang="en-US" altLang="ko-KR" dirty="0"/>
              <a:t>, </a:t>
            </a:r>
            <a:r>
              <a:rPr lang="ko-KR" altLang="en-US" dirty="0"/>
              <a:t>박리현상이 나타난 경우는 재사용이 불가능 하므로 버려야 하는 후처리 과정이 필요하다</a:t>
            </a:r>
            <a:endParaRPr lang="en-US" altLang="ko-KR" dirty="0"/>
          </a:p>
          <a:p>
            <a:r>
              <a:rPr lang="ko-KR" altLang="en-US" dirty="0"/>
              <a:t>따라서 어떤 결함인지 알 수 있다면 재가공을 할지 처분을 할지 결정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여러가지 가공결함 중 </a:t>
            </a:r>
            <a:r>
              <a:rPr lang="en-US" altLang="ko-KR" dirty="0"/>
              <a:t>5Page</a:t>
            </a:r>
            <a:r>
              <a:rPr lang="ko-KR" altLang="en-US" dirty="0"/>
              <a:t>의 결함 </a:t>
            </a:r>
            <a:r>
              <a:rPr lang="en-US" altLang="ko-KR" dirty="0"/>
              <a:t>4</a:t>
            </a:r>
            <a:r>
              <a:rPr lang="ko-KR" altLang="en-US" dirty="0"/>
              <a:t>가지만 진행할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가공 공장에서 가공처리 후 사진을 찍는데 </a:t>
            </a:r>
            <a:r>
              <a:rPr lang="en-US" altLang="ko-KR" dirty="0"/>
              <a:t>-&gt; </a:t>
            </a:r>
            <a:r>
              <a:rPr lang="ko-KR" altLang="en-US" dirty="0"/>
              <a:t>해당 사진을 이미지 전처리를 통해 학습 데이터를 확보 </a:t>
            </a:r>
            <a:r>
              <a:rPr lang="en-US" altLang="ko-KR" dirty="0"/>
              <a:t>-&gt; </a:t>
            </a:r>
            <a:r>
              <a:rPr lang="ko-KR" altLang="en-US" dirty="0"/>
              <a:t>이미지 데이터를 통해 서버에서 결함여부에 대한 학습을 시킨다 </a:t>
            </a:r>
            <a:r>
              <a:rPr lang="en-US" altLang="ko-KR" dirty="0"/>
              <a:t>-&gt; </a:t>
            </a:r>
            <a:r>
              <a:rPr lang="ko-KR" altLang="en-US" dirty="0"/>
              <a:t>학습시킨 데이터를 통해 가공 후 결함여부를 판단하고 </a:t>
            </a:r>
            <a:r>
              <a:rPr lang="ko-KR" altLang="en-US" dirty="0" err="1"/>
              <a:t>재가공할지</a:t>
            </a:r>
            <a:r>
              <a:rPr lang="ko-KR" altLang="en-US" dirty="0"/>
              <a:t> 처분할지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8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3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8" name="직선 연결선 7"/>
          <p:cNvCxnSpPr/>
          <p:nvPr userDrawn="1"/>
        </p:nvCxnSpPr>
        <p:spPr>
          <a:xfrm>
            <a:off x="3578083" y="2840717"/>
            <a:ext cx="5565917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995936" y="1800000"/>
            <a:ext cx="428444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  <a:ea typeface="나눔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95936" y="3600000"/>
            <a:ext cx="4258816" cy="28928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0"/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82838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3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42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9" y="6326519"/>
            <a:ext cx="869387" cy="486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11" y="6487711"/>
            <a:ext cx="551033" cy="17908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82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04800" y="6203950"/>
            <a:ext cx="21336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5" name="직사각형 14"/>
          <p:cNvSpPr/>
          <p:nvPr userDrawn="1"/>
        </p:nvSpPr>
        <p:spPr>
          <a:xfrm>
            <a:off x="1980000" y="1259997"/>
            <a:ext cx="1584000" cy="43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980000" y="1456453"/>
            <a:ext cx="156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8000" b="1" baseline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Ⅳ</a:t>
            </a:r>
            <a:endParaRPr lang="ko-KR" altLang="en-US" sz="8000" b="0" baseline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980000" y="2996952"/>
            <a:ext cx="1548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Part</a:t>
            </a:r>
            <a:endParaRPr lang="ko-KR" altLang="en-US" sz="4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980000" y="2840716"/>
            <a:ext cx="158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995936" y="1800000"/>
            <a:ext cx="428444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95936" y="3600000"/>
            <a:ext cx="4258816" cy="28928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0"/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578083" y="2840717"/>
            <a:ext cx="556591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3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170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648000" y="324000"/>
            <a:ext cx="64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0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320000" y="1800000"/>
            <a:ext cx="428444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82838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1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170000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467544" y="324000"/>
            <a:ext cx="64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 baseline="0">
                <a:solidFill>
                  <a:schemeClr val="tx1"/>
                </a:solidFill>
                <a:latin typeface="+mj-lt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77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 userDrawn="1"/>
        </p:nvSpPr>
        <p:spPr>
          <a:xfrm>
            <a:off x="6876256" y="692696"/>
            <a:ext cx="2267744" cy="36004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17000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457200" y="324000"/>
            <a:ext cx="64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+mj-lt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16">
            <a:extLst>
              <a:ext uri="{FF2B5EF4-FFF2-40B4-BE49-F238E27FC236}">
                <a16:creationId xmlns:a16="http://schemas.microsoft.com/office/drawing/2014/main" id="{19B07516-07AC-485C-9CF8-0CBAE40BA3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1601"/>
            <a:ext cx="1628504" cy="39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2CD3F25F-7A65-45D9-B03C-9716041F42B6}"/>
              </a:ext>
            </a:extLst>
          </p:cNvPr>
          <p:cNvSpPr txBox="1">
            <a:spLocks/>
          </p:cNvSpPr>
          <p:nvPr userDrawn="1"/>
        </p:nvSpPr>
        <p:spPr>
          <a:xfrm>
            <a:off x="8139803" y="6589699"/>
            <a:ext cx="1004197" cy="214362"/>
          </a:xfrm>
          <a:prstGeom prst="rect">
            <a:avLst/>
          </a:prstGeom>
        </p:spPr>
        <p:txBody>
          <a:bodyPr lIns="95793" tIns="47896" rIns="95793" bIns="47896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80B16715-1ECC-453F-8419-51CAEAD6880C}" type="slidenum">
              <a:rPr lang="ko-KR" altLang="en-US" sz="1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>
                <a:defRPr/>
              </a:pPr>
              <a:t>‹#›</a:t>
            </a:fld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13</a:t>
            </a:r>
            <a:r>
              <a:rPr lang="ko-KR" altLang="en-US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9522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4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4" name="직사각형 13"/>
          <p:cNvSpPr/>
          <p:nvPr userDrawn="1"/>
        </p:nvSpPr>
        <p:spPr>
          <a:xfrm>
            <a:off x="1980000" y="1259997"/>
            <a:ext cx="1584000" cy="43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80000" y="1456453"/>
            <a:ext cx="156346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Ⅱ</a:t>
            </a:r>
            <a:endParaRPr lang="ko-KR" altLang="en-US" sz="96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980000" y="2996952"/>
            <a:ext cx="1548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Part</a:t>
            </a:r>
            <a:endParaRPr lang="ko-KR" altLang="en-US" sz="4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980000" y="2840716"/>
            <a:ext cx="1584000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995936" y="1800000"/>
            <a:ext cx="428444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95936" y="3600000"/>
            <a:ext cx="4258816" cy="28928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0"/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578083" y="2840717"/>
            <a:ext cx="5565917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3491880" y="6568324"/>
            <a:ext cx="2133600" cy="27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88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1723" y="0"/>
            <a:ext cx="9144000" cy="68853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"/>
            <a:ext cx="1080000" cy="117000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648000" y="324000"/>
            <a:ext cx="64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+mj-lt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99" y="33807"/>
            <a:ext cx="1379721" cy="3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1980000" y="1259997"/>
            <a:ext cx="1584000" cy="432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80000" y="1456453"/>
            <a:ext cx="156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8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Ⅲ</a:t>
            </a:r>
            <a:endParaRPr lang="ko-KR" altLang="en-US" sz="8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980000" y="2996952"/>
            <a:ext cx="1548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Part</a:t>
            </a:r>
            <a:endParaRPr lang="ko-KR" altLang="en-US" sz="4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980000" y="2840716"/>
            <a:ext cx="158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995936" y="1800000"/>
            <a:ext cx="428444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95936" y="3600000"/>
            <a:ext cx="4258816" cy="27563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0"/>
            <a:endParaRPr lang="ko-KR" altLang="en-US" dirty="0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3578083" y="2840717"/>
            <a:ext cx="5565917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80" y="6568324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17000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467544" y="324000"/>
            <a:ext cx="644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4400" spc="-70" baseline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77366" y="6553810"/>
            <a:ext cx="2133600" cy="27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0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2" r:id="rId3"/>
    <p:sldLayoutId id="2147483678" r:id="rId4"/>
    <p:sldLayoutId id="2147483673" r:id="rId5"/>
    <p:sldLayoutId id="2147483676" r:id="rId6"/>
    <p:sldLayoutId id="2147483651" r:id="rId7"/>
    <p:sldLayoutId id="2147483677" r:id="rId8"/>
    <p:sldLayoutId id="2147483652" r:id="rId9"/>
    <p:sldLayoutId id="2147483674" r:id="rId10"/>
    <p:sldLayoutId id="2147483650" r:id="rId11"/>
    <p:sldLayoutId id="2147483679" r:id="rId12"/>
    <p:sldLayoutId id="2147483653" r:id="rId1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5CDD5-C9F9-4220-983F-DF3D534B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060848"/>
            <a:ext cx="8784976" cy="720000"/>
          </a:xfrm>
        </p:spPr>
        <p:txBody>
          <a:bodyPr/>
          <a:lstStyle/>
          <a:p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딥러닝을 적용한 </a:t>
            </a:r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CFRP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가공 결함 분석</a:t>
            </a:r>
            <a:b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Defect Analysis of CFRP Processing with Deep Learning</a:t>
            </a:r>
            <a:endParaRPr lang="ko-KR" altLang="en-US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6F40C-9E22-40C6-BCF7-4ECFA88B5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4168" y="5162277"/>
            <a:ext cx="2952328" cy="1695723"/>
          </a:xfrm>
        </p:spPr>
        <p:txBody>
          <a:bodyPr anchor="ctr">
            <a:normAutofit fontScale="92500"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2400" kern="0">
                <a:solidFill>
                  <a:schemeClr val="bg1"/>
                </a:solidFill>
              </a:rPr>
              <a:t>2016156026	</a:t>
            </a:r>
            <a:r>
              <a:rPr kumimoji="0" lang="ko-KR" altLang="en-US" sz="2400" kern="0">
                <a:solidFill>
                  <a:schemeClr val="bg1"/>
                </a:solidFill>
              </a:rPr>
              <a:t>이형석</a:t>
            </a:r>
            <a:r>
              <a:rPr kumimoji="0" lang="en-US" altLang="ko-KR" sz="2400" kern="0">
                <a:solidFill>
                  <a:schemeClr val="bg1"/>
                </a:solidFill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2400" kern="0">
                <a:solidFill>
                  <a:schemeClr val="bg1"/>
                </a:solidFill>
              </a:rPr>
              <a:t>2016156033	</a:t>
            </a:r>
            <a:r>
              <a:rPr kumimoji="0" lang="ko-KR" altLang="en-US" sz="2400" kern="0">
                <a:solidFill>
                  <a:schemeClr val="bg1"/>
                </a:solidFill>
              </a:rPr>
              <a:t>조현민</a:t>
            </a:r>
            <a:r>
              <a:rPr kumimoji="0" lang="en-US" altLang="ko-KR" sz="2400" kern="0">
                <a:solidFill>
                  <a:schemeClr val="bg1"/>
                </a:solidFill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2400" kern="0">
                <a:solidFill>
                  <a:schemeClr val="bg1"/>
                </a:solidFill>
              </a:rPr>
              <a:t>2016156039	</a:t>
            </a:r>
            <a:r>
              <a:rPr kumimoji="0" lang="ko-KR" altLang="en-US" sz="2400" kern="0">
                <a:solidFill>
                  <a:schemeClr val="bg1"/>
                </a:solidFill>
              </a:rPr>
              <a:t>최성훈</a:t>
            </a:r>
            <a:endParaRPr kumimoji="0" lang="en-US" altLang="ko-KR" sz="2400" ker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ko-KR" sz="2400" kern="0"/>
              <a:t>2016156047   </a:t>
            </a:r>
            <a:r>
              <a:rPr lang="ko-KR" altLang="en-US" sz="2400" kern="0"/>
              <a:t>황규빈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6406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EB66EDB8-D0FE-42A7-A453-461C8015F744}"/>
              </a:ext>
            </a:extLst>
          </p:cNvPr>
          <p:cNvSpPr/>
          <p:nvPr/>
        </p:nvSpPr>
        <p:spPr>
          <a:xfrm>
            <a:off x="29922" y="1667128"/>
            <a:ext cx="9073008" cy="4792442"/>
          </a:xfrm>
          <a:prstGeom prst="roundRect">
            <a:avLst>
              <a:gd name="adj" fmla="val 3568"/>
            </a:avLst>
          </a:prstGeom>
          <a:solidFill>
            <a:schemeClr val="bg1"/>
          </a:solidFill>
          <a:ln w="2857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A5A5A5">
                      <a:lumMod val="50000"/>
                    </a:srgbClr>
                  </a:gs>
                  <a:gs pos="50000">
                    <a:srgbClr val="A5A5A5">
                      <a:lumMod val="75000"/>
                    </a:srgbClr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25862C-7833-4B94-98C2-979B141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000"/>
            <a:ext cx="7499176" cy="720000"/>
          </a:xfrm>
        </p:spPr>
        <p:txBody>
          <a:bodyPr>
            <a:normAutofit fontScale="90000"/>
          </a:bodyPr>
          <a:lstStyle/>
          <a:p>
            <a:r>
              <a:rPr lang="ko-KR" altLang="en-US" sz="4400" b="1" spc="600">
                <a:solidFill>
                  <a:schemeClr val="bg1"/>
                </a:solidFill>
              </a:rPr>
              <a:t>연</a:t>
            </a:r>
            <a:r>
              <a:rPr lang="ko-KR" altLang="en-US" sz="4400" b="1" spc="600"/>
              <a:t>구 동기 및 관련연구 </a:t>
            </a:r>
            <a:endParaRPr lang="ko-KR" altLang="en-US"/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FBBCBF52-B006-49AA-9A08-5AF407B24867}"/>
              </a:ext>
            </a:extLst>
          </p:cNvPr>
          <p:cNvSpPr/>
          <p:nvPr/>
        </p:nvSpPr>
        <p:spPr>
          <a:xfrm>
            <a:off x="237670" y="1524817"/>
            <a:ext cx="3960440" cy="334264"/>
          </a:xfrm>
          <a:prstGeom prst="roundRect">
            <a:avLst/>
          </a:prstGeom>
          <a:solidFill>
            <a:srgbClr val="25406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Motivation</a:t>
            </a:r>
            <a:endParaRPr lang="en-US" altLang="ko-KR" sz="1200" b="1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32B3F0A-473B-4A78-89DC-1CC66D8C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8" y="1073851"/>
            <a:ext cx="8563378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0" rIns="0" anchor="ctr" anchorCtr="0">
            <a:noAutofit/>
          </a:bodyPr>
          <a:lstStyle>
            <a:defPPr>
              <a:defRPr lang="ko-KR"/>
            </a:defPPr>
            <a:lvl1pPr algn="just" latinLnBrk="0">
              <a:defRPr sz="1750" kern="0">
                <a:solidFill>
                  <a:srgbClr val="3E7898">
                    <a:lumMod val="50000"/>
                  </a:srgbClr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pPr lvl="0" algn="l"/>
            <a:r>
              <a:rPr lang="ko-KR" altLang="en-US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연구 동기</a:t>
            </a:r>
            <a:endParaRPr lang="ko-KR" altLang="en-US" sz="1800" b="1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144FA15F-78E9-4DFA-8CC7-2E9CD791A235}"/>
              </a:ext>
            </a:extLst>
          </p:cNvPr>
          <p:cNvSpPr txBox="1">
            <a:spLocks/>
          </p:cNvSpPr>
          <p:nvPr/>
        </p:nvSpPr>
        <p:spPr>
          <a:xfrm>
            <a:off x="3495838" y="6577840"/>
            <a:ext cx="2133600" cy="27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69F435C-E625-4035-8FD4-10BEF6379A74}" type="slidenum">
              <a:rPr lang="ko-KR" altLang="en-US" smtClean="0"/>
              <a:pPr algn="just"/>
              <a:t>2</a:t>
            </a:fld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3770C3-B484-45DE-A580-DAB563D6E9C1}"/>
              </a:ext>
            </a:extLst>
          </p:cNvPr>
          <p:cNvCxnSpPr>
            <a:cxnSpLocks/>
          </p:cNvCxnSpPr>
          <p:nvPr/>
        </p:nvCxnSpPr>
        <p:spPr>
          <a:xfrm flipV="1">
            <a:off x="29922" y="1464406"/>
            <a:ext cx="9073008" cy="1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EA07B49-02B0-45FD-92B5-5CB633A1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079541"/>
            <a:ext cx="5040560" cy="38370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981BC9-705D-4B99-8947-03F70F243000}"/>
              </a:ext>
            </a:extLst>
          </p:cNvPr>
          <p:cNvSpPr txBox="1"/>
          <p:nvPr/>
        </p:nvSpPr>
        <p:spPr>
          <a:xfrm>
            <a:off x="146232" y="6007796"/>
            <a:ext cx="6009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r>
              <a:rPr lang="en-US" altLang="ko-KR" sz="10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altLang="ko-KR" sz="900" b="1"/>
              <a:t>Ki Moon Park : </a:t>
            </a:r>
            <a:r>
              <a:rPr lang="en-US" altLang="ko-KR" sz="900"/>
              <a:t>A Study on the Removal of CFRP Machining Defects by Various Tool Geometries(2017)</a:t>
            </a:r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72CB2-145D-4096-AA75-56200B0291FF}"/>
              </a:ext>
            </a:extLst>
          </p:cNvPr>
          <p:cNvSpPr txBox="1"/>
          <p:nvPr/>
        </p:nvSpPr>
        <p:spPr>
          <a:xfrm>
            <a:off x="5744561" y="50244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C1C300A-8EA8-48F3-8732-27C3D38FECD0}"/>
              </a:ext>
            </a:extLst>
          </p:cNvPr>
          <p:cNvGrpSpPr/>
          <p:nvPr/>
        </p:nvGrpSpPr>
        <p:grpSpPr>
          <a:xfrm>
            <a:off x="5369665" y="1999992"/>
            <a:ext cx="4966973" cy="3909213"/>
            <a:chOff x="5369665" y="1870768"/>
            <a:chExt cx="4966973" cy="390921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F336A9A-C943-46EA-8AD2-7961E8583946}"/>
                </a:ext>
              </a:extLst>
            </p:cNvPr>
            <p:cNvGrpSpPr/>
            <p:nvPr/>
          </p:nvGrpSpPr>
          <p:grpSpPr>
            <a:xfrm>
              <a:off x="5369665" y="2079541"/>
              <a:ext cx="4966973" cy="1720194"/>
              <a:chOff x="5015201" y="2204864"/>
              <a:chExt cx="4966973" cy="172019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95737F-AEA1-44D4-9E59-215A29AC5939}"/>
                  </a:ext>
                </a:extLst>
              </p:cNvPr>
              <p:cNvSpPr txBox="1"/>
              <p:nvPr/>
            </p:nvSpPr>
            <p:spPr>
              <a:xfrm>
                <a:off x="5369664" y="2423623"/>
                <a:ext cx="461251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/>
                  <a:t>CFRP </a:t>
                </a:r>
                <a:r>
                  <a:rPr lang="ko-KR" altLang="en-US"/>
                  <a:t>드릴링 주요 가공결함</a:t>
                </a:r>
                <a:endParaRPr lang="en-US" altLang="ko-KR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/>
                  <a:t>chipping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/>
                  <a:t>spalling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/>
                  <a:t>uncut fiber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/>
                  <a:t>breakout 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EB3D5F-8B4A-4C10-9BB8-AC1FB4BD9AD2}"/>
                  </a:ext>
                </a:extLst>
              </p:cNvPr>
              <p:cNvSpPr/>
              <p:nvPr/>
            </p:nvSpPr>
            <p:spPr>
              <a:xfrm>
                <a:off x="5015201" y="2204864"/>
                <a:ext cx="3686556" cy="172019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1478241-1706-4BA3-91AA-96A61126575C}"/>
                </a:ext>
              </a:extLst>
            </p:cNvPr>
            <p:cNvSpPr/>
            <p:nvPr/>
          </p:nvSpPr>
          <p:spPr>
            <a:xfrm>
              <a:off x="6837464" y="3973517"/>
              <a:ext cx="792088" cy="10801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F4C7456-893F-448B-9B53-264E5CD67DE9}"/>
                </a:ext>
              </a:extLst>
            </p:cNvPr>
            <p:cNvSpPr/>
            <p:nvPr/>
          </p:nvSpPr>
          <p:spPr>
            <a:xfrm>
              <a:off x="5557996" y="5171907"/>
              <a:ext cx="3332093" cy="608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후처리 가공을  </a:t>
              </a:r>
              <a:endParaRPr lang="en-US" altLang="ko-KR" b="1"/>
            </a:p>
            <a:p>
              <a:pPr algn="ctr"/>
              <a:r>
                <a:rPr lang="ko-KR" altLang="en-US" b="1"/>
                <a:t>위한 검출 장비 필요</a:t>
              </a:r>
              <a:r>
                <a:rPr lang="en-US" altLang="ko-KR" b="1"/>
                <a:t>!!</a:t>
              </a:r>
              <a:endParaRPr lang="ko-KR" altLang="en-US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B72B10-2796-4952-814F-75DABFFBB2C7}"/>
                </a:ext>
              </a:extLst>
            </p:cNvPr>
            <p:cNvSpPr txBox="1"/>
            <p:nvPr/>
          </p:nvSpPr>
          <p:spPr>
            <a:xfrm>
              <a:off x="5574536" y="1870768"/>
              <a:ext cx="320162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가공 성능에 치명적인 악영향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9CAAAA-37AB-4C16-9C1A-B85A82B37981}"/>
              </a:ext>
            </a:extLst>
          </p:cNvPr>
          <p:cNvSpPr txBox="1"/>
          <p:nvPr/>
        </p:nvSpPr>
        <p:spPr>
          <a:xfrm>
            <a:off x="-3981318" y="731437"/>
            <a:ext cx="35120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지적사항</a:t>
            </a:r>
            <a:endParaRPr lang="en-US" altLang="ko-KR" dirty="0"/>
          </a:p>
          <a:p>
            <a:r>
              <a:rPr lang="en-US" altLang="ko-KR" dirty="0"/>
              <a:t>- CFRP</a:t>
            </a:r>
            <a:r>
              <a:rPr lang="ko-KR" altLang="en-US" dirty="0"/>
              <a:t>라는 것이 </a:t>
            </a:r>
            <a:r>
              <a:rPr lang="ko-KR" altLang="en-US" dirty="0" err="1"/>
              <a:t>컴공과에서는</a:t>
            </a:r>
            <a:r>
              <a:rPr lang="ko-KR" altLang="en-US" dirty="0"/>
              <a:t> 생소한 부분이고 결함인지 아닌지 판단한 결과에 대한 신뢰도가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94B938E-54F9-4203-9AE4-9327B3F1EC05}"/>
              </a:ext>
            </a:extLst>
          </p:cNvPr>
          <p:cNvSpPr/>
          <p:nvPr/>
        </p:nvSpPr>
        <p:spPr>
          <a:xfrm>
            <a:off x="-2767359" y="2413882"/>
            <a:ext cx="79208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78BCAE-D2C7-458C-9DC2-A9FA8928EEE4}"/>
              </a:ext>
            </a:extLst>
          </p:cNvPr>
          <p:cNvSpPr txBox="1"/>
          <p:nvPr/>
        </p:nvSpPr>
        <p:spPr>
          <a:xfrm>
            <a:off x="-3994894" y="3985911"/>
            <a:ext cx="35120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피드백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한국생산기술연구원에 직접 방문하여 어떤 결함이 있는지 학습하였고</a:t>
            </a:r>
            <a:r>
              <a:rPr lang="en-US" altLang="ko-KR" dirty="0"/>
              <a:t>, </a:t>
            </a:r>
            <a:r>
              <a:rPr lang="ko-KR" altLang="en-US" dirty="0"/>
              <a:t>더 </a:t>
            </a:r>
            <a:r>
              <a:rPr lang="ko-KR" altLang="en-US" dirty="0" err="1"/>
              <a:t>깊이있는</a:t>
            </a:r>
            <a:r>
              <a:rPr lang="ko-KR" altLang="en-US" dirty="0"/>
              <a:t> 학습이 필요할 경우에는 해당 연구소에 일하시는 분의 도움을 받기로 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1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EB66EDB8-D0FE-42A7-A453-461C8015F744}"/>
              </a:ext>
            </a:extLst>
          </p:cNvPr>
          <p:cNvSpPr/>
          <p:nvPr/>
        </p:nvSpPr>
        <p:spPr>
          <a:xfrm>
            <a:off x="29922" y="1667128"/>
            <a:ext cx="9073008" cy="4792442"/>
          </a:xfrm>
          <a:prstGeom prst="roundRect">
            <a:avLst>
              <a:gd name="adj" fmla="val 3568"/>
            </a:avLst>
          </a:prstGeom>
          <a:solidFill>
            <a:schemeClr val="bg1"/>
          </a:solidFill>
          <a:ln w="2857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A5A5A5">
                      <a:lumMod val="50000"/>
                    </a:srgbClr>
                  </a:gs>
                  <a:gs pos="50000">
                    <a:srgbClr val="A5A5A5">
                      <a:lumMod val="75000"/>
                    </a:srgbClr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25862C-7833-4B94-98C2-979B141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000"/>
            <a:ext cx="7499176" cy="720000"/>
          </a:xfrm>
        </p:spPr>
        <p:txBody>
          <a:bodyPr>
            <a:normAutofit fontScale="90000"/>
          </a:bodyPr>
          <a:lstStyle/>
          <a:p>
            <a:r>
              <a:rPr lang="ko-KR" altLang="en-US" sz="4400" b="1" spc="600">
                <a:solidFill>
                  <a:schemeClr val="bg1"/>
                </a:solidFill>
              </a:rPr>
              <a:t>연</a:t>
            </a:r>
            <a:r>
              <a:rPr lang="ko-KR" altLang="en-US" sz="4400" b="1" spc="600"/>
              <a:t>구 동기 및 관련연구 </a:t>
            </a:r>
            <a:endParaRPr lang="ko-KR" altLang="en-US"/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FBBCBF52-B006-49AA-9A08-5AF407B24867}"/>
              </a:ext>
            </a:extLst>
          </p:cNvPr>
          <p:cNvSpPr/>
          <p:nvPr/>
        </p:nvSpPr>
        <p:spPr>
          <a:xfrm>
            <a:off x="237670" y="1524817"/>
            <a:ext cx="3960440" cy="334264"/>
          </a:xfrm>
          <a:prstGeom prst="roundRect">
            <a:avLst/>
          </a:prstGeom>
          <a:solidFill>
            <a:srgbClr val="25406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Motivation</a:t>
            </a:r>
            <a:endParaRPr lang="en-US" altLang="ko-KR" sz="1200" b="1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32B3F0A-473B-4A78-89DC-1CC66D8C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8" y="1073851"/>
            <a:ext cx="8563378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0" rIns="0" anchor="ctr" anchorCtr="0">
            <a:noAutofit/>
          </a:bodyPr>
          <a:lstStyle>
            <a:defPPr>
              <a:defRPr lang="ko-KR"/>
            </a:defPPr>
            <a:lvl1pPr algn="just" latinLnBrk="0">
              <a:defRPr sz="1750" kern="0">
                <a:solidFill>
                  <a:srgbClr val="3E7898">
                    <a:lumMod val="50000"/>
                  </a:srgbClr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pPr lvl="0" algn="l"/>
            <a:r>
              <a:rPr lang="ko-KR" altLang="en-US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연구 동기</a:t>
            </a:r>
            <a:endParaRPr lang="ko-KR" altLang="en-US" sz="1800" b="1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144FA15F-78E9-4DFA-8CC7-2E9CD791A235}"/>
              </a:ext>
            </a:extLst>
          </p:cNvPr>
          <p:cNvSpPr txBox="1">
            <a:spLocks/>
          </p:cNvSpPr>
          <p:nvPr/>
        </p:nvSpPr>
        <p:spPr>
          <a:xfrm>
            <a:off x="3495838" y="6577840"/>
            <a:ext cx="2133600" cy="27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69F435C-E625-4035-8FD4-10BEF6379A74}" type="slidenum">
              <a:rPr lang="ko-KR" altLang="en-US" smtClean="0"/>
              <a:pPr algn="just"/>
              <a:t>3</a:t>
            </a:fld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3770C3-B484-45DE-A580-DAB563D6E9C1}"/>
              </a:ext>
            </a:extLst>
          </p:cNvPr>
          <p:cNvCxnSpPr>
            <a:cxnSpLocks/>
          </p:cNvCxnSpPr>
          <p:nvPr/>
        </p:nvCxnSpPr>
        <p:spPr>
          <a:xfrm flipV="1">
            <a:off x="29922" y="1464406"/>
            <a:ext cx="9073008" cy="1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272CB2-145D-4096-AA75-56200B0291FF}"/>
              </a:ext>
            </a:extLst>
          </p:cNvPr>
          <p:cNvSpPr txBox="1"/>
          <p:nvPr/>
        </p:nvSpPr>
        <p:spPr>
          <a:xfrm>
            <a:off x="5805898" y="2484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5737F-AEA1-44D4-9E59-215A29AC5939}"/>
              </a:ext>
            </a:extLst>
          </p:cNvPr>
          <p:cNvSpPr txBox="1"/>
          <p:nvPr/>
        </p:nvSpPr>
        <p:spPr>
          <a:xfrm>
            <a:off x="337856" y="2570807"/>
            <a:ext cx="3558464" cy="934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여러가지 가공 결함이 존재</a:t>
            </a:r>
            <a:r>
              <a:rPr lang="en-US" altLang="ko-KR" dirty="0"/>
              <a:t> </a:t>
            </a:r>
            <a:r>
              <a:rPr lang="ko-KR" altLang="en-US" dirty="0"/>
              <a:t>하지만 결함에 대한 후처리는 두가지 뿐이다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EB3D5F-8B4A-4C10-9BB8-AC1FB4BD9AD2}"/>
              </a:ext>
            </a:extLst>
          </p:cNvPr>
          <p:cNvSpPr/>
          <p:nvPr/>
        </p:nvSpPr>
        <p:spPr>
          <a:xfrm>
            <a:off x="264659" y="2317938"/>
            <a:ext cx="3686556" cy="1281666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1478241-1706-4BA3-91AA-96A61126575C}"/>
              </a:ext>
            </a:extLst>
          </p:cNvPr>
          <p:cNvSpPr/>
          <p:nvPr/>
        </p:nvSpPr>
        <p:spPr>
          <a:xfrm rot="16200000">
            <a:off x="4322975" y="2320116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72B10-2796-4952-814F-75DABFFBB2C7}"/>
              </a:ext>
            </a:extLst>
          </p:cNvPr>
          <p:cNvSpPr txBox="1"/>
          <p:nvPr/>
        </p:nvSpPr>
        <p:spPr>
          <a:xfrm>
            <a:off x="469530" y="2109165"/>
            <a:ext cx="194223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가공결함 후처리</a:t>
            </a:r>
          </a:p>
        </p:txBody>
      </p:sp>
      <p:pic>
        <p:nvPicPr>
          <p:cNvPr id="23" name="그래픽 22" descr="생각 풍선">
            <a:extLst>
              <a:ext uri="{FF2B5EF4-FFF2-40B4-BE49-F238E27FC236}">
                <a16:creationId xmlns:a16="http://schemas.microsoft.com/office/drawing/2014/main" id="{E137F0FF-A1B7-4231-AB75-4E91C17D1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600" y="3505557"/>
            <a:ext cx="2664296" cy="2664296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래픽 24" descr="사용자">
            <a:extLst>
              <a:ext uri="{FF2B5EF4-FFF2-40B4-BE49-F238E27FC236}">
                <a16:creationId xmlns:a16="http://schemas.microsoft.com/office/drawing/2014/main" id="{62D9263A-5CBC-4D44-A132-90A9804C0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365" y="5315872"/>
            <a:ext cx="914400" cy="914400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A1BC2B-95F7-44B7-88BB-FD2FDEB4ABB7}"/>
              </a:ext>
            </a:extLst>
          </p:cNvPr>
          <p:cNvSpPr txBox="1"/>
          <p:nvPr/>
        </p:nvSpPr>
        <p:spPr>
          <a:xfrm>
            <a:off x="1563419" y="4167813"/>
            <a:ext cx="15520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CFRP </a:t>
            </a:r>
            <a:r>
              <a:rPr lang="ko-KR" altLang="en-US" sz="1600" dirty="0"/>
              <a:t>가공결함</a:t>
            </a:r>
            <a:endParaRPr lang="en-US" altLang="ko-KR" sz="1600" dirty="0"/>
          </a:p>
          <a:p>
            <a:r>
              <a:rPr lang="ko-KR" altLang="en-US" sz="1600" dirty="0"/>
              <a:t>판단에 필요한</a:t>
            </a:r>
            <a:endParaRPr lang="en-US" altLang="ko-KR" sz="1600" dirty="0"/>
          </a:p>
          <a:p>
            <a:r>
              <a:rPr lang="ko-KR" altLang="en-US" sz="1600" dirty="0"/>
              <a:t>전문지식은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E363609E-7B28-4E5C-9B74-C9A7AC99AC43}"/>
              </a:ext>
            </a:extLst>
          </p:cNvPr>
          <p:cNvSpPr/>
          <p:nvPr/>
        </p:nvSpPr>
        <p:spPr>
          <a:xfrm rot="16200000">
            <a:off x="4322975" y="4317835"/>
            <a:ext cx="792088" cy="108012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854D1-78AB-4218-A945-740F201608B2}"/>
              </a:ext>
            </a:extLst>
          </p:cNvPr>
          <p:cNvSpPr txBox="1"/>
          <p:nvPr/>
        </p:nvSpPr>
        <p:spPr>
          <a:xfrm>
            <a:off x="5805898" y="4476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311D014-A808-4DA5-B914-EEB9FEFCFC30}"/>
              </a:ext>
            </a:extLst>
          </p:cNvPr>
          <p:cNvSpPr/>
          <p:nvPr/>
        </p:nvSpPr>
        <p:spPr>
          <a:xfrm>
            <a:off x="5520834" y="4494881"/>
            <a:ext cx="3380488" cy="73307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KITECH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연구원의 도움을 받을 예정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F670E36-1284-4EA6-A4D7-E1E11EE220B3}"/>
              </a:ext>
            </a:extLst>
          </p:cNvPr>
          <p:cNvSpPr/>
          <p:nvPr/>
        </p:nvSpPr>
        <p:spPr>
          <a:xfrm>
            <a:off x="5520834" y="2480036"/>
            <a:ext cx="3380488" cy="73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재가공 </a:t>
            </a:r>
            <a:r>
              <a:rPr lang="en-US" altLang="ko-KR" b="1" dirty="0"/>
              <a:t>OR </a:t>
            </a:r>
            <a:r>
              <a:rPr lang="ko-KR" altLang="en-US" b="1" dirty="0"/>
              <a:t>처분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26E71D-23AB-431F-B3A7-70A25C667685}"/>
              </a:ext>
            </a:extLst>
          </p:cNvPr>
          <p:cNvSpPr txBox="1"/>
          <p:nvPr/>
        </p:nvSpPr>
        <p:spPr>
          <a:xfrm>
            <a:off x="-3951612" y="864241"/>
            <a:ext cx="3512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지적사항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우리가 검출할 결함은 몇 개로 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B6287C53-A2E0-4517-AB6D-8AAB6029AD21}"/>
              </a:ext>
            </a:extLst>
          </p:cNvPr>
          <p:cNvSpPr/>
          <p:nvPr/>
        </p:nvSpPr>
        <p:spPr>
          <a:xfrm>
            <a:off x="-2572837" y="2198501"/>
            <a:ext cx="79208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CC9A1E-1871-4A95-B635-22B9F5321370}"/>
              </a:ext>
            </a:extLst>
          </p:cNvPr>
          <p:cNvSpPr txBox="1"/>
          <p:nvPr/>
        </p:nvSpPr>
        <p:spPr>
          <a:xfrm>
            <a:off x="-3932813" y="3981029"/>
            <a:ext cx="3512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피드백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결함의 종류는 박리와 </a:t>
            </a:r>
            <a:r>
              <a:rPr lang="ko-KR" altLang="en-US" dirty="0" err="1"/>
              <a:t>미절삭</a:t>
            </a:r>
            <a:r>
              <a:rPr lang="ko-KR" altLang="en-US" dirty="0"/>
              <a:t> 두가지로 나누어서 검출하기로 결정 </a:t>
            </a:r>
            <a:r>
              <a:rPr lang="en-US" altLang="ko-KR" dirty="0"/>
              <a:t>(</a:t>
            </a:r>
            <a:r>
              <a:rPr lang="ko-KR" altLang="en-US" dirty="0"/>
              <a:t>사실상 두가지밖에 없음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87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EB66EDB8-D0FE-42A7-A453-461C8015F744}"/>
              </a:ext>
            </a:extLst>
          </p:cNvPr>
          <p:cNvSpPr/>
          <p:nvPr/>
        </p:nvSpPr>
        <p:spPr>
          <a:xfrm>
            <a:off x="29922" y="1667128"/>
            <a:ext cx="9073008" cy="4792442"/>
          </a:xfrm>
          <a:prstGeom prst="roundRect">
            <a:avLst>
              <a:gd name="adj" fmla="val 3568"/>
            </a:avLst>
          </a:prstGeom>
          <a:solidFill>
            <a:schemeClr val="bg1"/>
          </a:solidFill>
          <a:ln w="2857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A5A5A5">
                      <a:lumMod val="50000"/>
                    </a:srgbClr>
                  </a:gs>
                  <a:gs pos="50000">
                    <a:srgbClr val="A5A5A5">
                      <a:lumMod val="75000"/>
                    </a:srgbClr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25862C-7833-4B94-98C2-979B141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000"/>
            <a:ext cx="7499176" cy="720000"/>
          </a:xfrm>
        </p:spPr>
        <p:txBody>
          <a:bodyPr>
            <a:normAutofit fontScale="90000"/>
          </a:bodyPr>
          <a:lstStyle/>
          <a:p>
            <a:r>
              <a:rPr lang="ko-KR" altLang="en-US" sz="4400" b="1" spc="600">
                <a:solidFill>
                  <a:schemeClr val="bg1"/>
                </a:solidFill>
              </a:rPr>
              <a:t>시</a:t>
            </a:r>
            <a:r>
              <a:rPr lang="ko-KR" altLang="en-US" sz="4400" b="1" spc="600"/>
              <a:t>스템 수행 시나리오</a:t>
            </a:r>
            <a:endParaRPr lang="ko-KR" altLang="en-US"/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FBBCBF52-B006-49AA-9A08-5AF407B24867}"/>
              </a:ext>
            </a:extLst>
          </p:cNvPr>
          <p:cNvSpPr/>
          <p:nvPr/>
        </p:nvSpPr>
        <p:spPr>
          <a:xfrm>
            <a:off x="237670" y="1524817"/>
            <a:ext cx="3960440" cy="334264"/>
          </a:xfrm>
          <a:prstGeom prst="roundRect">
            <a:avLst/>
          </a:prstGeom>
          <a:solidFill>
            <a:srgbClr val="25406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Scenario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32B3F0A-473B-4A78-89DC-1CC66D8C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4" y="1073851"/>
            <a:ext cx="8563378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0" rIns="0" anchor="ctr" anchorCtr="0">
            <a:noAutofit/>
          </a:bodyPr>
          <a:lstStyle>
            <a:defPPr>
              <a:defRPr lang="ko-KR"/>
            </a:defPPr>
            <a:lvl1pPr algn="just" latinLnBrk="0">
              <a:defRPr sz="1750" kern="0">
                <a:solidFill>
                  <a:srgbClr val="3E7898">
                    <a:lumMod val="50000"/>
                  </a:srgbClr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pPr lvl="0" algn="l"/>
            <a:r>
              <a:rPr lang="en-US" altLang="ko-KR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CFRP</a:t>
            </a:r>
            <a:r>
              <a:rPr lang="ko-KR" altLang="en-US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가공 결함 분석을 위한 공정 흐름도</a:t>
            </a:r>
            <a:endParaRPr lang="ko-KR" altLang="en-US" sz="1800" b="1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144FA15F-78E9-4DFA-8CC7-2E9CD791A235}"/>
              </a:ext>
            </a:extLst>
          </p:cNvPr>
          <p:cNvSpPr txBox="1">
            <a:spLocks/>
          </p:cNvSpPr>
          <p:nvPr/>
        </p:nvSpPr>
        <p:spPr>
          <a:xfrm>
            <a:off x="3495838" y="6577840"/>
            <a:ext cx="2133600" cy="27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69F435C-E625-4035-8FD4-10BEF6379A74}" type="slidenum">
              <a:rPr lang="ko-KR" altLang="en-US" smtClean="0"/>
              <a:pPr algn="just"/>
              <a:t>4</a:t>
            </a:fld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3770C3-B484-45DE-A580-DAB563D6E9C1}"/>
              </a:ext>
            </a:extLst>
          </p:cNvPr>
          <p:cNvCxnSpPr>
            <a:cxnSpLocks/>
          </p:cNvCxnSpPr>
          <p:nvPr/>
        </p:nvCxnSpPr>
        <p:spPr>
          <a:xfrm flipV="1">
            <a:off x="29922" y="1464406"/>
            <a:ext cx="9073008" cy="1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3">
            <a:extLst>
              <a:ext uri="{FF2B5EF4-FFF2-40B4-BE49-F238E27FC236}">
                <a16:creationId xmlns:a16="http://schemas.microsoft.com/office/drawing/2014/main" id="{706CB1BB-4BEB-423A-8371-5807198B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0" y="2068509"/>
            <a:ext cx="8859238" cy="362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5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EB66EDB8-D0FE-42A7-A453-461C8015F744}"/>
              </a:ext>
            </a:extLst>
          </p:cNvPr>
          <p:cNvSpPr/>
          <p:nvPr/>
        </p:nvSpPr>
        <p:spPr>
          <a:xfrm>
            <a:off x="-13130" y="1628657"/>
            <a:ext cx="9073008" cy="4792442"/>
          </a:xfrm>
          <a:prstGeom prst="roundRect">
            <a:avLst>
              <a:gd name="adj" fmla="val 3568"/>
            </a:avLst>
          </a:prstGeom>
          <a:solidFill>
            <a:schemeClr val="bg1"/>
          </a:solidFill>
          <a:ln w="2857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A5A5A5">
                      <a:lumMod val="50000"/>
                    </a:srgbClr>
                  </a:gs>
                  <a:gs pos="50000">
                    <a:srgbClr val="A5A5A5">
                      <a:lumMod val="75000"/>
                    </a:srgbClr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25862C-7833-4B94-98C2-979B141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000"/>
            <a:ext cx="7499176" cy="720000"/>
          </a:xfrm>
        </p:spPr>
        <p:txBody>
          <a:bodyPr>
            <a:normAutofit fontScale="90000"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</a:rPr>
              <a:t>시</a:t>
            </a:r>
            <a:r>
              <a:rPr lang="ko-KR" altLang="en-US" sz="4400" b="1" spc="600" dirty="0"/>
              <a:t>스템 구성도</a:t>
            </a:r>
            <a:endParaRPr lang="ko-KR" altLang="en-US" dirty="0"/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FBBCBF52-B006-49AA-9A08-5AF407B24867}"/>
              </a:ext>
            </a:extLst>
          </p:cNvPr>
          <p:cNvSpPr/>
          <p:nvPr/>
        </p:nvSpPr>
        <p:spPr>
          <a:xfrm>
            <a:off x="237670" y="1524817"/>
            <a:ext cx="3960440" cy="334264"/>
          </a:xfrm>
          <a:prstGeom prst="roundRect">
            <a:avLst/>
          </a:prstGeom>
          <a:solidFill>
            <a:srgbClr val="25406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Diagram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32B3F0A-473B-4A78-89DC-1CC66D8C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4" y="1073851"/>
            <a:ext cx="8563378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0" rIns="0" anchor="ctr" anchorCtr="0">
            <a:noAutofit/>
          </a:bodyPr>
          <a:lstStyle>
            <a:defPPr>
              <a:defRPr lang="ko-KR"/>
            </a:defPPr>
            <a:lvl1pPr algn="just" latinLnBrk="0">
              <a:defRPr sz="1750" kern="0">
                <a:solidFill>
                  <a:srgbClr val="3E7898">
                    <a:lumMod val="50000"/>
                  </a:srgbClr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pPr lvl="0" algn="l"/>
            <a:r>
              <a:rPr lang="en-US" altLang="ko-KR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CFRP</a:t>
            </a:r>
            <a:r>
              <a:rPr lang="ko-KR" altLang="en-US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가공 결함 분석을 위한 시스템 구성도</a:t>
            </a:r>
            <a:endParaRPr lang="ko-KR" altLang="en-US" sz="1800" b="1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3770C3-B484-45DE-A580-DAB563D6E9C1}"/>
              </a:ext>
            </a:extLst>
          </p:cNvPr>
          <p:cNvCxnSpPr>
            <a:cxnSpLocks/>
          </p:cNvCxnSpPr>
          <p:nvPr/>
        </p:nvCxnSpPr>
        <p:spPr>
          <a:xfrm flipV="1">
            <a:off x="29922" y="1464406"/>
            <a:ext cx="9073008" cy="1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5A9D2B8-77BA-4301-9523-FEC404E77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" y="2112084"/>
            <a:ext cx="9035158" cy="36720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E018F0-13D5-4BC2-90E7-D0696E1BB015}"/>
              </a:ext>
            </a:extLst>
          </p:cNvPr>
          <p:cNvSpPr txBox="1"/>
          <p:nvPr/>
        </p:nvSpPr>
        <p:spPr>
          <a:xfrm>
            <a:off x="-3780928" y="1916832"/>
            <a:ext cx="3512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프로토타입에서는 개인 컴퓨터 서버에서 테스트 데이터를 통해 결함 검출을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131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75FC04-5292-4DCD-84E1-61BE3A575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" y="2379972"/>
            <a:ext cx="9540552" cy="3289811"/>
          </a:xfrm>
          <a:prstGeom prst="rect">
            <a:avLst/>
          </a:prstGeom>
        </p:spPr>
      </p:pic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EB66EDB8-D0FE-42A7-A453-461C8015F744}"/>
              </a:ext>
            </a:extLst>
          </p:cNvPr>
          <p:cNvSpPr/>
          <p:nvPr/>
        </p:nvSpPr>
        <p:spPr>
          <a:xfrm>
            <a:off x="-13130" y="1628657"/>
            <a:ext cx="9073008" cy="4792442"/>
          </a:xfrm>
          <a:prstGeom prst="roundRect">
            <a:avLst>
              <a:gd name="adj" fmla="val 3568"/>
            </a:avLst>
          </a:prstGeom>
          <a:noFill/>
          <a:ln w="2857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A5A5A5">
                      <a:lumMod val="50000"/>
                    </a:srgbClr>
                  </a:gs>
                  <a:gs pos="50000">
                    <a:srgbClr val="A5A5A5">
                      <a:lumMod val="75000"/>
                    </a:srgbClr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25862C-7833-4B94-98C2-979B141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000"/>
            <a:ext cx="7499176" cy="720000"/>
          </a:xfrm>
        </p:spPr>
        <p:txBody>
          <a:bodyPr>
            <a:normAutofit fontScale="90000"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</a:rPr>
              <a:t>시</a:t>
            </a:r>
            <a:r>
              <a:rPr lang="ko-KR" altLang="en-US" sz="4400" b="1" spc="600" dirty="0"/>
              <a:t>스템 구성도</a:t>
            </a:r>
            <a:endParaRPr lang="ko-KR" altLang="en-US" dirty="0"/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FBBCBF52-B006-49AA-9A08-5AF407B24867}"/>
              </a:ext>
            </a:extLst>
          </p:cNvPr>
          <p:cNvSpPr/>
          <p:nvPr/>
        </p:nvSpPr>
        <p:spPr>
          <a:xfrm>
            <a:off x="237670" y="1524817"/>
            <a:ext cx="3960440" cy="334264"/>
          </a:xfrm>
          <a:prstGeom prst="roundRect">
            <a:avLst/>
          </a:prstGeom>
          <a:solidFill>
            <a:srgbClr val="25406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Diagram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32B3F0A-473B-4A78-89DC-1CC66D8C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4" y="1073851"/>
            <a:ext cx="8563378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0" rIns="0" anchor="ctr" anchorCtr="0">
            <a:noAutofit/>
          </a:bodyPr>
          <a:lstStyle>
            <a:defPPr>
              <a:defRPr lang="ko-KR"/>
            </a:defPPr>
            <a:lvl1pPr algn="just" latinLnBrk="0">
              <a:defRPr sz="1750" kern="0">
                <a:solidFill>
                  <a:srgbClr val="3E7898">
                    <a:lumMod val="50000"/>
                  </a:srgbClr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pPr lvl="0" algn="l"/>
            <a:r>
              <a:rPr lang="en-US" altLang="ko-KR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CFRP</a:t>
            </a:r>
            <a:r>
              <a:rPr lang="ko-KR" altLang="en-US" sz="1800" b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가공 결함 분석을 위한 시스템 구성도</a:t>
            </a:r>
            <a:endParaRPr lang="ko-KR" altLang="en-US" sz="1800" b="1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3770C3-B484-45DE-A580-DAB563D6E9C1}"/>
              </a:ext>
            </a:extLst>
          </p:cNvPr>
          <p:cNvCxnSpPr>
            <a:cxnSpLocks/>
          </p:cNvCxnSpPr>
          <p:nvPr/>
        </p:nvCxnSpPr>
        <p:spPr>
          <a:xfrm flipV="1">
            <a:off x="29922" y="1464406"/>
            <a:ext cx="9073008" cy="1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9864BC-46EF-41C9-8137-7FABAE2C7DE2}"/>
              </a:ext>
            </a:extLst>
          </p:cNvPr>
          <p:cNvSpPr/>
          <p:nvPr/>
        </p:nvSpPr>
        <p:spPr>
          <a:xfrm>
            <a:off x="9144000" y="2379972"/>
            <a:ext cx="612576" cy="342529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AB276-56B2-4BF1-B34F-C0F7862A4C18}"/>
              </a:ext>
            </a:extLst>
          </p:cNvPr>
          <p:cNvSpPr txBox="1"/>
          <p:nvPr/>
        </p:nvSpPr>
        <p:spPr>
          <a:xfrm>
            <a:off x="-3780928" y="1916832"/>
            <a:ext cx="35283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프로토타입에서 정상 동작 할 경우 많은 트레이닝 데이터를 학습시키기 위해 높은 사양의 아마존 서버에서 알고리즘을 </a:t>
            </a:r>
            <a:r>
              <a:rPr lang="ko-KR" altLang="en-US" dirty="0" err="1"/>
              <a:t>동작시킴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356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26244</TotalTime>
  <Words>328</Words>
  <Application>Microsoft Office PowerPoint</Application>
  <PresentationFormat>화면 슬라이드 쇼(4:3)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나눔고딕</vt:lpstr>
      <vt:lpstr>나눔고딕 Bold</vt:lpstr>
      <vt:lpstr>맑은 고딕</vt:lpstr>
      <vt:lpstr>Arial</vt:lpstr>
      <vt:lpstr>Calibri</vt:lpstr>
      <vt:lpstr>Times New Roman</vt:lpstr>
      <vt:lpstr>Wingdings</vt:lpstr>
      <vt:lpstr>Office 테마</vt:lpstr>
      <vt:lpstr>딥러닝을 적용한 CFRP 가공 결함 분석 Defect Analysis of CFRP Processing with Deep Learning</vt:lpstr>
      <vt:lpstr>연구 동기 및 관련연구 </vt:lpstr>
      <vt:lpstr>연구 동기 및 관련연구 </vt:lpstr>
      <vt:lpstr>시스템 수행 시나리오</vt:lpstr>
      <vt:lpstr>시스템 구성도</vt:lpstr>
      <vt:lpstr>시스템 구성도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조현민(2016156033)</cp:lastModifiedBy>
  <cp:revision>2159</cp:revision>
  <cp:lastPrinted>2017-04-20T01:15:10Z</cp:lastPrinted>
  <dcterms:created xsi:type="dcterms:W3CDTF">2014-09-29T01:10:15Z</dcterms:created>
  <dcterms:modified xsi:type="dcterms:W3CDTF">2021-01-17T15:40:00Z</dcterms:modified>
</cp:coreProperties>
</file>