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75" r:id="rId4"/>
    <p:sldId id="282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74" r:id="rId15"/>
    <p:sldId id="292" r:id="rId16"/>
    <p:sldId id="273" r:id="rId17"/>
    <p:sldId id="29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Source Sans Pro Light" panose="020B0403030403020204" pitchFamily="34" charset="0"/>
      <p:regular r:id="rId24"/>
      <p:italic r:id="rId25"/>
    </p:embeddedFont>
    <p:embeddedFont>
      <p:font typeface="함초롬돋움" panose="02030504000101010101" pitchFamily="18" charset="-127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규빈" initials="황" lastIdx="1" clrIdx="0">
    <p:extLst>
      <p:ext uri="{19B8F6BF-5375-455C-9EA6-DF929625EA0E}">
        <p15:presenceInfo xmlns:p15="http://schemas.microsoft.com/office/powerpoint/2012/main" userId="황규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4968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-10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02137-E158-40E3-BEBF-0545E105CC7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9E3A4-E34B-4502-922B-E762389C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7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67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9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동작 시나리오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보다 상세한 동작 시나리오입니다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제일 먼저 커뮤니티를 시작하면 서버는 사전에 동작하여 클라이언트를 기다리며</a:t>
            </a:r>
            <a:r>
              <a:rPr lang="en-US" altLang="ko-KR" dirty="0"/>
              <a:t>, </a:t>
            </a:r>
            <a:r>
              <a:rPr lang="ko-KR" altLang="en-US" dirty="0"/>
              <a:t>이어서 클라이언트를 시작하면 서버는 다수의 클라이언트를 받기 시작합니다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ko-KR" altLang="en-US" dirty="0" err="1"/>
              <a:t>멀티스레딩</a:t>
            </a:r>
            <a:r>
              <a:rPr lang="ko-KR" altLang="en-US" dirty="0"/>
              <a:t> 기법을 사용합니다</a:t>
            </a:r>
            <a:r>
              <a:rPr lang="en-US" altLang="ko-KR" dirty="0"/>
              <a:t>. </a:t>
            </a:r>
            <a:r>
              <a:rPr lang="ko-KR" altLang="en-US" dirty="0"/>
              <a:t>각 클라이언트들이 접속하면 담당 쓰레드를 생성하여 로그인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 </a:t>
            </a:r>
            <a:r>
              <a:rPr lang="ko-KR" altLang="en-US" dirty="0"/>
              <a:t>절차를 진행하게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클라이언트가 서버에 접속하면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r>
              <a:rPr lang="ko-KR" altLang="en-US" dirty="0"/>
              <a:t>을 수행합니다</a:t>
            </a:r>
            <a:r>
              <a:rPr lang="en-US" altLang="ko-KR" dirty="0"/>
              <a:t>. </a:t>
            </a:r>
            <a:r>
              <a:rPr lang="ko-KR" altLang="en-US" dirty="0"/>
              <a:t>이때 클라이언트가 아이디와 비밀번호를 입력하면</a:t>
            </a:r>
            <a:r>
              <a:rPr lang="en-US" altLang="ko-KR" dirty="0"/>
              <a:t>, </a:t>
            </a:r>
            <a:r>
              <a:rPr lang="ko-KR" altLang="en-US" dirty="0"/>
              <a:t>소켓을 통해서 해당 정보를 서버가 읽어옵니다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서버가 값을 읽어오면 해당 값을 기존의 정보가 담긴 </a:t>
            </a:r>
            <a:r>
              <a:rPr lang="en-US" altLang="ko-KR" dirty="0"/>
              <a:t>DB(txt)</a:t>
            </a:r>
            <a:r>
              <a:rPr lang="ko-KR" altLang="en-US" dirty="0"/>
              <a:t>파일을 읽어와서</a:t>
            </a:r>
            <a:r>
              <a:rPr lang="en-US" altLang="ko-KR" dirty="0"/>
              <a:t> </a:t>
            </a:r>
            <a:r>
              <a:rPr lang="ko-KR" altLang="en-US" dirty="0"/>
              <a:t>모든 아이디와 비밀번호 목록을 읽어옵니다</a:t>
            </a:r>
            <a:r>
              <a:rPr lang="en-US" altLang="ko-KR" dirty="0"/>
              <a:t>. </a:t>
            </a:r>
            <a:r>
              <a:rPr lang="ko-KR" altLang="en-US" dirty="0"/>
              <a:t>그리고 읽어온 목록에 입력 값이 존재하는지 검색합니다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있다면</a:t>
            </a:r>
            <a:r>
              <a:rPr lang="en-US" altLang="ko-KR" dirty="0"/>
              <a:t>, </a:t>
            </a:r>
            <a:r>
              <a:rPr lang="ko-KR" altLang="en-US" dirty="0"/>
              <a:t>사용자의 접속을 허용합니다</a:t>
            </a:r>
            <a:r>
              <a:rPr lang="en-US" altLang="ko-KR" dirty="0"/>
              <a:t>. </a:t>
            </a:r>
            <a:r>
              <a:rPr lang="ko-KR" altLang="en-US" dirty="0"/>
              <a:t>이때 사용자에게 이용 가능한 서비스 목록을 보여주는 새로운 쓰레드를 생성하여 클라이언트에게 제공합니다</a:t>
            </a:r>
            <a:r>
              <a:rPr lang="en-US" altLang="ko-KR" dirty="0"/>
              <a:t>. </a:t>
            </a:r>
            <a:r>
              <a:rPr lang="ko-KR" altLang="en-US" dirty="0"/>
              <a:t>동시에 기존 쓰레드는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메뉴를 시각적으로 보여지고</a:t>
            </a:r>
            <a:r>
              <a:rPr lang="en-US" altLang="ko-KR" dirty="0"/>
              <a:t>, </a:t>
            </a:r>
            <a:r>
              <a:rPr lang="ko-KR" altLang="en-US" dirty="0"/>
              <a:t>커맨드 입력을 통해 원하는 메뉴를 수행할 수 있습니다</a:t>
            </a:r>
            <a:r>
              <a:rPr lang="en-US" altLang="ko-KR" dirty="0"/>
              <a:t>. </a:t>
            </a:r>
            <a:r>
              <a:rPr lang="ko-KR" altLang="en-US" dirty="0"/>
              <a:t>기능에는 자료실</a:t>
            </a:r>
            <a:r>
              <a:rPr lang="en-US" altLang="ko-KR" dirty="0"/>
              <a:t>, </a:t>
            </a:r>
            <a:r>
              <a:rPr lang="ko-KR" altLang="en-US" dirty="0"/>
              <a:t>온라인 채팅</a:t>
            </a:r>
            <a:r>
              <a:rPr lang="en-US" altLang="ko-KR" dirty="0"/>
              <a:t>, </a:t>
            </a:r>
            <a:r>
              <a:rPr lang="ko-KR" altLang="en-US" dirty="0"/>
              <a:t>메일 등이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기능별로 수행하는 행동이 다르기 때문에 메뉴 쓰레드를 루트 쓰레드로 보고</a:t>
            </a:r>
            <a:r>
              <a:rPr lang="en-US" altLang="ko-KR" dirty="0"/>
              <a:t>, </a:t>
            </a:r>
            <a:r>
              <a:rPr lang="ko-KR" altLang="en-US" dirty="0"/>
              <a:t>각 메뉴를 선택하면 루트 쓰레드에서 서비스 제공을 위한 해당 서비스 스레드를 생성하여 보냈다가</a:t>
            </a:r>
            <a:r>
              <a:rPr lang="en-US" altLang="ko-KR" dirty="0"/>
              <a:t>, </a:t>
            </a:r>
            <a:r>
              <a:rPr lang="ko-KR" altLang="en-US" dirty="0"/>
              <a:t>다시 해당 기능을 마쳤을 때 루트 쓰레드로 돌아오는 방식을 사용할 예정입니다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각 기능들의 </a:t>
            </a:r>
            <a:r>
              <a:rPr lang="ko-KR" altLang="en-US" dirty="0" err="1"/>
              <a:t>매커니즘을</a:t>
            </a:r>
            <a:r>
              <a:rPr lang="ko-KR" altLang="en-US" dirty="0"/>
              <a:t> 설명하자면 자료실의 경우</a:t>
            </a:r>
            <a:r>
              <a:rPr lang="en-US" altLang="ko-KR" dirty="0"/>
              <a:t>, </a:t>
            </a:r>
            <a:r>
              <a:rPr lang="ko-KR" altLang="en-US" dirty="0"/>
              <a:t>자료의 이름</a:t>
            </a:r>
            <a:r>
              <a:rPr lang="en-US" altLang="ko-KR" dirty="0"/>
              <a:t>, </a:t>
            </a:r>
            <a:r>
              <a:rPr lang="ko-KR" altLang="en-US" dirty="0"/>
              <a:t>그리고 파일을 서버에 저장하거나</a:t>
            </a:r>
            <a:r>
              <a:rPr lang="en-US" altLang="ko-KR" dirty="0"/>
              <a:t>, </a:t>
            </a:r>
            <a:r>
              <a:rPr lang="ko-KR" altLang="en-US" dirty="0"/>
              <a:t>서버로부터 클라이언트가 받아올 수 있도록 구현하고자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위해선</a:t>
            </a:r>
            <a:r>
              <a:rPr lang="en-US" altLang="ko-KR" dirty="0"/>
              <a:t>, </a:t>
            </a:r>
            <a:r>
              <a:rPr lang="ko-KR" altLang="en-US" dirty="0"/>
              <a:t>파일들의 목록을 사용자에게 나타내야 하며</a:t>
            </a:r>
            <a:r>
              <a:rPr lang="en-US" altLang="ko-KR" dirty="0"/>
              <a:t>, </a:t>
            </a:r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ko-KR" altLang="en-US" dirty="0"/>
              <a:t>파일 업로드</a:t>
            </a:r>
            <a:r>
              <a:rPr lang="en-US" altLang="ko-KR" dirty="0"/>
              <a:t>) </a:t>
            </a:r>
            <a:r>
              <a:rPr lang="ko-KR" altLang="en-US" dirty="0"/>
              <a:t>기능을 구현해야 합니다</a:t>
            </a:r>
            <a:r>
              <a:rPr lang="en-US" altLang="ko-KR" dirty="0"/>
              <a:t>. </a:t>
            </a:r>
            <a:r>
              <a:rPr lang="ko-KR" altLang="en-US" dirty="0"/>
              <a:t>글쓰기의 경우 </a:t>
            </a:r>
            <a:r>
              <a:rPr lang="en-US" altLang="ko-KR" dirty="0"/>
              <a:t>ftp </a:t>
            </a:r>
            <a:r>
              <a:rPr lang="ko-KR" altLang="en-US" dirty="0"/>
              <a:t>방식을 사용해서</a:t>
            </a:r>
            <a:r>
              <a:rPr lang="en-US" altLang="ko-KR" dirty="0"/>
              <a:t>, </a:t>
            </a:r>
            <a:r>
              <a:rPr lang="en-US" altLang="ko-KR" dirty="0" err="1"/>
              <a:t>recv</a:t>
            </a:r>
            <a:r>
              <a:rPr lang="en-US" altLang="ko-KR" dirty="0"/>
              <a:t> </a:t>
            </a:r>
            <a:r>
              <a:rPr lang="ko-KR" altLang="en-US" dirty="0"/>
              <a:t>로 파일을 받도록 하려합니다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파일을 성공적으로 받았을 경우</a:t>
            </a:r>
            <a:r>
              <a:rPr lang="en-US" altLang="ko-KR" dirty="0"/>
              <a:t>, </a:t>
            </a:r>
            <a:r>
              <a:rPr lang="ko-KR" altLang="en-US" dirty="0"/>
              <a:t>파일의 이름들만 저장하는 별도의 파일을 만들고</a:t>
            </a:r>
            <a:r>
              <a:rPr lang="en-US" altLang="ko-KR" dirty="0"/>
              <a:t>, </a:t>
            </a:r>
            <a:r>
              <a:rPr lang="ko-KR" altLang="en-US" dirty="0"/>
              <a:t>이를 사용자에게 보여주고자 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사용자는 받고자 하는 특정 목록을 커맨드로 입력하면</a:t>
            </a:r>
            <a:r>
              <a:rPr lang="en-US" altLang="ko-KR" dirty="0"/>
              <a:t>, </a:t>
            </a:r>
            <a:r>
              <a:rPr lang="ko-KR" altLang="en-US" dirty="0"/>
              <a:t>서버가 그 파일을 클라이언트로 다시 전송하는 방식을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온라인 채팅입니다</a:t>
            </a:r>
            <a:r>
              <a:rPr lang="en-US" altLang="ko-KR" dirty="0"/>
              <a:t>. </a:t>
            </a:r>
            <a:r>
              <a:rPr lang="ko-KR" altLang="en-US" dirty="0"/>
              <a:t>온라인 채팅은 실시간으로 다수의 사용자들이 대화를 나눌 수 있도록 하는 서비스를 제공합니다</a:t>
            </a:r>
            <a:r>
              <a:rPr lang="en-US" altLang="ko-KR" dirty="0"/>
              <a:t>. </a:t>
            </a:r>
            <a:r>
              <a:rPr lang="ko-KR" altLang="en-US" dirty="0"/>
              <a:t>이는 멀티 쓰레드를 사용하여 구현합니다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메일 서버입니다</a:t>
            </a:r>
            <a:r>
              <a:rPr lang="en-US" altLang="ko-KR" dirty="0"/>
              <a:t>. </a:t>
            </a:r>
            <a:r>
              <a:rPr lang="ko-KR" altLang="en-US" dirty="0"/>
              <a:t>메일 서버에서는 각 클라이언트마다 고유 정보</a:t>
            </a:r>
            <a:r>
              <a:rPr lang="en-US" altLang="ko-KR" dirty="0"/>
              <a:t>(id)</a:t>
            </a:r>
            <a:r>
              <a:rPr lang="ko-KR" altLang="en-US" dirty="0"/>
              <a:t>를 통해 구분하여 고유의 수신함을 가지고 있도록 수신함으로 사용할 파일을 생성해두고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사용자들이 자신의 아이디와 상대 아이디를 가지고 메일을 전송하는 방식을 사용합니다</a:t>
            </a:r>
            <a:r>
              <a:rPr lang="en-US" altLang="ko-KR" dirty="0"/>
              <a:t>. </a:t>
            </a:r>
            <a:r>
              <a:rPr lang="ko-KR" altLang="en-US" dirty="0"/>
              <a:t>클라이언트가 메일 쓰기를 원하는 경우</a:t>
            </a:r>
            <a:r>
              <a:rPr lang="en-US" altLang="ko-KR" dirty="0"/>
              <a:t>, </a:t>
            </a:r>
            <a:r>
              <a:rPr lang="ko-KR" altLang="en-US" dirty="0"/>
              <a:t>받는 대상의 아이디와 내용을 입력하면</a:t>
            </a:r>
            <a:endParaRPr lang="en-US" altLang="ko-KR" dirty="0"/>
          </a:p>
          <a:p>
            <a:r>
              <a:rPr lang="ko-KR" altLang="en-US" dirty="0"/>
              <a:t>서버에서 해당 정보를 읽어오고 아이디를 기반으로 저장되어 있는 수신함들 중 아이디와 동일한 수신함을 찾아 내용을 붙여주는 방식을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메일 조회의 경우</a:t>
            </a:r>
            <a:r>
              <a:rPr lang="en-US" altLang="ko-KR" dirty="0"/>
              <a:t>, </a:t>
            </a:r>
            <a:r>
              <a:rPr lang="ko-KR" altLang="en-US" dirty="0"/>
              <a:t>마찬가지로 자신의 고유한 아이디를 가지고</a:t>
            </a:r>
            <a:r>
              <a:rPr lang="en-US" altLang="ko-KR" dirty="0"/>
              <a:t>, </a:t>
            </a:r>
            <a:r>
              <a:rPr lang="ko-KR" altLang="en-US" dirty="0"/>
              <a:t>존재하는 수신함 파일들 중 동일한 아이디 값을 갖는 수신함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읽어오는 방식을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2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E3A4-E34B-4502-922B-E762389C3D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62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E6BE07-A649-46C0-BC62-217397B9BA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98611" y="130628"/>
            <a:ext cx="6527410" cy="6569612"/>
          </a:xfrm>
          <a:custGeom>
            <a:avLst/>
            <a:gdLst>
              <a:gd name="connsiteX0" fmla="*/ 4351607 w 6527410"/>
              <a:gd name="connsiteY0" fmla="*/ 1744394 h 6569612"/>
              <a:gd name="connsiteX1" fmla="*/ 6527410 w 6527410"/>
              <a:gd name="connsiteY1" fmla="*/ 1744394 h 6569612"/>
              <a:gd name="connsiteX2" fmla="*/ 6527410 w 6527410"/>
              <a:gd name="connsiteY2" fmla="*/ 4825218 h 6569612"/>
              <a:gd name="connsiteX3" fmla="*/ 4351607 w 6527410"/>
              <a:gd name="connsiteY3" fmla="*/ 4825218 h 6569612"/>
              <a:gd name="connsiteX4" fmla="*/ 0 w 6527410"/>
              <a:gd name="connsiteY4" fmla="*/ 0 h 6569612"/>
              <a:gd name="connsiteX5" fmla="*/ 4351607 w 6527410"/>
              <a:gd name="connsiteY5" fmla="*/ 0 h 6569612"/>
              <a:gd name="connsiteX6" fmla="*/ 4351607 w 6527410"/>
              <a:gd name="connsiteY6" fmla="*/ 1744394 h 6569612"/>
              <a:gd name="connsiteX7" fmla="*/ 2235009 w 6527410"/>
              <a:gd name="connsiteY7" fmla="*/ 1744394 h 6569612"/>
              <a:gd name="connsiteX8" fmla="*/ 2235009 w 6527410"/>
              <a:gd name="connsiteY8" fmla="*/ 4825218 h 6569612"/>
              <a:gd name="connsiteX9" fmla="*/ 4351607 w 6527410"/>
              <a:gd name="connsiteY9" fmla="*/ 4825218 h 6569612"/>
              <a:gd name="connsiteX10" fmla="*/ 4351607 w 6527410"/>
              <a:gd name="connsiteY10" fmla="*/ 6569612 h 6569612"/>
              <a:gd name="connsiteX11" fmla="*/ 0 w 6527410"/>
              <a:gd name="connsiteY11" fmla="*/ 6569612 h 656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27410" h="6569612">
                <a:moveTo>
                  <a:pt x="4351607" y="1744394"/>
                </a:moveTo>
                <a:lnTo>
                  <a:pt x="6527410" y="1744394"/>
                </a:lnTo>
                <a:lnTo>
                  <a:pt x="6527410" y="4825218"/>
                </a:lnTo>
                <a:lnTo>
                  <a:pt x="4351607" y="4825218"/>
                </a:lnTo>
                <a:close/>
                <a:moveTo>
                  <a:pt x="0" y="0"/>
                </a:moveTo>
                <a:lnTo>
                  <a:pt x="4351607" y="0"/>
                </a:lnTo>
                <a:lnTo>
                  <a:pt x="4351607" y="1744394"/>
                </a:lnTo>
                <a:lnTo>
                  <a:pt x="2235009" y="1744394"/>
                </a:lnTo>
                <a:lnTo>
                  <a:pt x="2235009" y="4825218"/>
                </a:lnTo>
                <a:lnTo>
                  <a:pt x="4351607" y="4825218"/>
                </a:lnTo>
                <a:lnTo>
                  <a:pt x="4351607" y="6569612"/>
                </a:lnTo>
                <a:lnTo>
                  <a:pt x="0" y="6569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B0A55A-6161-4535-9AE6-25FBD528CC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742269"/>
            <a:ext cx="6168572" cy="5297714"/>
          </a:xfrm>
          <a:custGeom>
            <a:avLst/>
            <a:gdLst>
              <a:gd name="connsiteX0" fmla="*/ 0 w 6154057"/>
              <a:gd name="connsiteY0" fmla="*/ 0 h 5297714"/>
              <a:gd name="connsiteX1" fmla="*/ 6154057 w 6154057"/>
              <a:gd name="connsiteY1" fmla="*/ 0 h 5297714"/>
              <a:gd name="connsiteX2" fmla="*/ 6154057 w 6154057"/>
              <a:gd name="connsiteY2" fmla="*/ 5297714 h 5297714"/>
              <a:gd name="connsiteX3" fmla="*/ 0 w 6154057"/>
              <a:gd name="connsiteY3" fmla="*/ 5297714 h 52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4057" h="5297714">
                <a:moveTo>
                  <a:pt x="0" y="0"/>
                </a:moveTo>
                <a:lnTo>
                  <a:pt x="6154057" y="0"/>
                </a:lnTo>
                <a:lnTo>
                  <a:pt x="6154057" y="5297714"/>
                </a:lnTo>
                <a:lnTo>
                  <a:pt x="0" y="5297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3F63D5-585E-4D14-820B-59CE4D72B3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573" y="742269"/>
            <a:ext cx="6023427" cy="5297714"/>
          </a:xfrm>
          <a:custGeom>
            <a:avLst/>
            <a:gdLst>
              <a:gd name="connsiteX0" fmla="*/ 0 w 6154057"/>
              <a:gd name="connsiteY0" fmla="*/ 0 h 5297714"/>
              <a:gd name="connsiteX1" fmla="*/ 6154057 w 6154057"/>
              <a:gd name="connsiteY1" fmla="*/ 0 h 5297714"/>
              <a:gd name="connsiteX2" fmla="*/ 6154057 w 6154057"/>
              <a:gd name="connsiteY2" fmla="*/ 5297714 h 5297714"/>
              <a:gd name="connsiteX3" fmla="*/ 0 w 6154057"/>
              <a:gd name="connsiteY3" fmla="*/ 5297714 h 52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4057" h="5297714">
                <a:moveTo>
                  <a:pt x="0" y="0"/>
                </a:moveTo>
                <a:lnTo>
                  <a:pt x="6154057" y="0"/>
                </a:lnTo>
                <a:lnTo>
                  <a:pt x="6154057" y="5297714"/>
                </a:lnTo>
                <a:lnTo>
                  <a:pt x="0" y="5297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9F3AB5-D654-4554-A9FD-F32A9CE454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4CFC7A-E586-4577-B546-678A5A1520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30205" y="2087100"/>
            <a:ext cx="2979624" cy="3224722"/>
          </a:xfrm>
          <a:custGeom>
            <a:avLst/>
            <a:gdLst>
              <a:gd name="connsiteX0" fmla="*/ 1489812 w 2979624"/>
              <a:gd name="connsiteY0" fmla="*/ 0 h 3224722"/>
              <a:gd name="connsiteX1" fmla="*/ 1822399 w 2979624"/>
              <a:gd name="connsiteY1" fmla="*/ 79438 h 3224722"/>
              <a:gd name="connsiteX2" fmla="*/ 2646899 w 2979624"/>
              <a:gd name="connsiteY2" fmla="*/ 556978 h 3224722"/>
              <a:gd name="connsiteX3" fmla="*/ 2979624 w 2979624"/>
              <a:gd name="connsiteY3" fmla="*/ 1133911 h 3224722"/>
              <a:gd name="connsiteX4" fmla="*/ 2979624 w 2979624"/>
              <a:gd name="connsiteY4" fmla="*/ 2090812 h 3224722"/>
              <a:gd name="connsiteX5" fmla="*/ 2646899 w 2979624"/>
              <a:gd name="connsiteY5" fmla="*/ 2667744 h 3224722"/>
              <a:gd name="connsiteX6" fmla="*/ 1822399 w 2979624"/>
              <a:gd name="connsiteY6" fmla="*/ 3145284 h 3224722"/>
              <a:gd name="connsiteX7" fmla="*/ 1157225 w 2979624"/>
              <a:gd name="connsiteY7" fmla="*/ 3145284 h 3224722"/>
              <a:gd name="connsiteX8" fmla="*/ 332725 w 2979624"/>
              <a:gd name="connsiteY8" fmla="*/ 2667744 h 3224722"/>
              <a:gd name="connsiteX9" fmla="*/ 0 w 2979624"/>
              <a:gd name="connsiteY9" fmla="*/ 2090812 h 3224722"/>
              <a:gd name="connsiteX10" fmla="*/ 0 w 2979624"/>
              <a:gd name="connsiteY10" fmla="*/ 1133911 h 3224722"/>
              <a:gd name="connsiteX11" fmla="*/ 332725 w 2979624"/>
              <a:gd name="connsiteY11" fmla="*/ 556978 h 3224722"/>
              <a:gd name="connsiteX12" fmla="*/ 1157225 w 2979624"/>
              <a:gd name="connsiteY12" fmla="*/ 79438 h 3224722"/>
              <a:gd name="connsiteX13" fmla="*/ 1489812 w 2979624"/>
              <a:gd name="connsiteY13" fmla="*/ 0 h 32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9624" h="3224722">
                <a:moveTo>
                  <a:pt x="1489812" y="0"/>
                </a:moveTo>
                <a:cubicBezTo>
                  <a:pt x="1610377" y="0"/>
                  <a:pt x="1730941" y="26480"/>
                  <a:pt x="1822399" y="79438"/>
                </a:cubicBezTo>
                <a:lnTo>
                  <a:pt x="2646899" y="556978"/>
                </a:lnTo>
                <a:cubicBezTo>
                  <a:pt x="2829953" y="662896"/>
                  <a:pt x="2979624" y="922531"/>
                  <a:pt x="2979624" y="1133911"/>
                </a:cubicBezTo>
                <a:lnTo>
                  <a:pt x="2979624" y="2090812"/>
                </a:lnTo>
                <a:cubicBezTo>
                  <a:pt x="2979624" y="2302192"/>
                  <a:pt x="2829953" y="2561826"/>
                  <a:pt x="2646899" y="2667744"/>
                </a:cubicBezTo>
                <a:lnTo>
                  <a:pt x="1822399" y="3145284"/>
                </a:lnTo>
                <a:cubicBezTo>
                  <a:pt x="1639483" y="3251202"/>
                  <a:pt x="1340141" y="3251202"/>
                  <a:pt x="1157225" y="3145284"/>
                </a:cubicBezTo>
                <a:lnTo>
                  <a:pt x="332725" y="2667744"/>
                </a:lnTo>
                <a:cubicBezTo>
                  <a:pt x="149671" y="2561826"/>
                  <a:pt x="0" y="2302192"/>
                  <a:pt x="0" y="2090812"/>
                </a:cubicBezTo>
                <a:lnTo>
                  <a:pt x="0" y="1133911"/>
                </a:lnTo>
                <a:cubicBezTo>
                  <a:pt x="0" y="922531"/>
                  <a:pt x="149671" y="662896"/>
                  <a:pt x="332725" y="556978"/>
                </a:cubicBezTo>
                <a:lnTo>
                  <a:pt x="1157225" y="79438"/>
                </a:lnTo>
                <a:cubicBezTo>
                  <a:pt x="1248683" y="26480"/>
                  <a:pt x="1369248" y="0"/>
                  <a:pt x="14898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2726A8-9963-44BE-AC92-924D631BF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132" y="1229256"/>
            <a:ext cx="1964083" cy="2125645"/>
          </a:xfrm>
          <a:custGeom>
            <a:avLst/>
            <a:gdLst>
              <a:gd name="connsiteX0" fmla="*/ 982042 w 1964083"/>
              <a:gd name="connsiteY0" fmla="*/ 0 h 2125645"/>
              <a:gd name="connsiteX1" fmla="*/ 1201273 w 1964083"/>
              <a:gd name="connsiteY1" fmla="*/ 52363 h 2125645"/>
              <a:gd name="connsiteX2" fmla="*/ 1744761 w 1964083"/>
              <a:gd name="connsiteY2" fmla="*/ 367144 h 2125645"/>
              <a:gd name="connsiteX3" fmla="*/ 1964083 w 1964083"/>
              <a:gd name="connsiteY3" fmla="*/ 747442 h 2125645"/>
              <a:gd name="connsiteX4" fmla="*/ 1964083 w 1964083"/>
              <a:gd name="connsiteY4" fmla="*/ 1378204 h 2125645"/>
              <a:gd name="connsiteX5" fmla="*/ 1744761 w 1964083"/>
              <a:gd name="connsiteY5" fmla="*/ 1758501 h 2125645"/>
              <a:gd name="connsiteX6" fmla="*/ 1201273 w 1964083"/>
              <a:gd name="connsiteY6" fmla="*/ 2073282 h 2125645"/>
              <a:gd name="connsiteX7" fmla="*/ 762810 w 1964083"/>
              <a:gd name="connsiteY7" fmla="*/ 2073282 h 2125645"/>
              <a:gd name="connsiteX8" fmla="*/ 219323 w 1964083"/>
              <a:gd name="connsiteY8" fmla="*/ 1758501 h 2125645"/>
              <a:gd name="connsiteX9" fmla="*/ 0 w 1964083"/>
              <a:gd name="connsiteY9" fmla="*/ 1378204 h 2125645"/>
              <a:gd name="connsiteX10" fmla="*/ 0 w 1964083"/>
              <a:gd name="connsiteY10" fmla="*/ 747442 h 2125645"/>
              <a:gd name="connsiteX11" fmla="*/ 219323 w 1964083"/>
              <a:gd name="connsiteY11" fmla="*/ 367144 h 2125645"/>
              <a:gd name="connsiteX12" fmla="*/ 762810 w 1964083"/>
              <a:gd name="connsiteY12" fmla="*/ 52363 h 2125645"/>
              <a:gd name="connsiteX13" fmla="*/ 982042 w 1964083"/>
              <a:gd name="connsiteY13" fmla="*/ 0 h 21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4083" h="2125645">
                <a:moveTo>
                  <a:pt x="982042" y="0"/>
                </a:moveTo>
                <a:cubicBezTo>
                  <a:pt x="1061514" y="0"/>
                  <a:pt x="1140987" y="17455"/>
                  <a:pt x="1201273" y="52363"/>
                </a:cubicBezTo>
                <a:lnTo>
                  <a:pt x="1744761" y="367144"/>
                </a:lnTo>
                <a:cubicBezTo>
                  <a:pt x="1865424" y="436962"/>
                  <a:pt x="1964083" y="608106"/>
                  <a:pt x="1964083" y="747442"/>
                </a:cubicBezTo>
                <a:lnTo>
                  <a:pt x="1964083" y="1378204"/>
                </a:lnTo>
                <a:cubicBezTo>
                  <a:pt x="1964083" y="1517539"/>
                  <a:pt x="1865424" y="1688683"/>
                  <a:pt x="1744761" y="1758501"/>
                </a:cubicBezTo>
                <a:lnTo>
                  <a:pt x="1201273" y="2073282"/>
                </a:lnTo>
                <a:cubicBezTo>
                  <a:pt x="1080700" y="2143100"/>
                  <a:pt x="883383" y="2143100"/>
                  <a:pt x="762810" y="2073282"/>
                </a:cubicBezTo>
                <a:lnTo>
                  <a:pt x="219323" y="1758501"/>
                </a:lnTo>
                <a:cubicBezTo>
                  <a:pt x="98659" y="1688683"/>
                  <a:pt x="0" y="1517539"/>
                  <a:pt x="0" y="1378204"/>
                </a:cubicBezTo>
                <a:lnTo>
                  <a:pt x="0" y="747442"/>
                </a:lnTo>
                <a:cubicBezTo>
                  <a:pt x="0" y="608106"/>
                  <a:pt x="98659" y="436962"/>
                  <a:pt x="219323" y="367144"/>
                </a:cubicBezTo>
                <a:lnTo>
                  <a:pt x="762810" y="52363"/>
                </a:lnTo>
                <a:cubicBezTo>
                  <a:pt x="823097" y="17455"/>
                  <a:pt x="902569" y="0"/>
                  <a:pt x="98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5056C5-4E02-4E2D-A975-E8398E37A3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24132" y="3957942"/>
            <a:ext cx="1964083" cy="2125645"/>
          </a:xfrm>
          <a:custGeom>
            <a:avLst/>
            <a:gdLst>
              <a:gd name="connsiteX0" fmla="*/ 982042 w 1964083"/>
              <a:gd name="connsiteY0" fmla="*/ 0 h 2125645"/>
              <a:gd name="connsiteX1" fmla="*/ 1201273 w 1964083"/>
              <a:gd name="connsiteY1" fmla="*/ 52364 h 2125645"/>
              <a:gd name="connsiteX2" fmla="*/ 1744761 w 1964083"/>
              <a:gd name="connsiteY2" fmla="*/ 367144 h 2125645"/>
              <a:gd name="connsiteX3" fmla="*/ 1964083 w 1964083"/>
              <a:gd name="connsiteY3" fmla="*/ 747442 h 2125645"/>
              <a:gd name="connsiteX4" fmla="*/ 1964083 w 1964083"/>
              <a:gd name="connsiteY4" fmla="*/ 1378204 h 2125645"/>
              <a:gd name="connsiteX5" fmla="*/ 1744761 w 1964083"/>
              <a:gd name="connsiteY5" fmla="*/ 1758501 h 2125645"/>
              <a:gd name="connsiteX6" fmla="*/ 1201273 w 1964083"/>
              <a:gd name="connsiteY6" fmla="*/ 2073282 h 2125645"/>
              <a:gd name="connsiteX7" fmla="*/ 762810 w 1964083"/>
              <a:gd name="connsiteY7" fmla="*/ 2073282 h 2125645"/>
              <a:gd name="connsiteX8" fmla="*/ 219323 w 1964083"/>
              <a:gd name="connsiteY8" fmla="*/ 1758501 h 2125645"/>
              <a:gd name="connsiteX9" fmla="*/ 0 w 1964083"/>
              <a:gd name="connsiteY9" fmla="*/ 1378204 h 2125645"/>
              <a:gd name="connsiteX10" fmla="*/ 0 w 1964083"/>
              <a:gd name="connsiteY10" fmla="*/ 747442 h 2125645"/>
              <a:gd name="connsiteX11" fmla="*/ 219323 w 1964083"/>
              <a:gd name="connsiteY11" fmla="*/ 367144 h 2125645"/>
              <a:gd name="connsiteX12" fmla="*/ 762810 w 1964083"/>
              <a:gd name="connsiteY12" fmla="*/ 52364 h 2125645"/>
              <a:gd name="connsiteX13" fmla="*/ 982042 w 1964083"/>
              <a:gd name="connsiteY13" fmla="*/ 0 h 21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4083" h="2125645">
                <a:moveTo>
                  <a:pt x="982042" y="0"/>
                </a:moveTo>
                <a:cubicBezTo>
                  <a:pt x="1061514" y="0"/>
                  <a:pt x="1140987" y="17455"/>
                  <a:pt x="1201273" y="52364"/>
                </a:cubicBezTo>
                <a:lnTo>
                  <a:pt x="1744761" y="367144"/>
                </a:lnTo>
                <a:cubicBezTo>
                  <a:pt x="1865424" y="436962"/>
                  <a:pt x="1964083" y="608106"/>
                  <a:pt x="1964083" y="747442"/>
                </a:cubicBezTo>
                <a:lnTo>
                  <a:pt x="1964083" y="1378204"/>
                </a:lnTo>
                <a:cubicBezTo>
                  <a:pt x="1964083" y="1517539"/>
                  <a:pt x="1865424" y="1688683"/>
                  <a:pt x="1744761" y="1758501"/>
                </a:cubicBezTo>
                <a:lnTo>
                  <a:pt x="1201273" y="2073282"/>
                </a:lnTo>
                <a:cubicBezTo>
                  <a:pt x="1080700" y="2143100"/>
                  <a:pt x="883383" y="2143100"/>
                  <a:pt x="762810" y="2073282"/>
                </a:cubicBezTo>
                <a:lnTo>
                  <a:pt x="219323" y="1758501"/>
                </a:lnTo>
                <a:cubicBezTo>
                  <a:pt x="98659" y="1688683"/>
                  <a:pt x="0" y="1517539"/>
                  <a:pt x="0" y="1378204"/>
                </a:cubicBezTo>
                <a:lnTo>
                  <a:pt x="0" y="747442"/>
                </a:lnTo>
                <a:cubicBezTo>
                  <a:pt x="0" y="608106"/>
                  <a:pt x="98659" y="436962"/>
                  <a:pt x="219323" y="367144"/>
                </a:cubicBezTo>
                <a:lnTo>
                  <a:pt x="762810" y="52364"/>
                </a:lnTo>
                <a:cubicBezTo>
                  <a:pt x="823097" y="17455"/>
                  <a:pt x="902569" y="0"/>
                  <a:pt x="98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A8C0A9-E3AA-4300-BBD1-4D54B127B5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8206" y="1070202"/>
            <a:ext cx="4234023" cy="4582306"/>
          </a:xfrm>
          <a:custGeom>
            <a:avLst/>
            <a:gdLst>
              <a:gd name="connsiteX0" fmla="*/ 2117012 w 4234023"/>
              <a:gd name="connsiteY0" fmla="*/ 0 h 4582306"/>
              <a:gd name="connsiteX1" fmla="*/ 2589615 w 4234023"/>
              <a:gd name="connsiteY1" fmla="*/ 112881 h 4582306"/>
              <a:gd name="connsiteX2" fmla="*/ 3761224 w 4234023"/>
              <a:gd name="connsiteY2" fmla="*/ 791462 h 4582306"/>
              <a:gd name="connsiteX3" fmla="*/ 4234023 w 4234023"/>
              <a:gd name="connsiteY3" fmla="*/ 1611279 h 4582306"/>
              <a:gd name="connsiteX4" fmla="*/ 4234023 w 4234023"/>
              <a:gd name="connsiteY4" fmla="*/ 2971028 h 4582306"/>
              <a:gd name="connsiteX5" fmla="*/ 3761224 w 4234023"/>
              <a:gd name="connsiteY5" fmla="*/ 3790845 h 4582306"/>
              <a:gd name="connsiteX6" fmla="*/ 2589615 w 4234023"/>
              <a:gd name="connsiteY6" fmla="*/ 4469425 h 4582306"/>
              <a:gd name="connsiteX7" fmla="*/ 1644408 w 4234023"/>
              <a:gd name="connsiteY7" fmla="*/ 4469425 h 4582306"/>
              <a:gd name="connsiteX8" fmla="*/ 472799 w 4234023"/>
              <a:gd name="connsiteY8" fmla="*/ 3790845 h 4582306"/>
              <a:gd name="connsiteX9" fmla="*/ 0 w 4234023"/>
              <a:gd name="connsiteY9" fmla="*/ 2971028 h 4582306"/>
              <a:gd name="connsiteX10" fmla="*/ 0 w 4234023"/>
              <a:gd name="connsiteY10" fmla="*/ 1611279 h 4582306"/>
              <a:gd name="connsiteX11" fmla="*/ 472799 w 4234023"/>
              <a:gd name="connsiteY11" fmla="*/ 791462 h 4582306"/>
              <a:gd name="connsiteX12" fmla="*/ 1644408 w 4234023"/>
              <a:gd name="connsiteY12" fmla="*/ 112881 h 4582306"/>
              <a:gd name="connsiteX13" fmla="*/ 2117012 w 4234023"/>
              <a:gd name="connsiteY13" fmla="*/ 0 h 458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4023" h="4582306">
                <a:moveTo>
                  <a:pt x="2117012" y="0"/>
                </a:moveTo>
                <a:cubicBezTo>
                  <a:pt x="2288333" y="0"/>
                  <a:pt x="2459654" y="37627"/>
                  <a:pt x="2589615" y="112881"/>
                </a:cubicBezTo>
                <a:lnTo>
                  <a:pt x="3761224" y="791462"/>
                </a:lnTo>
                <a:cubicBezTo>
                  <a:pt x="4021342" y="941970"/>
                  <a:pt x="4234023" y="1310909"/>
                  <a:pt x="4234023" y="1611279"/>
                </a:cubicBezTo>
                <a:lnTo>
                  <a:pt x="4234023" y="2971028"/>
                </a:lnTo>
                <a:cubicBezTo>
                  <a:pt x="4234023" y="3271397"/>
                  <a:pt x="4021342" y="3640336"/>
                  <a:pt x="3761224" y="3790845"/>
                </a:cubicBezTo>
                <a:lnTo>
                  <a:pt x="2589615" y="4469425"/>
                </a:lnTo>
                <a:cubicBezTo>
                  <a:pt x="2329693" y="4619933"/>
                  <a:pt x="1904330" y="4619933"/>
                  <a:pt x="1644408" y="4469425"/>
                </a:cubicBezTo>
                <a:lnTo>
                  <a:pt x="472799" y="3790845"/>
                </a:lnTo>
                <a:cubicBezTo>
                  <a:pt x="212681" y="3640336"/>
                  <a:pt x="0" y="3271397"/>
                  <a:pt x="0" y="2971028"/>
                </a:cubicBezTo>
                <a:lnTo>
                  <a:pt x="0" y="1611279"/>
                </a:lnTo>
                <a:cubicBezTo>
                  <a:pt x="0" y="1310909"/>
                  <a:pt x="212681" y="941970"/>
                  <a:pt x="472799" y="791462"/>
                </a:cubicBezTo>
                <a:lnTo>
                  <a:pt x="1644408" y="112881"/>
                </a:lnTo>
                <a:cubicBezTo>
                  <a:pt x="1774369" y="37627"/>
                  <a:pt x="1945691" y="0"/>
                  <a:pt x="21170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2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3BF39-68BE-4AAB-8C8F-4AF9B278A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10616"/>
          <a:stretch/>
        </p:blipFill>
        <p:spPr>
          <a:xfrm flipH="1">
            <a:off x="2338637" y="1078855"/>
            <a:ext cx="5447840" cy="4661546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9A9B1DD-8DA6-43CB-B921-D0452A7C0A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4636" y="1344318"/>
            <a:ext cx="3733800" cy="3016815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B43F7-CED0-46A6-9E2B-CCAF4774F1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10616"/>
          <a:stretch/>
        </p:blipFill>
        <p:spPr>
          <a:xfrm>
            <a:off x="76200" y="2806700"/>
            <a:ext cx="3428548" cy="2933701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3430664-03F3-4C31-B7F5-4326D87DE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472273" y="2983229"/>
            <a:ext cx="2349833" cy="1898605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49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8E851B3-264C-4894-92C0-EC74C3E792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22625" cy="28738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287E22-2065-4A84-A4CF-C834785E9F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873829"/>
            <a:ext cx="3222625" cy="1988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4BBA596-10A2-4581-A6B2-FB32CF17C5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76800"/>
            <a:ext cx="3222625" cy="1988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AD8C072F-A2DE-4322-BA43-0BE6895D49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5714" y="0"/>
            <a:ext cx="58928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B5A10FA-8F7A-45C7-9107-04F072C2C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58513" y="0"/>
            <a:ext cx="3033487" cy="68652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A0AB34-4C01-4A8C-A211-DA4C052442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050" y="1311405"/>
            <a:ext cx="4043307" cy="4375903"/>
          </a:xfrm>
          <a:custGeom>
            <a:avLst/>
            <a:gdLst>
              <a:gd name="connsiteX0" fmla="*/ 2021653 w 4043307"/>
              <a:gd name="connsiteY0" fmla="*/ 976115 h 4375903"/>
              <a:gd name="connsiteX1" fmla="*/ 2271610 w 4043307"/>
              <a:gd name="connsiteY1" fmla="*/ 1035817 h 4375903"/>
              <a:gd name="connsiteX2" fmla="*/ 2891268 w 4043307"/>
              <a:gd name="connsiteY2" fmla="*/ 1394715 h 4375903"/>
              <a:gd name="connsiteX3" fmla="*/ 3141329 w 4043307"/>
              <a:gd name="connsiteY3" fmla="*/ 1828312 h 4375903"/>
              <a:gd name="connsiteX4" fmla="*/ 3141329 w 4043307"/>
              <a:gd name="connsiteY4" fmla="*/ 2547476 h 4375903"/>
              <a:gd name="connsiteX5" fmla="*/ 2891268 w 4043307"/>
              <a:gd name="connsiteY5" fmla="*/ 2981073 h 4375903"/>
              <a:gd name="connsiteX6" fmla="*/ 2271610 w 4043307"/>
              <a:gd name="connsiteY6" fmla="*/ 3339971 h 4375903"/>
              <a:gd name="connsiteX7" fmla="*/ 1771696 w 4043307"/>
              <a:gd name="connsiteY7" fmla="*/ 3339971 h 4375903"/>
              <a:gd name="connsiteX8" fmla="*/ 1152038 w 4043307"/>
              <a:gd name="connsiteY8" fmla="*/ 2981073 h 4375903"/>
              <a:gd name="connsiteX9" fmla="*/ 901977 w 4043307"/>
              <a:gd name="connsiteY9" fmla="*/ 2547476 h 4375903"/>
              <a:gd name="connsiteX10" fmla="*/ 901977 w 4043307"/>
              <a:gd name="connsiteY10" fmla="*/ 1828312 h 4375903"/>
              <a:gd name="connsiteX11" fmla="*/ 1152038 w 4043307"/>
              <a:gd name="connsiteY11" fmla="*/ 1394715 h 4375903"/>
              <a:gd name="connsiteX12" fmla="*/ 1771696 w 4043307"/>
              <a:gd name="connsiteY12" fmla="*/ 1035817 h 4375903"/>
              <a:gd name="connsiteX13" fmla="*/ 2021653 w 4043307"/>
              <a:gd name="connsiteY13" fmla="*/ 976115 h 4375903"/>
              <a:gd name="connsiteX14" fmla="*/ 2021655 w 4043307"/>
              <a:gd name="connsiteY14" fmla="*/ 598906 h 4375903"/>
              <a:gd name="connsiteX15" fmla="*/ 1693872 w 4043307"/>
              <a:gd name="connsiteY15" fmla="*/ 677197 h 4375903"/>
              <a:gd name="connsiteX16" fmla="*/ 881279 w 4043307"/>
              <a:gd name="connsiteY16" fmla="*/ 1147840 h 4375903"/>
              <a:gd name="connsiteX17" fmla="*/ 553360 w 4043307"/>
              <a:gd name="connsiteY17" fmla="*/ 1716440 h 4375903"/>
              <a:gd name="connsiteX18" fmla="*/ 553360 w 4043307"/>
              <a:gd name="connsiteY18" fmla="*/ 2659521 h 4375903"/>
              <a:gd name="connsiteX19" fmla="*/ 881279 w 4043307"/>
              <a:gd name="connsiteY19" fmla="*/ 3228121 h 4375903"/>
              <a:gd name="connsiteX20" fmla="*/ 1693872 w 4043307"/>
              <a:gd name="connsiteY20" fmla="*/ 3698763 h 4375903"/>
              <a:gd name="connsiteX21" fmla="*/ 2349438 w 4043307"/>
              <a:gd name="connsiteY21" fmla="*/ 3698763 h 4375903"/>
              <a:gd name="connsiteX22" fmla="*/ 3162030 w 4043307"/>
              <a:gd name="connsiteY22" fmla="*/ 3228121 h 4375903"/>
              <a:gd name="connsiteX23" fmla="*/ 3489949 w 4043307"/>
              <a:gd name="connsiteY23" fmla="*/ 2659521 h 4375903"/>
              <a:gd name="connsiteX24" fmla="*/ 3489949 w 4043307"/>
              <a:gd name="connsiteY24" fmla="*/ 1716440 h 4375903"/>
              <a:gd name="connsiteX25" fmla="*/ 3162030 w 4043307"/>
              <a:gd name="connsiteY25" fmla="*/ 1147840 h 4375903"/>
              <a:gd name="connsiteX26" fmla="*/ 2349438 w 4043307"/>
              <a:gd name="connsiteY26" fmla="*/ 677197 h 4375903"/>
              <a:gd name="connsiteX27" fmla="*/ 2021655 w 4043307"/>
              <a:gd name="connsiteY27" fmla="*/ 598906 h 4375903"/>
              <a:gd name="connsiteX28" fmla="*/ 2021654 w 4043307"/>
              <a:gd name="connsiteY28" fmla="*/ 0 h 4375903"/>
              <a:gd name="connsiteX29" fmla="*/ 2472969 w 4043307"/>
              <a:gd name="connsiteY29" fmla="*/ 107797 h 4375903"/>
              <a:gd name="connsiteX30" fmla="*/ 3591805 w 4043307"/>
              <a:gd name="connsiteY30" fmla="*/ 755812 h 4375903"/>
              <a:gd name="connsiteX31" fmla="*/ 4043307 w 4043307"/>
              <a:gd name="connsiteY31" fmla="*/ 1538701 h 4375903"/>
              <a:gd name="connsiteX32" fmla="*/ 4043307 w 4043307"/>
              <a:gd name="connsiteY32" fmla="*/ 2837202 h 4375903"/>
              <a:gd name="connsiteX33" fmla="*/ 3591805 w 4043307"/>
              <a:gd name="connsiteY33" fmla="*/ 3620092 h 4375903"/>
              <a:gd name="connsiteX34" fmla="*/ 2472969 w 4043307"/>
              <a:gd name="connsiteY34" fmla="*/ 4268107 h 4375903"/>
              <a:gd name="connsiteX35" fmla="*/ 1570338 w 4043307"/>
              <a:gd name="connsiteY35" fmla="*/ 4268107 h 4375903"/>
              <a:gd name="connsiteX36" fmla="*/ 451503 w 4043307"/>
              <a:gd name="connsiteY36" fmla="*/ 3620092 h 4375903"/>
              <a:gd name="connsiteX37" fmla="*/ 0 w 4043307"/>
              <a:gd name="connsiteY37" fmla="*/ 2837202 h 4375903"/>
              <a:gd name="connsiteX38" fmla="*/ 0 w 4043307"/>
              <a:gd name="connsiteY38" fmla="*/ 1538701 h 4375903"/>
              <a:gd name="connsiteX39" fmla="*/ 451503 w 4043307"/>
              <a:gd name="connsiteY39" fmla="*/ 755812 h 4375903"/>
              <a:gd name="connsiteX40" fmla="*/ 1570338 w 4043307"/>
              <a:gd name="connsiteY40" fmla="*/ 107797 h 4375903"/>
              <a:gd name="connsiteX41" fmla="*/ 2021654 w 4043307"/>
              <a:gd name="connsiteY41" fmla="*/ 0 h 437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43307" h="4375903">
                <a:moveTo>
                  <a:pt x="2021653" y="976115"/>
                </a:moveTo>
                <a:cubicBezTo>
                  <a:pt x="2112264" y="976115"/>
                  <a:pt x="2202875" y="996016"/>
                  <a:pt x="2271610" y="1035817"/>
                </a:cubicBezTo>
                <a:lnTo>
                  <a:pt x="2891268" y="1394715"/>
                </a:lnTo>
                <a:cubicBezTo>
                  <a:pt x="3028843" y="1474318"/>
                  <a:pt x="3141329" y="1669448"/>
                  <a:pt x="3141329" y="1828312"/>
                </a:cubicBezTo>
                <a:lnTo>
                  <a:pt x="3141329" y="2547476"/>
                </a:lnTo>
                <a:cubicBezTo>
                  <a:pt x="3141329" y="2706340"/>
                  <a:pt x="3028843" y="2901470"/>
                  <a:pt x="2891268" y="2981073"/>
                </a:cubicBezTo>
                <a:lnTo>
                  <a:pt x="2271610" y="3339971"/>
                </a:lnTo>
                <a:cubicBezTo>
                  <a:pt x="2134139" y="3419574"/>
                  <a:pt x="1909167" y="3419574"/>
                  <a:pt x="1771696" y="3339971"/>
                </a:cubicBezTo>
                <a:lnTo>
                  <a:pt x="1152038" y="2981073"/>
                </a:lnTo>
                <a:cubicBezTo>
                  <a:pt x="1014463" y="2901470"/>
                  <a:pt x="901977" y="2706340"/>
                  <a:pt x="901977" y="2547476"/>
                </a:cubicBezTo>
                <a:lnTo>
                  <a:pt x="901977" y="1828312"/>
                </a:lnTo>
                <a:cubicBezTo>
                  <a:pt x="901977" y="1669448"/>
                  <a:pt x="1014463" y="1474318"/>
                  <a:pt x="1152038" y="1394715"/>
                </a:cubicBezTo>
                <a:lnTo>
                  <a:pt x="1771696" y="1035817"/>
                </a:lnTo>
                <a:cubicBezTo>
                  <a:pt x="1840432" y="996016"/>
                  <a:pt x="1931042" y="976115"/>
                  <a:pt x="2021653" y="976115"/>
                </a:cubicBezTo>
                <a:close/>
                <a:moveTo>
                  <a:pt x="2021655" y="598906"/>
                </a:moveTo>
                <a:cubicBezTo>
                  <a:pt x="1902832" y="598906"/>
                  <a:pt x="1784009" y="625003"/>
                  <a:pt x="1693872" y="677197"/>
                </a:cubicBezTo>
                <a:lnTo>
                  <a:pt x="881279" y="1147840"/>
                </a:lnTo>
                <a:cubicBezTo>
                  <a:pt x="700869" y="1252228"/>
                  <a:pt x="553360" y="1508113"/>
                  <a:pt x="553360" y="1716440"/>
                </a:cubicBezTo>
                <a:lnTo>
                  <a:pt x="553360" y="2659521"/>
                </a:lnTo>
                <a:cubicBezTo>
                  <a:pt x="553360" y="2867848"/>
                  <a:pt x="700869" y="3123733"/>
                  <a:pt x="881279" y="3228121"/>
                </a:cubicBezTo>
                <a:lnTo>
                  <a:pt x="1693872" y="3698763"/>
                </a:lnTo>
                <a:cubicBezTo>
                  <a:pt x="1874145" y="3803151"/>
                  <a:pt x="2169164" y="3803151"/>
                  <a:pt x="2349438" y="3698763"/>
                </a:cubicBezTo>
                <a:lnTo>
                  <a:pt x="3162030" y="3228121"/>
                </a:lnTo>
                <a:cubicBezTo>
                  <a:pt x="3342440" y="3123733"/>
                  <a:pt x="3489949" y="2867848"/>
                  <a:pt x="3489949" y="2659521"/>
                </a:cubicBezTo>
                <a:lnTo>
                  <a:pt x="3489949" y="1716440"/>
                </a:lnTo>
                <a:cubicBezTo>
                  <a:pt x="3489949" y="1508113"/>
                  <a:pt x="3342440" y="1252228"/>
                  <a:pt x="3162030" y="1147840"/>
                </a:cubicBezTo>
                <a:lnTo>
                  <a:pt x="2349438" y="677197"/>
                </a:lnTo>
                <a:cubicBezTo>
                  <a:pt x="2259301" y="625003"/>
                  <a:pt x="2140478" y="598906"/>
                  <a:pt x="2021655" y="598906"/>
                </a:cubicBezTo>
                <a:close/>
                <a:moveTo>
                  <a:pt x="2021654" y="0"/>
                </a:moveTo>
                <a:cubicBezTo>
                  <a:pt x="2185258" y="0"/>
                  <a:pt x="2348862" y="35932"/>
                  <a:pt x="2472969" y="107797"/>
                </a:cubicBezTo>
                <a:lnTo>
                  <a:pt x="3591805" y="755812"/>
                </a:lnTo>
                <a:cubicBezTo>
                  <a:pt x="3840206" y="899541"/>
                  <a:pt x="4043307" y="1251861"/>
                  <a:pt x="4043307" y="1538701"/>
                </a:cubicBezTo>
                <a:lnTo>
                  <a:pt x="4043307" y="2837202"/>
                </a:lnTo>
                <a:cubicBezTo>
                  <a:pt x="4043307" y="3124042"/>
                  <a:pt x="3840206" y="3476363"/>
                  <a:pt x="3591805" y="3620092"/>
                </a:cubicBezTo>
                <a:lnTo>
                  <a:pt x="2472969" y="4268107"/>
                </a:lnTo>
                <a:cubicBezTo>
                  <a:pt x="2224755" y="4411835"/>
                  <a:pt x="1818552" y="4411835"/>
                  <a:pt x="1570338" y="4268107"/>
                </a:cubicBezTo>
                <a:lnTo>
                  <a:pt x="451503" y="3620092"/>
                </a:lnTo>
                <a:cubicBezTo>
                  <a:pt x="203101" y="3476363"/>
                  <a:pt x="0" y="3124042"/>
                  <a:pt x="0" y="2837202"/>
                </a:cubicBezTo>
                <a:lnTo>
                  <a:pt x="0" y="1538701"/>
                </a:lnTo>
                <a:cubicBezTo>
                  <a:pt x="0" y="1251861"/>
                  <a:pt x="203101" y="899541"/>
                  <a:pt x="451503" y="755812"/>
                </a:cubicBezTo>
                <a:lnTo>
                  <a:pt x="1570338" y="107797"/>
                </a:lnTo>
                <a:cubicBezTo>
                  <a:pt x="1694445" y="35932"/>
                  <a:pt x="1858050" y="0"/>
                  <a:pt x="20216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532F3A-C86B-4320-AFAE-E089961D85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8286" y="1092152"/>
            <a:ext cx="2883872" cy="3676196"/>
          </a:xfrm>
          <a:custGeom>
            <a:avLst/>
            <a:gdLst>
              <a:gd name="connsiteX0" fmla="*/ 0 w 2883872"/>
              <a:gd name="connsiteY0" fmla="*/ 0 h 3676196"/>
              <a:gd name="connsiteX1" fmla="*/ 2883872 w 2883872"/>
              <a:gd name="connsiteY1" fmla="*/ 0 h 3676196"/>
              <a:gd name="connsiteX2" fmla="*/ 2883872 w 2883872"/>
              <a:gd name="connsiteY2" fmla="*/ 3676196 h 3676196"/>
              <a:gd name="connsiteX3" fmla="*/ 0 w 2883872"/>
              <a:gd name="connsiteY3" fmla="*/ 3676196 h 367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3872" h="3676196">
                <a:moveTo>
                  <a:pt x="0" y="0"/>
                </a:moveTo>
                <a:lnTo>
                  <a:pt x="2883872" y="0"/>
                </a:lnTo>
                <a:lnTo>
                  <a:pt x="2883872" y="3676196"/>
                </a:lnTo>
                <a:lnTo>
                  <a:pt x="0" y="3676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6B592D-4C6D-49FD-AEDD-F2295EE88F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5600" y="2416625"/>
            <a:ext cx="2965342" cy="3295127"/>
          </a:xfrm>
          <a:custGeom>
            <a:avLst/>
            <a:gdLst>
              <a:gd name="connsiteX0" fmla="*/ 0 w 2965342"/>
              <a:gd name="connsiteY0" fmla="*/ 0 h 3295127"/>
              <a:gd name="connsiteX1" fmla="*/ 975728 w 2965342"/>
              <a:gd name="connsiteY1" fmla="*/ 0 h 3295127"/>
              <a:gd name="connsiteX2" fmla="*/ 2965342 w 2965342"/>
              <a:gd name="connsiteY2" fmla="*/ 0 h 3295127"/>
              <a:gd name="connsiteX3" fmla="*/ 2965342 w 2965342"/>
              <a:gd name="connsiteY3" fmla="*/ 3295127 h 3295127"/>
              <a:gd name="connsiteX4" fmla="*/ 975728 w 2965342"/>
              <a:gd name="connsiteY4" fmla="*/ 3295127 h 3295127"/>
              <a:gd name="connsiteX5" fmla="*/ 0 w 2965342"/>
              <a:gd name="connsiteY5" fmla="*/ 3295127 h 32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5342" h="3295127">
                <a:moveTo>
                  <a:pt x="0" y="0"/>
                </a:moveTo>
                <a:lnTo>
                  <a:pt x="975728" y="0"/>
                </a:lnTo>
                <a:lnTo>
                  <a:pt x="2965342" y="0"/>
                </a:lnTo>
                <a:lnTo>
                  <a:pt x="2965342" y="3295127"/>
                </a:lnTo>
                <a:lnTo>
                  <a:pt x="975728" y="3295127"/>
                </a:lnTo>
                <a:lnTo>
                  <a:pt x="0" y="32951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BFAD4-EC26-44AE-88BD-9759F9475E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29712" y="1"/>
            <a:ext cx="4462288" cy="6609347"/>
          </a:xfrm>
          <a:custGeom>
            <a:avLst/>
            <a:gdLst>
              <a:gd name="connsiteX0" fmla="*/ 0 w 4462288"/>
              <a:gd name="connsiteY0" fmla="*/ 0 h 6609347"/>
              <a:gd name="connsiteX1" fmla="*/ 4462288 w 4462288"/>
              <a:gd name="connsiteY1" fmla="*/ 0 h 6609347"/>
              <a:gd name="connsiteX2" fmla="*/ 4462288 w 4462288"/>
              <a:gd name="connsiteY2" fmla="*/ 6609347 h 6609347"/>
              <a:gd name="connsiteX3" fmla="*/ 0 w 4462288"/>
              <a:gd name="connsiteY3" fmla="*/ 6609347 h 6609347"/>
              <a:gd name="connsiteX4" fmla="*/ 0 w 4462288"/>
              <a:gd name="connsiteY4" fmla="*/ 5872133 h 6609347"/>
              <a:gd name="connsiteX5" fmla="*/ 2231144 w 4462288"/>
              <a:gd name="connsiteY5" fmla="*/ 5872133 h 6609347"/>
              <a:gd name="connsiteX6" fmla="*/ 2231144 w 4462288"/>
              <a:gd name="connsiteY6" fmla="*/ 2196077 h 6609347"/>
              <a:gd name="connsiteX7" fmla="*/ 0 w 4462288"/>
              <a:gd name="connsiteY7" fmla="*/ 2196077 h 660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2288" h="6609347">
                <a:moveTo>
                  <a:pt x="0" y="0"/>
                </a:moveTo>
                <a:lnTo>
                  <a:pt x="4462288" y="0"/>
                </a:lnTo>
                <a:lnTo>
                  <a:pt x="4462288" y="6609347"/>
                </a:lnTo>
                <a:lnTo>
                  <a:pt x="0" y="6609347"/>
                </a:lnTo>
                <a:lnTo>
                  <a:pt x="0" y="5872133"/>
                </a:lnTo>
                <a:lnTo>
                  <a:pt x="2231144" y="5872133"/>
                </a:lnTo>
                <a:lnTo>
                  <a:pt x="2231144" y="2196077"/>
                </a:lnTo>
                <a:lnTo>
                  <a:pt x="0" y="21960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5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1" r:id="rId2"/>
    <p:sldLayoutId id="2147483690" r:id="rId3"/>
    <p:sldLayoutId id="2147483688" r:id="rId4"/>
    <p:sldLayoutId id="2147483681" r:id="rId5"/>
    <p:sldLayoutId id="2147483677" r:id="rId6"/>
    <p:sldLayoutId id="2147483670" r:id="rId7"/>
    <p:sldLayoutId id="2147483664" r:id="rId8"/>
    <p:sldLayoutId id="2147483660" r:id="rId9"/>
    <p:sldLayoutId id="2147483658" r:id="rId10"/>
    <p:sldLayoutId id="2147483657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>
            <a:extLst>
              <a:ext uri="{FF2B5EF4-FFF2-40B4-BE49-F238E27FC236}">
                <a16:creationId xmlns:a16="http://schemas.microsoft.com/office/drawing/2014/main" id="{FC3FE80E-7000-4006-9122-5C6DE1E865C5}"/>
              </a:ext>
            </a:extLst>
          </p:cNvPr>
          <p:cNvSpPr>
            <a:spLocks/>
          </p:cNvSpPr>
          <p:nvPr/>
        </p:nvSpPr>
        <p:spPr bwMode="auto">
          <a:xfrm>
            <a:off x="2138083" y="476842"/>
            <a:ext cx="7915835" cy="5904316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bg1">
              <a:lumMod val="85000"/>
              <a:alpha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31800"/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F470440D-F9F7-427F-BC5A-D3A312150227}"/>
              </a:ext>
            </a:extLst>
          </p:cNvPr>
          <p:cNvSpPr>
            <a:spLocks/>
          </p:cNvSpPr>
          <p:nvPr/>
        </p:nvSpPr>
        <p:spPr bwMode="auto">
          <a:xfrm>
            <a:off x="3442447" y="798896"/>
            <a:ext cx="5387787" cy="5260208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2A6087-5BB9-4751-BFB4-332A5030A02B}"/>
              </a:ext>
            </a:extLst>
          </p:cNvPr>
          <p:cNvGrpSpPr/>
          <p:nvPr/>
        </p:nvGrpSpPr>
        <p:grpSpPr>
          <a:xfrm>
            <a:off x="3117685" y="2317124"/>
            <a:ext cx="6234880" cy="2613356"/>
            <a:chOff x="3117685" y="2317124"/>
            <a:chExt cx="6234880" cy="2613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180D28-00CD-441E-9102-73104123FDF6}"/>
                </a:ext>
              </a:extLst>
            </p:cNvPr>
            <p:cNvSpPr txBox="1"/>
            <p:nvPr/>
          </p:nvSpPr>
          <p:spPr>
            <a:xfrm>
              <a:off x="3850155" y="4468815"/>
              <a:ext cx="48323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</a:t>
              </a:r>
              <a:r>
                <a:rPr lang="ko-KR" altLang="en-US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차 과제</a:t>
              </a:r>
              <a:endParaRPr lang="en-US" altLang="ko-KR" sz="2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4EE743-5E87-4EA3-88B9-4023153265B6}"/>
                </a:ext>
              </a:extLst>
            </p:cNvPr>
            <p:cNvSpPr txBox="1"/>
            <p:nvPr/>
          </p:nvSpPr>
          <p:spPr bwMode="auto">
            <a:xfrm>
              <a:off x="3117685" y="2317124"/>
              <a:ext cx="623488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네트워크 </a:t>
              </a:r>
              <a:endParaRPr lang="en-US" altLang="ko-KR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프로그래밍</a:t>
              </a:r>
              <a:endParaRPr lang="en-US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09F672-4F3C-4773-85DF-39D644D49209}"/>
              </a:ext>
            </a:extLst>
          </p:cNvPr>
          <p:cNvSpPr txBox="1"/>
          <p:nvPr/>
        </p:nvSpPr>
        <p:spPr>
          <a:xfrm>
            <a:off x="7833985" y="5546360"/>
            <a:ext cx="4832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rPr>
              <a:t>2016156047 </a:t>
            </a:r>
            <a:r>
              <a:rPr lang="ko-KR" altLang="en-US" sz="2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rPr>
              <a:t>황규빈</a:t>
            </a:r>
            <a:endParaRPr lang="en-US" altLang="ko-KR" sz="2400" spc="600" dirty="0">
              <a:solidFill>
                <a:schemeClr val="tx1">
                  <a:lumMod val="65000"/>
                  <a:lumOff val="35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Open Sans" panose="020B0606030504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rPr>
              <a:t>2020. 06. 15</a:t>
            </a:r>
          </a:p>
        </p:txBody>
      </p:sp>
    </p:spTree>
    <p:extLst>
      <p:ext uri="{BB962C8B-B14F-4D97-AF65-F5344CB8AC3E}">
        <p14:creationId xmlns:p14="http://schemas.microsoft.com/office/powerpoint/2010/main" val="339563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7728076" y="404813"/>
            <a:ext cx="4426602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37322" y="404812"/>
            <a:ext cx="686377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7498258" y="643333"/>
            <a:ext cx="4693742" cy="55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이번엔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 온라인 채팅 관련 클라이언트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과거 강의 시간에 배운 코드를 활용하였는데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앞서 입출력을 통해 입력 받은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원하는 메뉴를 값을 비교하여 수행합니다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이때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쓰레드를 생성하는데 이는 접속한 클라이언트가 실시간으로 다른 클라이언트가 보낸 메시지를 읽고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자신도 보낼 수 있도록 하기 위해 쓰레드를 통해 동시 접근을 가능하게 </a:t>
            </a:r>
            <a:r>
              <a:rPr lang="ko-KR" altLang="en-US" sz="20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해둔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부분입니다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A6D42-F603-41A0-B105-86CE85AC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" y="1264927"/>
            <a:ext cx="648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63200" y="419100"/>
            <a:ext cx="4426602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5169159" y="419099"/>
            <a:ext cx="686377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-153230" y="1366255"/>
            <a:ext cx="4843032" cy="372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 메뉴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채팅에 관한 서버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마찬가지로 강의 시간에 학습한 내용을 바탕으로 작성했습니다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이때 클라이언트와 마찬가지로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서버에서도 쓰레드를 생성하여 동시에 여러 클라이언트가 접속하여 서비스를 이용할 수 있도록 해주는 과정을 거칩니다 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25D47-A412-4D36-9EC9-C469B815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13" y="2662237"/>
            <a:ext cx="679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9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3514533" y="461961"/>
            <a:ext cx="8677466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114690" y="404812"/>
            <a:ext cx="3011117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3514534" y="643333"/>
            <a:ext cx="8677466" cy="55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이번엔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 메일 관련 클라이언트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메일 쓰기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메일 읽기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 서비스 종료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가지 서브 메뉴로 구성됩니다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마찬가지로 입출력을 통해 무슨 서브 메뉴를 원하는지 입력 받고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 비교를 통해서 원하는 메뉴를 선정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수행해줍니다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서브 메뉴별로 구체적인 프로세스가 다른데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먼저 처음 메일 쓰기의 경우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상대의 이름과 내용을 입출력으로 입력 받습니다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이를 서버로 차례대로 보냅니다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다음 메일 읽기입니다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기존의 자신이 로그인할 때 사용한 이름을 기반으로 서버에 존재하는 해당 파일의 내용을 읽어오는 것입니다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이를 위해서 클라이언트에선 빈 문자열을 통해 서버로부터 내용을 읽어오고 사용자에게 보여주는 형식을 띕니다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마지막 서비스 종료는 앞서 다른 것과 마찬가지로 값 비교를 통해 서비스를 종료할지 말지 결정합니다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D72633-F95B-46C2-AB7E-8BDE8AF2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6" y="461961"/>
            <a:ext cx="27813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1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96032" y="394889"/>
            <a:ext cx="8677466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9184041" y="404813"/>
            <a:ext cx="3011117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96033" y="576261"/>
            <a:ext cx="8677466" cy="418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이번엔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 메일 관련 서버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마찬가지로 클라이언트 메일 작성의 경우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 작성자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대상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이름과 내용을 클라이언트로 읽어옵니다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그리고 문자열을 기반으로 기존에 존재하는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 기반의 </a:t>
            </a:r>
            <a:r>
              <a:rPr lang="ko-KR" altLang="en-US" sz="20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메일함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(txt)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읽어 해당 </a:t>
            </a:r>
            <a:r>
              <a:rPr lang="ko-KR" altLang="en-US" sz="20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메일함에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읽어온 문자열을 붙여줍니다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다음 메일 읽기의 경우는 자신의 이름을 기반으로 서버가 이를 읽고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마찬가지로 자신의 이름과 동일한 이름을 갖는 </a:t>
            </a:r>
            <a:r>
              <a:rPr lang="ko-KR" altLang="en-US" sz="20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메일함을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열어서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안에 존재하는 메시지들을 사용자에게 보여줍니다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F4973-3CF3-428E-90CB-CE49AF965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12" y="873374"/>
            <a:ext cx="2791255" cy="46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5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7502199" y="419099"/>
            <a:ext cx="453073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7498708" y="3091256"/>
            <a:ext cx="4534230" cy="49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기존에 결정한 동작 환경입니다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72C7D8-B68B-4DFC-9F5B-7ECD8EEFBD93}"/>
              </a:ext>
            </a:extLst>
          </p:cNvPr>
          <p:cNvGrpSpPr/>
          <p:nvPr/>
        </p:nvGrpSpPr>
        <p:grpSpPr>
          <a:xfrm>
            <a:off x="263200" y="419100"/>
            <a:ext cx="6877050" cy="6048375"/>
            <a:chOff x="327011" y="537029"/>
            <a:chExt cx="7816863" cy="53113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7D2CE6-1309-4B15-8F0F-71EAE09C371B}"/>
                </a:ext>
              </a:extLst>
            </p:cNvPr>
            <p:cNvSpPr/>
            <p:nvPr/>
          </p:nvSpPr>
          <p:spPr>
            <a:xfrm>
              <a:off x="327011" y="537029"/>
              <a:ext cx="7816863" cy="5311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F548BB-504F-4B76-A22F-A84880BC8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423" y="721043"/>
              <a:ext cx="7741451" cy="219496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2F98F2D-3140-4A74-BF81-2EEF4868D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250" y="3100027"/>
              <a:ext cx="3819918" cy="260967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B3C9B6-2CF0-4E16-B37D-0A5DB705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715" y="3529773"/>
              <a:ext cx="3995495" cy="2020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06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7502199" y="419099"/>
            <a:ext cx="453073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7322999" y="2585347"/>
            <a:ext cx="4534230" cy="141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실제 구현에 사용한 환경입니다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동작하는 것을 근거로 동작 환경 구현을 설명하고자 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63200" y="419100"/>
            <a:ext cx="6877050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52703A-9421-4C7F-95A0-7A73FEF6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0" y="390525"/>
            <a:ext cx="4426602" cy="3769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A33E05-8A46-4EE5-8066-6492E6D71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397" y="3293522"/>
            <a:ext cx="4277025" cy="3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FA4582C2-ACBB-4A01-8EE3-5AD5FAC1C28F}"/>
              </a:ext>
            </a:extLst>
          </p:cNvPr>
          <p:cNvSpPr/>
          <p:nvPr/>
        </p:nvSpPr>
        <p:spPr>
          <a:xfrm>
            <a:off x="1259541" y="976807"/>
            <a:ext cx="9672918" cy="4904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온라인 커뮤니티 모음">
            <a:extLst>
              <a:ext uri="{FF2B5EF4-FFF2-40B4-BE49-F238E27FC236}">
                <a16:creationId xmlns:a16="http://schemas.microsoft.com/office/drawing/2014/main" id="{B450AECE-4F17-4AAE-BC1D-1A84C9C7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39" y="976807"/>
            <a:ext cx="9672917" cy="490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5737C2-1811-4B3C-ADE3-0B5F12E2D4D9}"/>
              </a:ext>
            </a:extLst>
          </p:cNvPr>
          <p:cNvSpPr/>
          <p:nvPr/>
        </p:nvSpPr>
        <p:spPr>
          <a:xfrm>
            <a:off x="1541929" y="1044628"/>
            <a:ext cx="8857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r>
              <a:rPr lang="ko-KR" altLang="en-US" sz="3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 영상</a:t>
            </a:r>
            <a:r>
              <a:rPr lang="en-US" altLang="ko-KR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FA4582C2-ACBB-4A01-8EE3-5AD5FAC1C28F}"/>
              </a:ext>
            </a:extLst>
          </p:cNvPr>
          <p:cNvSpPr/>
          <p:nvPr/>
        </p:nvSpPr>
        <p:spPr>
          <a:xfrm>
            <a:off x="1259541" y="976807"/>
            <a:ext cx="9672918" cy="4904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온라인 커뮤니티 모음">
            <a:extLst>
              <a:ext uri="{FF2B5EF4-FFF2-40B4-BE49-F238E27FC236}">
                <a16:creationId xmlns:a16="http://schemas.microsoft.com/office/drawing/2014/main" id="{B450AECE-4F17-4AAE-BC1D-1A84C9C7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39" y="976807"/>
            <a:ext cx="9672917" cy="490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5737C2-1811-4B3C-ADE3-0B5F12E2D4D9}"/>
              </a:ext>
            </a:extLst>
          </p:cNvPr>
          <p:cNvSpPr/>
          <p:nvPr/>
        </p:nvSpPr>
        <p:spPr>
          <a:xfrm>
            <a:off x="1541929" y="1044628"/>
            <a:ext cx="88571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교훈</a:t>
            </a:r>
            <a:endParaRPr lang="en-US" altLang="ko-KR" sz="4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r>
              <a:rPr lang="ko-KR" altLang="en-US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실제 네트워크 통신 프로그램을 작성해보면서</a:t>
            </a:r>
            <a:r>
              <a:rPr lang="en-US" altLang="ko-KR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다양한 어려움을 겪었습니다</a:t>
            </a:r>
            <a:r>
              <a:rPr lang="en-US" altLang="ko-KR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그러면서 소켓 통신에 대한 막연한 지식이 </a:t>
            </a: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defRPr/>
            </a:pPr>
            <a:r>
              <a:rPr lang="ko-KR" altLang="en-US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조금씩 체계적으로 자리 </a:t>
            </a:r>
            <a:r>
              <a:rPr lang="ko-KR" altLang="en-US" sz="2000" b="1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잡아감을</a:t>
            </a:r>
            <a:r>
              <a:rPr lang="ko-KR" altLang="en-US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느꼈고</a:t>
            </a:r>
            <a:r>
              <a:rPr lang="en-US" altLang="ko-KR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시간이 더 많으면 어땠을까 하는 개인적인 아쉬움이 남았습니다</a:t>
            </a:r>
            <a:endParaRPr lang="en-US" altLang="ko-KR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3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FF2248B1-C3A2-4E5D-9233-927B04D06416}"/>
              </a:ext>
            </a:extLst>
          </p:cNvPr>
          <p:cNvSpPr/>
          <p:nvPr/>
        </p:nvSpPr>
        <p:spPr>
          <a:xfrm>
            <a:off x="4093459" y="241354"/>
            <a:ext cx="4005082" cy="1185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DB10B-FA62-44AB-A5D3-15856A6FCA66}"/>
              </a:ext>
            </a:extLst>
          </p:cNvPr>
          <p:cNvSpPr txBox="1"/>
          <p:nvPr/>
        </p:nvSpPr>
        <p:spPr bwMode="auto">
          <a:xfrm>
            <a:off x="3605725" y="418609"/>
            <a:ext cx="498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목록</a:t>
            </a:r>
            <a:endParaRPr lang="en-US" sz="48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FA4582C2-ACBB-4A01-8EE3-5AD5FAC1C28F}"/>
              </a:ext>
            </a:extLst>
          </p:cNvPr>
          <p:cNvSpPr/>
          <p:nvPr/>
        </p:nvSpPr>
        <p:spPr>
          <a:xfrm>
            <a:off x="1259541" y="1712260"/>
            <a:ext cx="9672918" cy="4904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737C2-1811-4B3C-ADE3-0B5F12E2D4D9}"/>
              </a:ext>
            </a:extLst>
          </p:cNvPr>
          <p:cNvSpPr/>
          <p:nvPr/>
        </p:nvSpPr>
        <p:spPr>
          <a:xfrm>
            <a:off x="1541929" y="1716977"/>
            <a:ext cx="8857129" cy="419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  <a:defRPr/>
            </a:pPr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시나리오 실행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00150" lvl="1" indent="-74295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기존의 시나리오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00150" lvl="1" indent="-74295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실제 시나리오 동작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00150" lvl="1" indent="-74295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상세 동작 시나리오 설명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코드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  <a:defRPr/>
            </a:pPr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동작 환경 구현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371600" lvl="1" indent="-91440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기존의 동작 환경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371600" lvl="1" indent="-91440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실제 동작 환경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  <a:defRPr/>
            </a:pPr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 및 운영 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371600" lvl="1" indent="-914400">
              <a:lnSpc>
                <a:spcPct val="150000"/>
              </a:lnSpc>
              <a:buAutoNum type="arabicPeriod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실제 구현한 주요 서비스들과 동작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영상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37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96856" y="530452"/>
            <a:ext cx="11598288" cy="57970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53E91-573D-4B94-8C6F-1884BB7AFB75}"/>
              </a:ext>
            </a:extLst>
          </p:cNvPr>
          <p:cNvSpPr txBox="1"/>
          <p:nvPr/>
        </p:nvSpPr>
        <p:spPr>
          <a:xfrm>
            <a:off x="2026585" y="1502675"/>
            <a:ext cx="2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 실행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D12A6-96E8-464D-B002-E3D35E5B71EA}"/>
              </a:ext>
            </a:extLst>
          </p:cNvPr>
          <p:cNvSpPr txBox="1"/>
          <p:nvPr/>
        </p:nvSpPr>
        <p:spPr>
          <a:xfrm>
            <a:off x="2103636" y="700850"/>
            <a:ext cx="2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커뮤니티 시작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7E02D-1E81-4496-BA82-59F4D6F002C4}"/>
              </a:ext>
            </a:extLst>
          </p:cNvPr>
          <p:cNvSpPr txBox="1"/>
          <p:nvPr/>
        </p:nvSpPr>
        <p:spPr>
          <a:xfrm>
            <a:off x="669159" y="2537407"/>
            <a:ext cx="2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B68D4-BFA4-4F31-A17B-56E847ED6E60}"/>
              </a:ext>
            </a:extLst>
          </p:cNvPr>
          <p:cNvSpPr txBox="1"/>
          <p:nvPr/>
        </p:nvSpPr>
        <p:spPr>
          <a:xfrm>
            <a:off x="863148" y="4310400"/>
            <a:ext cx="28689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ID, PW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확인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BB53F7-1B80-4E6D-9EDD-46EB5721D4A9}"/>
              </a:ext>
            </a:extLst>
          </p:cNvPr>
          <p:cNvSpPr/>
          <p:nvPr/>
        </p:nvSpPr>
        <p:spPr>
          <a:xfrm>
            <a:off x="1508899" y="3381525"/>
            <a:ext cx="3261821" cy="4878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677B797C-0836-4992-86C4-210D1180952A}"/>
              </a:ext>
            </a:extLst>
          </p:cNvPr>
          <p:cNvSpPr/>
          <p:nvPr/>
        </p:nvSpPr>
        <p:spPr>
          <a:xfrm>
            <a:off x="2266950" y="5006704"/>
            <a:ext cx="1465152" cy="1162050"/>
          </a:xfrm>
          <a:prstGeom prst="ca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1D782-C056-4A97-BF09-556BF3636055}"/>
              </a:ext>
            </a:extLst>
          </p:cNvPr>
          <p:cNvSpPr txBox="1"/>
          <p:nvPr/>
        </p:nvSpPr>
        <p:spPr>
          <a:xfrm>
            <a:off x="3538113" y="4313363"/>
            <a:ext cx="19347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접속 허용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CD09F9-BF73-49DF-AA8A-2D3FDA4FCFA7}"/>
              </a:ext>
            </a:extLst>
          </p:cNvPr>
          <p:cNvSpPr txBox="1"/>
          <p:nvPr/>
        </p:nvSpPr>
        <p:spPr>
          <a:xfrm>
            <a:off x="3249923" y="2578095"/>
            <a:ext cx="336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이용 가능 서비스 목록 출력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C570B-F59B-4582-9AEB-ABEEFB4B1230}"/>
              </a:ext>
            </a:extLst>
          </p:cNvPr>
          <p:cNvSpPr txBox="1"/>
          <p:nvPr/>
        </p:nvSpPr>
        <p:spPr>
          <a:xfrm>
            <a:off x="8697261" y="687263"/>
            <a:ext cx="193476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등록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CF1557-5871-4C44-BFBA-B54CC932BF80}"/>
              </a:ext>
            </a:extLst>
          </p:cNvPr>
          <p:cNvSpPr/>
          <p:nvPr/>
        </p:nvSpPr>
        <p:spPr>
          <a:xfrm>
            <a:off x="7570504" y="866776"/>
            <a:ext cx="963896" cy="46196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서버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81CC6-8AF2-443B-BEBA-21F747E6068D}"/>
              </a:ext>
            </a:extLst>
          </p:cNvPr>
          <p:cNvSpPr txBox="1"/>
          <p:nvPr/>
        </p:nvSpPr>
        <p:spPr>
          <a:xfrm>
            <a:off x="5839539" y="4251475"/>
            <a:ext cx="7692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등록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6B4A77-7312-4396-8943-495B9B972404}"/>
              </a:ext>
            </a:extLst>
          </p:cNvPr>
          <p:cNvSpPr/>
          <p:nvPr/>
        </p:nvSpPr>
        <p:spPr>
          <a:xfrm>
            <a:off x="9493448" y="673891"/>
            <a:ext cx="879276" cy="9453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D0249-EE12-460A-A942-B772DE8E9384}"/>
              </a:ext>
            </a:extLst>
          </p:cNvPr>
          <p:cNvSpPr/>
          <p:nvPr/>
        </p:nvSpPr>
        <p:spPr>
          <a:xfrm>
            <a:off x="9493449" y="2321707"/>
            <a:ext cx="879276" cy="121206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온라인 채팅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C0DEE-5B56-4DED-B6FF-67250279EFA5}"/>
              </a:ext>
            </a:extLst>
          </p:cNvPr>
          <p:cNvSpPr/>
          <p:nvPr/>
        </p:nvSpPr>
        <p:spPr>
          <a:xfrm>
            <a:off x="9485412" y="4400670"/>
            <a:ext cx="879276" cy="121206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96967-47EC-4A28-B643-CA46CA8876E8}"/>
              </a:ext>
            </a:extLst>
          </p:cNvPr>
          <p:cNvSpPr txBox="1"/>
          <p:nvPr/>
        </p:nvSpPr>
        <p:spPr>
          <a:xfrm>
            <a:off x="8697261" y="2132203"/>
            <a:ext cx="713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등록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68659-C4D1-4594-A682-D11FA7B51257}"/>
              </a:ext>
            </a:extLst>
          </p:cNvPr>
          <p:cNvSpPr txBox="1"/>
          <p:nvPr/>
        </p:nvSpPr>
        <p:spPr>
          <a:xfrm>
            <a:off x="8697261" y="4317962"/>
            <a:ext cx="713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등록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165CAF6D-7BFB-4F25-ABF4-665CA1473B5E}"/>
              </a:ext>
            </a:extLst>
          </p:cNvPr>
          <p:cNvSpPr/>
          <p:nvPr/>
        </p:nvSpPr>
        <p:spPr>
          <a:xfrm>
            <a:off x="10823947" y="782850"/>
            <a:ext cx="879276" cy="727441"/>
          </a:xfrm>
          <a:prstGeom prst="ca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3C23E6B9-3575-4422-83EB-B12D0B27BBA2}"/>
              </a:ext>
            </a:extLst>
          </p:cNvPr>
          <p:cNvSpPr/>
          <p:nvPr/>
        </p:nvSpPr>
        <p:spPr>
          <a:xfrm>
            <a:off x="10823947" y="4635605"/>
            <a:ext cx="879276" cy="727441"/>
          </a:xfrm>
          <a:prstGeom prst="ca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809B63-37D3-4201-A50D-62D975CE7ED0}"/>
              </a:ext>
            </a:extLst>
          </p:cNvPr>
          <p:cNvCxnSpPr/>
          <p:nvPr/>
        </p:nvCxnSpPr>
        <p:spPr>
          <a:xfrm>
            <a:off x="3028950" y="1190625"/>
            <a:ext cx="0" cy="31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CD81829-552A-4BC3-A47B-9301EB3C1FB0}"/>
              </a:ext>
            </a:extLst>
          </p:cNvPr>
          <p:cNvCxnSpPr/>
          <p:nvPr/>
        </p:nvCxnSpPr>
        <p:spPr>
          <a:xfrm>
            <a:off x="2790825" y="200025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D96D03-1210-4A35-AE0D-ECFB413164E8}"/>
              </a:ext>
            </a:extLst>
          </p:cNvPr>
          <p:cNvCxnSpPr>
            <a:cxnSpLocks/>
          </p:cNvCxnSpPr>
          <p:nvPr/>
        </p:nvCxnSpPr>
        <p:spPr>
          <a:xfrm flipV="1">
            <a:off x="3259448" y="2000250"/>
            <a:ext cx="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9C3592-0322-46FA-A31C-F548E6EC6DBA}"/>
              </a:ext>
            </a:extLst>
          </p:cNvPr>
          <p:cNvCxnSpPr>
            <a:cxnSpLocks/>
          </p:cNvCxnSpPr>
          <p:nvPr/>
        </p:nvCxnSpPr>
        <p:spPr>
          <a:xfrm>
            <a:off x="2800350" y="40481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5FE290-389C-46C6-9530-FFFBE324CEFC}"/>
              </a:ext>
            </a:extLst>
          </p:cNvPr>
          <p:cNvCxnSpPr>
            <a:cxnSpLocks/>
          </p:cNvCxnSpPr>
          <p:nvPr/>
        </p:nvCxnSpPr>
        <p:spPr>
          <a:xfrm flipV="1">
            <a:off x="3259448" y="4048125"/>
            <a:ext cx="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97C775-7E79-4F19-8113-CCB524D6D341}"/>
              </a:ext>
            </a:extLst>
          </p:cNvPr>
          <p:cNvCxnSpPr>
            <a:cxnSpLocks/>
          </p:cNvCxnSpPr>
          <p:nvPr/>
        </p:nvCxnSpPr>
        <p:spPr>
          <a:xfrm flipV="1">
            <a:off x="4638675" y="3057525"/>
            <a:ext cx="2352675" cy="242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54D2CF-CA26-4989-AA33-9DEEDF5CBDBD}"/>
              </a:ext>
            </a:extLst>
          </p:cNvPr>
          <p:cNvCxnSpPr/>
          <p:nvPr/>
        </p:nvCxnSpPr>
        <p:spPr>
          <a:xfrm>
            <a:off x="8697261" y="1502675"/>
            <a:ext cx="618189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225551B-BD01-4AC9-BF95-772EFCE684F3}"/>
              </a:ext>
            </a:extLst>
          </p:cNvPr>
          <p:cNvCxnSpPr/>
          <p:nvPr/>
        </p:nvCxnSpPr>
        <p:spPr>
          <a:xfrm>
            <a:off x="8754411" y="3226700"/>
            <a:ext cx="618189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8AC310-5171-4197-A06C-E1F5B265A1E2}"/>
              </a:ext>
            </a:extLst>
          </p:cNvPr>
          <p:cNvCxnSpPr/>
          <p:nvPr/>
        </p:nvCxnSpPr>
        <p:spPr>
          <a:xfrm>
            <a:off x="8744886" y="5331725"/>
            <a:ext cx="618189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852EA6-B66A-42FB-93ED-0D4A50C199E3}"/>
              </a:ext>
            </a:extLst>
          </p:cNvPr>
          <p:cNvCxnSpPr/>
          <p:nvPr/>
        </p:nvCxnSpPr>
        <p:spPr>
          <a:xfrm>
            <a:off x="10487025" y="1190625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E97232-4817-4A6F-80FE-E8650CBB437A}"/>
              </a:ext>
            </a:extLst>
          </p:cNvPr>
          <p:cNvCxnSpPr/>
          <p:nvPr/>
        </p:nvCxnSpPr>
        <p:spPr>
          <a:xfrm flipH="1">
            <a:off x="10477500" y="139514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10CA482-92EF-4710-A2AB-0ADE91EF28C9}"/>
              </a:ext>
            </a:extLst>
          </p:cNvPr>
          <p:cNvCxnSpPr/>
          <p:nvPr/>
        </p:nvCxnSpPr>
        <p:spPr>
          <a:xfrm>
            <a:off x="10467975" y="49530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DFF6A04-BA48-457C-8800-F4BAE7B2AA43}"/>
              </a:ext>
            </a:extLst>
          </p:cNvPr>
          <p:cNvCxnSpPr/>
          <p:nvPr/>
        </p:nvCxnSpPr>
        <p:spPr>
          <a:xfrm flipH="1">
            <a:off x="10458450" y="515752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6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96856" y="530452"/>
            <a:ext cx="11598288" cy="57970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53E91-573D-4B94-8C6F-1884BB7AFB75}"/>
              </a:ext>
            </a:extLst>
          </p:cNvPr>
          <p:cNvSpPr txBox="1"/>
          <p:nvPr/>
        </p:nvSpPr>
        <p:spPr>
          <a:xfrm>
            <a:off x="2026585" y="1502675"/>
            <a:ext cx="2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 실행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D12A6-96E8-464D-B002-E3D35E5B71EA}"/>
              </a:ext>
            </a:extLst>
          </p:cNvPr>
          <p:cNvSpPr txBox="1"/>
          <p:nvPr/>
        </p:nvSpPr>
        <p:spPr>
          <a:xfrm>
            <a:off x="2103636" y="700850"/>
            <a:ext cx="2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커뮤니티 시작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7E02D-1E81-4496-BA82-59F4D6F002C4}"/>
              </a:ext>
            </a:extLst>
          </p:cNvPr>
          <p:cNvSpPr txBox="1"/>
          <p:nvPr/>
        </p:nvSpPr>
        <p:spPr>
          <a:xfrm>
            <a:off x="996297" y="2477158"/>
            <a:ext cx="2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B68D4-BFA4-4F31-A17B-56E847ED6E60}"/>
              </a:ext>
            </a:extLst>
          </p:cNvPr>
          <p:cNvSpPr txBox="1"/>
          <p:nvPr/>
        </p:nvSpPr>
        <p:spPr>
          <a:xfrm>
            <a:off x="863148" y="4310400"/>
            <a:ext cx="28689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ID, PW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확인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BB53F7-1B80-4E6D-9EDD-46EB5721D4A9}"/>
              </a:ext>
            </a:extLst>
          </p:cNvPr>
          <p:cNvSpPr/>
          <p:nvPr/>
        </p:nvSpPr>
        <p:spPr>
          <a:xfrm>
            <a:off x="1508899" y="3381525"/>
            <a:ext cx="3261821" cy="4878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677B797C-0836-4992-86C4-210D1180952A}"/>
              </a:ext>
            </a:extLst>
          </p:cNvPr>
          <p:cNvSpPr/>
          <p:nvPr/>
        </p:nvSpPr>
        <p:spPr>
          <a:xfrm>
            <a:off x="2266950" y="5006704"/>
            <a:ext cx="1465152" cy="1162050"/>
          </a:xfrm>
          <a:prstGeom prst="ca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1D782-C056-4A97-BF09-556BF3636055}"/>
              </a:ext>
            </a:extLst>
          </p:cNvPr>
          <p:cNvSpPr txBox="1"/>
          <p:nvPr/>
        </p:nvSpPr>
        <p:spPr>
          <a:xfrm>
            <a:off x="3538113" y="4313363"/>
            <a:ext cx="19347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접속 허용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CD09F9-BF73-49DF-AA8A-2D3FDA4FCFA7}"/>
              </a:ext>
            </a:extLst>
          </p:cNvPr>
          <p:cNvSpPr txBox="1"/>
          <p:nvPr/>
        </p:nvSpPr>
        <p:spPr>
          <a:xfrm>
            <a:off x="3386127" y="2291818"/>
            <a:ext cx="3361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이용 가능 서비스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목록 출력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C570B-F59B-4582-9AEB-ABEEFB4B1230}"/>
              </a:ext>
            </a:extLst>
          </p:cNvPr>
          <p:cNvSpPr txBox="1"/>
          <p:nvPr/>
        </p:nvSpPr>
        <p:spPr>
          <a:xfrm>
            <a:off x="8697261" y="687263"/>
            <a:ext cx="193476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요청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CF1557-5871-4C44-BFBA-B54CC932BF80}"/>
              </a:ext>
            </a:extLst>
          </p:cNvPr>
          <p:cNvSpPr/>
          <p:nvPr/>
        </p:nvSpPr>
        <p:spPr>
          <a:xfrm>
            <a:off x="7570504" y="866776"/>
            <a:ext cx="963896" cy="46196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서버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81CC6-8AF2-443B-BEBA-21F747E6068D}"/>
              </a:ext>
            </a:extLst>
          </p:cNvPr>
          <p:cNvSpPr txBox="1"/>
          <p:nvPr/>
        </p:nvSpPr>
        <p:spPr>
          <a:xfrm>
            <a:off x="5401394" y="1696436"/>
            <a:ext cx="7692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등록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6B4A77-7312-4396-8943-495B9B972404}"/>
              </a:ext>
            </a:extLst>
          </p:cNvPr>
          <p:cNvSpPr/>
          <p:nvPr/>
        </p:nvSpPr>
        <p:spPr>
          <a:xfrm>
            <a:off x="9493448" y="673891"/>
            <a:ext cx="879276" cy="9453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 </a:t>
            </a:r>
            <a:endParaRPr lang="en-US" altLang="ko-KR" dirty="0"/>
          </a:p>
          <a:p>
            <a:pPr algn="ctr"/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D0249-EE12-460A-A942-B772DE8E9384}"/>
              </a:ext>
            </a:extLst>
          </p:cNvPr>
          <p:cNvSpPr/>
          <p:nvPr/>
        </p:nvSpPr>
        <p:spPr>
          <a:xfrm>
            <a:off x="9493449" y="2321707"/>
            <a:ext cx="879276" cy="121206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온라인 채팅</a:t>
            </a:r>
            <a:endParaRPr lang="en-US" altLang="ko-KR" dirty="0"/>
          </a:p>
          <a:p>
            <a:pPr algn="ctr"/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C0DEE-5B56-4DED-B6FF-67250279EFA5}"/>
              </a:ext>
            </a:extLst>
          </p:cNvPr>
          <p:cNvSpPr/>
          <p:nvPr/>
        </p:nvSpPr>
        <p:spPr>
          <a:xfrm>
            <a:off x="9485412" y="4400670"/>
            <a:ext cx="879276" cy="121206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</a:t>
            </a:r>
            <a:endParaRPr lang="en-US" altLang="ko-KR" dirty="0"/>
          </a:p>
          <a:p>
            <a:pPr algn="ctr"/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96967-47EC-4A28-B643-CA46CA8876E8}"/>
              </a:ext>
            </a:extLst>
          </p:cNvPr>
          <p:cNvSpPr txBox="1"/>
          <p:nvPr/>
        </p:nvSpPr>
        <p:spPr>
          <a:xfrm>
            <a:off x="8697261" y="2132203"/>
            <a:ext cx="713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요청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68659-C4D1-4594-A682-D11FA7B51257}"/>
              </a:ext>
            </a:extLst>
          </p:cNvPr>
          <p:cNvSpPr txBox="1"/>
          <p:nvPr/>
        </p:nvSpPr>
        <p:spPr>
          <a:xfrm>
            <a:off x="8697261" y="4317962"/>
            <a:ext cx="713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요청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165CAF6D-7BFB-4F25-ABF4-665CA1473B5E}"/>
              </a:ext>
            </a:extLst>
          </p:cNvPr>
          <p:cNvSpPr/>
          <p:nvPr/>
        </p:nvSpPr>
        <p:spPr>
          <a:xfrm>
            <a:off x="10823947" y="782850"/>
            <a:ext cx="879276" cy="727441"/>
          </a:xfrm>
          <a:prstGeom prst="ca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3C23E6B9-3575-4422-83EB-B12D0B27BBA2}"/>
              </a:ext>
            </a:extLst>
          </p:cNvPr>
          <p:cNvSpPr/>
          <p:nvPr/>
        </p:nvSpPr>
        <p:spPr>
          <a:xfrm>
            <a:off x="10823947" y="4635605"/>
            <a:ext cx="879276" cy="727441"/>
          </a:xfrm>
          <a:prstGeom prst="ca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809B63-37D3-4201-A50D-62D975CE7ED0}"/>
              </a:ext>
            </a:extLst>
          </p:cNvPr>
          <p:cNvCxnSpPr/>
          <p:nvPr/>
        </p:nvCxnSpPr>
        <p:spPr>
          <a:xfrm>
            <a:off x="3028950" y="1190625"/>
            <a:ext cx="0" cy="31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CD81829-552A-4BC3-A47B-9301EB3C1FB0}"/>
              </a:ext>
            </a:extLst>
          </p:cNvPr>
          <p:cNvCxnSpPr/>
          <p:nvPr/>
        </p:nvCxnSpPr>
        <p:spPr>
          <a:xfrm>
            <a:off x="2790825" y="200025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D96D03-1210-4A35-AE0D-ECFB413164E8}"/>
              </a:ext>
            </a:extLst>
          </p:cNvPr>
          <p:cNvCxnSpPr>
            <a:cxnSpLocks/>
          </p:cNvCxnSpPr>
          <p:nvPr/>
        </p:nvCxnSpPr>
        <p:spPr>
          <a:xfrm flipV="1">
            <a:off x="3259448" y="2000250"/>
            <a:ext cx="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9C3592-0322-46FA-A31C-F548E6EC6DBA}"/>
              </a:ext>
            </a:extLst>
          </p:cNvPr>
          <p:cNvCxnSpPr>
            <a:cxnSpLocks/>
          </p:cNvCxnSpPr>
          <p:nvPr/>
        </p:nvCxnSpPr>
        <p:spPr>
          <a:xfrm>
            <a:off x="2800350" y="40481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5FE290-389C-46C6-9530-FFFBE324CEFC}"/>
              </a:ext>
            </a:extLst>
          </p:cNvPr>
          <p:cNvCxnSpPr>
            <a:cxnSpLocks/>
          </p:cNvCxnSpPr>
          <p:nvPr/>
        </p:nvCxnSpPr>
        <p:spPr>
          <a:xfrm flipV="1">
            <a:off x="3259448" y="4048125"/>
            <a:ext cx="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97C775-7E79-4F19-8113-CCB524D6D341}"/>
              </a:ext>
            </a:extLst>
          </p:cNvPr>
          <p:cNvCxnSpPr>
            <a:cxnSpLocks/>
          </p:cNvCxnSpPr>
          <p:nvPr/>
        </p:nvCxnSpPr>
        <p:spPr>
          <a:xfrm>
            <a:off x="4009090" y="1702730"/>
            <a:ext cx="2982260" cy="135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54D2CF-CA26-4989-AA33-9DEEDF5CBDBD}"/>
              </a:ext>
            </a:extLst>
          </p:cNvPr>
          <p:cNvCxnSpPr/>
          <p:nvPr/>
        </p:nvCxnSpPr>
        <p:spPr>
          <a:xfrm>
            <a:off x="8697261" y="1502675"/>
            <a:ext cx="618189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225551B-BD01-4AC9-BF95-772EFCE684F3}"/>
              </a:ext>
            </a:extLst>
          </p:cNvPr>
          <p:cNvCxnSpPr/>
          <p:nvPr/>
        </p:nvCxnSpPr>
        <p:spPr>
          <a:xfrm>
            <a:off x="8754411" y="3226700"/>
            <a:ext cx="618189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8AC310-5171-4197-A06C-E1F5B265A1E2}"/>
              </a:ext>
            </a:extLst>
          </p:cNvPr>
          <p:cNvCxnSpPr/>
          <p:nvPr/>
        </p:nvCxnSpPr>
        <p:spPr>
          <a:xfrm>
            <a:off x="8744886" y="5331725"/>
            <a:ext cx="618189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852EA6-B66A-42FB-93ED-0D4A50C199E3}"/>
              </a:ext>
            </a:extLst>
          </p:cNvPr>
          <p:cNvCxnSpPr/>
          <p:nvPr/>
        </p:nvCxnSpPr>
        <p:spPr>
          <a:xfrm>
            <a:off x="10487025" y="1190625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10CA482-92EF-4710-A2AB-0ADE91EF28C9}"/>
              </a:ext>
            </a:extLst>
          </p:cNvPr>
          <p:cNvCxnSpPr/>
          <p:nvPr/>
        </p:nvCxnSpPr>
        <p:spPr>
          <a:xfrm>
            <a:off x="10467975" y="49530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DFF6A04-BA48-457C-8800-F4BAE7B2AA43}"/>
              </a:ext>
            </a:extLst>
          </p:cNvPr>
          <p:cNvCxnSpPr/>
          <p:nvPr/>
        </p:nvCxnSpPr>
        <p:spPr>
          <a:xfrm flipH="1">
            <a:off x="10458450" y="515752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2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5169159" y="419099"/>
            <a:ext cx="686377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5315215" y="1135354"/>
            <a:ext cx="6571666" cy="418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먼저 로그인 관련 부분입니다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좌측 코드는 클라이언트의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입출력을 통해 사용자의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비밀번호를 입력 받습니다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그리고 각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비밀번호를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send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통해 서버로 전송합니다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그리고 서버로부터 메시지를 읽어옵니다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로그인을 허용여부를 돌려줍니다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이때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login fail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이란 문자열을 받았다면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 접속을 해제합니다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63200" y="419100"/>
            <a:ext cx="4426602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086879-3615-4526-B508-AAC2F1C0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560445"/>
            <a:ext cx="39814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9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63200" y="419100"/>
            <a:ext cx="4426602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5169159" y="419099"/>
            <a:ext cx="686377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129630" y="1026365"/>
            <a:ext cx="4693742" cy="464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이어서 로그인 관련 부분입니다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우측 코드는 서버의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기존의 로그인 정보가 담긴 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login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이란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txt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파일을 갖습니다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이를 바탕으로 클라이언트로부터 받아온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id, pw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값과 기존의 파일에 존재하는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id, pw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값을 쌍으로 비교합니다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그리고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if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문을 통해 최종으로 로그인을 허용함을 나타내는 </a:t>
            </a:r>
            <a:r>
              <a:rPr lang="en-US" altLang="ko-KR" sz="20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result_state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조작합니다</a:t>
            </a:r>
            <a:endParaRPr lang="en-US" altLang="ko-KR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BA0EE-95C6-4B77-B207-87862829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60" y="1335830"/>
            <a:ext cx="6734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7728076" y="404813"/>
            <a:ext cx="4426602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37322" y="404812"/>
            <a:ext cx="686377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7594506" y="1586048"/>
            <a:ext cx="4693742" cy="326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이번엔 메뉴 관련 부분입니다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우측 코드는 클라이언트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입출력을 통해 사용자가 이용 원하는 메뉴를 받아옵니다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 중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-1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입력하게 되면 서비스를 종료하는 루틴을 거칩니다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1DF793-4A78-4826-A392-AD656BDA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" y="1354880"/>
            <a:ext cx="6863779" cy="37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2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5169159" y="419099"/>
            <a:ext cx="686377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5065021" y="657620"/>
            <a:ext cx="6863779" cy="55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이어서 메뉴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번의 관한 클라이언트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먼저 자료실에 세부 기능으로 업로드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종료가 있습니다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기존의 다운로드 기능을 생략하였습니다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파일 다운로드에 필요한 리눅스 기반의 구조체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stat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파일이 존재하는데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이을 윈도우에서 대체하고자 하려면 별도의 조작이 필요합니다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대중성을 목적으로 한 프로젝트 성격과 맞지 않은 것 같아 제외했습니다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다음 자료실 중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1, 3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기능을 선택하면 이를 서버로 보내주고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1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번의 경우에는 파일 업로드를 위한 기존의 파일의 내용을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msg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읽어와 이를 다시 서버로 돌려주는 루틴을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그리고 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번의 경우에는 서비스를 종료하는 루틴을 갖는 것을 볼 수 있습니다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63200" y="419100"/>
            <a:ext cx="4426602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4B76B-15A2-44DC-99C9-15FD8797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8" y="457200"/>
            <a:ext cx="35528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63200" y="419100"/>
            <a:ext cx="4426602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0E1A9B-AF79-4B1A-A591-0CA00C5D65C3}"/>
              </a:ext>
            </a:extLst>
          </p:cNvPr>
          <p:cNvSpPr/>
          <p:nvPr/>
        </p:nvSpPr>
        <p:spPr>
          <a:xfrm>
            <a:off x="5169159" y="419099"/>
            <a:ext cx="6863779" cy="6048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230-0206-4DC5-AEC8-E50C9C0FDBE6}"/>
              </a:ext>
            </a:extLst>
          </p:cNvPr>
          <p:cNvSpPr txBox="1"/>
          <p:nvPr/>
        </p:nvSpPr>
        <p:spPr>
          <a:xfrm>
            <a:off x="0" y="1104998"/>
            <a:ext cx="4693742" cy="464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이번엔 메뉴에 관한 서버 코드입니다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앞서 클라이언트로부터 자료실이 제공하는 기능 중 어떤 기능을 이용할 것인가를 받아옵니다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이를 비교하여 파일 업로드를 클라이언트가 요청한다면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요청한 파일의 이름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내용을 읽어와 서버 자체에서 파일을 따로 생성하여 내용을 덧붙이는 식으로 파일을 업로드 하는 프로세스를 거칩니다</a:t>
            </a:r>
            <a:r>
              <a:rPr lang="en-US" altLang="ko-KR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C54AD6-3F00-47D5-96D8-5F70BABF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80" y="527143"/>
            <a:ext cx="6360536" cy="58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8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1152</Words>
  <Application>Microsoft Office PowerPoint</Application>
  <PresentationFormat>와이드스크린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함초롬돋움</vt:lpstr>
      <vt:lpstr>Source Sans Pro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RITS</dc:creator>
  <cp:lastModifiedBy>황규빈</cp:lastModifiedBy>
  <cp:revision>326</cp:revision>
  <dcterms:created xsi:type="dcterms:W3CDTF">2017-09-30T14:47:56Z</dcterms:created>
  <dcterms:modified xsi:type="dcterms:W3CDTF">2020-06-15T08:56:29Z</dcterms:modified>
</cp:coreProperties>
</file>