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8" r:id="rId3"/>
    <p:sldId id="339" r:id="rId4"/>
    <p:sldId id="326" r:id="rId5"/>
    <p:sldId id="327" r:id="rId6"/>
    <p:sldId id="259" r:id="rId7"/>
    <p:sldId id="257" r:id="rId8"/>
    <p:sldId id="260" r:id="rId9"/>
    <p:sldId id="261" r:id="rId10"/>
    <p:sldId id="262" r:id="rId11"/>
    <p:sldId id="263" r:id="rId12"/>
    <p:sldId id="264" r:id="rId13"/>
    <p:sldId id="328" r:id="rId14"/>
    <p:sldId id="330" r:id="rId15"/>
    <p:sldId id="340" r:id="rId16"/>
    <p:sldId id="268" r:id="rId17"/>
    <p:sldId id="289" r:id="rId18"/>
    <p:sldId id="290" r:id="rId19"/>
    <p:sldId id="329" r:id="rId20"/>
    <p:sldId id="34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50A6D-E1B6-47B1-9941-62268C7DF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87A036-ED15-49B1-82D1-147696007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B788F2-CC71-439E-A35D-0544915A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EC5C-54D8-4CD6-98CE-C1C2DF3FFFD7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90009-6222-4370-8738-764B2FA8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DDFD18-6DA1-4231-A88B-5E1711B5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4E9C-19B8-4896-A49D-233398ED5A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85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0EF0C-5721-4E55-BA7B-D5E05A27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5A93C8-F92A-4249-B347-4ACFD989A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EDFA1F-47ED-4BA6-A1FD-D7161AAB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EC5C-54D8-4CD6-98CE-C1C2DF3FFFD7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E43894-1238-459C-BEA3-A39D7533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466C4-C7DC-437C-ABB1-D5F56B5E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4E9C-19B8-4896-A49D-233398ED5A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97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5222E4-8F76-4866-99DC-1E3E51C9D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6396A6-0A61-4D85-949A-FB8EC828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FCD44B-B3A7-4D41-A98C-DD00C729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EC5C-54D8-4CD6-98CE-C1C2DF3FFFD7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707AEF-205D-4D10-9B9C-CF701F5F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018FA0-6B5F-44AF-A4D4-958D550F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4E9C-19B8-4896-A49D-233398ED5A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88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164D2-99CC-47BC-B0D2-E6C5C77A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BA0D11-A297-4335-BEE4-AA54B680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9FEEC-4721-4F90-AA6B-FC3601B5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EC5C-54D8-4CD6-98CE-C1C2DF3FFFD7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86FE7-33DE-4F63-9F71-4F0E07D6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44BD02-A7EB-41EF-84D4-C13935D2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4E9C-19B8-4896-A49D-233398ED5A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13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81A9B-FB2E-4CA4-8A12-02FEC60A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A0E989-9B1C-4CE2-8399-B21DC86AD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2A607F-8A22-4F2E-B1ED-E91AA55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EC5C-54D8-4CD6-98CE-C1C2DF3FFFD7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8C8C9B-C432-4F88-B500-E7F9E1DD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9396A7-1A4F-4079-9192-9E72BBA5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4E9C-19B8-4896-A49D-233398ED5A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208D7-B968-4AC5-930F-E61AF89A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027D4-7391-461C-B8D8-1B8F0DA52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87DA9D-58B7-4DAE-992C-B8D339EA7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193588-9B7D-481C-AE23-5FF843CA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EC5C-54D8-4CD6-98CE-C1C2DF3FFFD7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D2740D-A4F5-4AF4-9CAF-2CF88C9A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508D2C-5C29-4BD6-878C-B555E43D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4E9C-19B8-4896-A49D-233398ED5A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93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06873-0C75-4C4B-9672-40E60B9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524A9-CEEF-4871-996F-3846E678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F5B950-6714-4683-BD9D-7267983E2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4B1E25-D222-4122-8409-6B0D2B13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43CDA4-FA59-4C25-BB2B-501A5A0D0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7097FC-CE13-46FC-A72F-4CE0EE12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EC5C-54D8-4CD6-98CE-C1C2DF3FFFD7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7156D8-1022-4D32-930F-B277C952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8688C4-8976-46E9-9461-16F3D700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4E9C-19B8-4896-A49D-233398ED5A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8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9D8A3-7A9D-458C-A6E0-76E0304B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E6AD1E-690C-4484-9AEB-4EDF124C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EC5C-54D8-4CD6-98CE-C1C2DF3FFFD7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BC24F4-CB3E-48A5-8626-ACE339D4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2475F7-981A-4982-A89A-6ADFB83B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4E9C-19B8-4896-A49D-233398ED5A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66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F15192-4EB2-4511-AD8B-9250215F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EC5C-54D8-4CD6-98CE-C1C2DF3FFFD7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F9F987-F48B-4838-A53A-B6E958FC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7891CC-CC27-4BF0-AEE8-E506A799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4E9C-19B8-4896-A49D-233398ED5A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88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61CE7-9AF5-4BF1-8C1D-E59E2DBB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C95D5-A06A-4CFC-B14B-95B3960D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7741A9-C871-422F-837B-3A3E72775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F25C16-2111-4042-B32A-16B9A33F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EC5C-54D8-4CD6-98CE-C1C2DF3FFFD7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96818-B0B0-44D8-B881-122314BF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FE90ED-24C5-403E-A954-3D46EFC0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4E9C-19B8-4896-A49D-233398ED5A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21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B825EA-64C7-452A-A9A5-AA0FF2E9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E2CFB8-93EB-4454-8E10-D241A700C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5028E9-1B8E-4E1A-9FA7-4FB4084AC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A66A5C-82B1-433B-99EE-B8511B6E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EC5C-54D8-4CD6-98CE-C1C2DF3FFFD7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F47F5B-4E1E-4F25-B325-19D81E37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C28232-E322-4360-AFB7-7E7DCC3A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4E9C-19B8-4896-A49D-233398ED5A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3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A8C6DE-608D-4716-B60C-23CF8C07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1E423D-3E73-44EA-B629-8CE32AC3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A17959-E677-47E6-8012-7ECF7B28A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EC5C-54D8-4CD6-98CE-C1C2DF3FFFD7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906B79-0E47-42CA-B198-4A4F46FF5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D69A9-FEAC-4067-A0FF-B748DDB57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D4E9C-19B8-4896-A49D-233398ED5A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7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jpeg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jpeg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0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tiff"/><Relationship Id="rId11" Type="http://schemas.openxmlformats.org/officeDocument/2006/relationships/image" Target="../media/image23.gif"/><Relationship Id="rId5" Type="http://schemas.openxmlformats.org/officeDocument/2006/relationships/image" Target="../media/image18.tiff"/><Relationship Id="rId10" Type="http://schemas.openxmlformats.org/officeDocument/2006/relationships/image" Target="../media/image22.jpeg"/><Relationship Id="rId4" Type="http://schemas.openxmlformats.org/officeDocument/2006/relationships/image" Target="../media/image17.emf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arra-h.teledetection.f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974DE-B1AF-44F0-80AF-3BAD70190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6769"/>
          </a:xfrm>
        </p:spPr>
        <p:txBody>
          <a:bodyPr/>
          <a:lstStyle/>
          <a:p>
            <a:r>
              <a:rPr lang="fr-FR" dirty="0"/>
              <a:t>SAMARA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A782A4-3203-4E85-802D-EFFE93623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0667"/>
            <a:ext cx="9144000" cy="3295291"/>
          </a:xfrm>
        </p:spPr>
        <p:txBody>
          <a:bodyPr>
            <a:normAutofit/>
          </a:bodyPr>
          <a:lstStyle/>
          <a:p>
            <a:r>
              <a:rPr lang="fr-FR" sz="3200" dirty="0"/>
              <a:t>Caractéristiques du modèle</a:t>
            </a:r>
          </a:p>
          <a:p>
            <a:r>
              <a:rPr lang="fr-FR" sz="3200" dirty="0"/>
              <a:t>Exemples de simulations</a:t>
            </a:r>
          </a:p>
          <a:p>
            <a:endParaRPr lang="fr-FR" dirty="0"/>
          </a:p>
          <a:p>
            <a:r>
              <a:rPr lang="fr-FR" dirty="0"/>
              <a:t>Michael Dingkuhn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68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31149-90FD-4A63-9600-99D4C114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22250"/>
            <a:ext cx="10515600" cy="854075"/>
          </a:xfrm>
        </p:spPr>
        <p:txBody>
          <a:bodyPr/>
          <a:lstStyle/>
          <a:p>
            <a:r>
              <a:rPr lang="fr-FR" dirty="0"/>
              <a:t>Déficit et excès d’eau</a:t>
            </a:r>
          </a:p>
        </p:txBody>
      </p:sp>
      <p:pic>
        <p:nvPicPr>
          <p:cNvPr id="3" name="Picture 5" descr="Presentation3.jpg">
            <a:extLst>
              <a:ext uri="{FF2B5EF4-FFF2-40B4-BE49-F238E27FC236}">
                <a16:creationId xmlns:a16="http://schemas.microsoft.com/office/drawing/2014/main" id="{033CCBFB-F087-4AA9-9BF2-927CD59BD3C4}"/>
              </a:ext>
            </a:extLst>
          </p:cNvPr>
          <p:cNvPicPr/>
          <p:nvPr/>
        </p:nvPicPr>
        <p:blipFill>
          <a:blip r:embed="rId2" cstate="print"/>
          <a:srcRect l="13341" t="18083" r="17541" b="17092"/>
          <a:stretch>
            <a:fillRect/>
          </a:stretch>
        </p:blipFill>
        <p:spPr>
          <a:xfrm>
            <a:off x="0" y="2105144"/>
            <a:ext cx="4949825" cy="3819405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C72448D6-8E88-4440-A2B2-7F4A7B207669}"/>
              </a:ext>
            </a:extLst>
          </p:cNvPr>
          <p:cNvGrpSpPr/>
          <p:nvPr/>
        </p:nvGrpSpPr>
        <p:grpSpPr>
          <a:xfrm>
            <a:off x="4712913" y="1297530"/>
            <a:ext cx="6791324" cy="5067300"/>
            <a:chOff x="5178905" y="1279945"/>
            <a:chExt cx="6791324" cy="5067300"/>
          </a:xfrm>
        </p:grpSpPr>
        <p:pic>
          <p:nvPicPr>
            <p:cNvPr id="4" name="Picture 2" descr="Modeling Training 2013_SAMARA-lecture_md2.jpg">
              <a:extLst>
                <a:ext uri="{FF2B5EF4-FFF2-40B4-BE49-F238E27FC236}">
                  <a16:creationId xmlns:a16="http://schemas.microsoft.com/office/drawing/2014/main" id="{DB0ABA1D-7AF9-470B-9F0A-2F6C97640C9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8905" y="1279945"/>
              <a:ext cx="6791324" cy="5067300"/>
            </a:xfrm>
            <a:prstGeom prst="rect">
              <a:avLst/>
            </a:prstGeom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E7662603-9D96-43CD-8051-F3C1260359AD}"/>
                </a:ext>
              </a:extLst>
            </p:cNvPr>
            <p:cNvSpPr txBox="1"/>
            <p:nvPr/>
          </p:nvSpPr>
          <p:spPr>
            <a:xfrm>
              <a:off x="10662249" y="4856671"/>
              <a:ext cx="991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rgbClr val="FF0000"/>
                  </a:solidFill>
                </a:rPr>
                <a:t>(If </a:t>
              </a:r>
              <a:r>
                <a:rPr lang="fr-FR" sz="1200" b="1" dirty="0" err="1">
                  <a:solidFill>
                    <a:srgbClr val="FF0000"/>
                  </a:solidFill>
                </a:rPr>
                <a:t>activated</a:t>
              </a:r>
              <a:r>
                <a:rPr lang="fr-FR" sz="1200" b="1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BF9A7D1-EEA3-43EA-93BF-9DE7ADCC3182}"/>
              </a:ext>
            </a:extLst>
          </p:cNvPr>
          <p:cNvCxnSpPr>
            <a:cxnSpLocks/>
          </p:cNvCxnSpPr>
          <p:nvPr/>
        </p:nvCxnSpPr>
        <p:spPr>
          <a:xfrm flipH="1">
            <a:off x="11052262" y="4264269"/>
            <a:ext cx="210684" cy="416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38BCC41-07E6-44D4-8617-DB444D0CE3AF}"/>
              </a:ext>
            </a:extLst>
          </p:cNvPr>
          <p:cNvSpPr txBox="1"/>
          <p:nvPr/>
        </p:nvSpPr>
        <p:spPr>
          <a:xfrm>
            <a:off x="10946424" y="3662411"/>
            <a:ext cx="11312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solidFill>
                  <a:srgbClr val="FF0000"/>
                </a:solidFill>
              </a:rPr>
              <a:t>Depends</a:t>
            </a:r>
            <a:r>
              <a:rPr lang="fr-FR" sz="1100" b="1" dirty="0">
                <a:solidFill>
                  <a:srgbClr val="FF0000"/>
                </a:solidFill>
              </a:rPr>
              <a:t> on % root system water-</a:t>
            </a:r>
            <a:r>
              <a:rPr lang="fr-FR" sz="1100" b="1" dirty="0" err="1">
                <a:solidFill>
                  <a:srgbClr val="FF0000"/>
                </a:solidFill>
              </a:rPr>
              <a:t>logged</a:t>
            </a:r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4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31149-90FD-4A63-9600-99D4C114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04776"/>
            <a:ext cx="10953750" cy="962024"/>
          </a:xfrm>
        </p:spPr>
        <p:txBody>
          <a:bodyPr/>
          <a:lstStyle/>
          <a:p>
            <a:r>
              <a:rPr lang="fr-FR" dirty="0"/>
              <a:t>Effet de la densité		Effet du repiquage</a:t>
            </a:r>
          </a:p>
        </p:txBody>
      </p:sp>
      <p:pic>
        <p:nvPicPr>
          <p:cNvPr id="3" name="Picture 11" descr="pop density with SAMARA.jpg">
            <a:extLst>
              <a:ext uri="{FF2B5EF4-FFF2-40B4-BE49-F238E27FC236}">
                <a16:creationId xmlns:a16="http://schemas.microsoft.com/office/drawing/2014/main" id="{D202B6B6-AB5A-46C0-BEF5-F093AD0F70C0}"/>
              </a:ext>
            </a:extLst>
          </p:cNvPr>
          <p:cNvPicPr/>
          <p:nvPr/>
        </p:nvPicPr>
        <p:blipFill>
          <a:blip r:embed="rId2" cstate="print"/>
          <a:srcRect t="22799" b="7986"/>
          <a:stretch>
            <a:fillRect/>
          </a:stretch>
        </p:blipFill>
        <p:spPr>
          <a:xfrm>
            <a:off x="590550" y="1190626"/>
            <a:ext cx="5723506" cy="5549432"/>
          </a:xfrm>
          <a:prstGeom prst="rect">
            <a:avLst/>
          </a:prstGeom>
        </p:spPr>
      </p:pic>
      <p:pic>
        <p:nvPicPr>
          <p:cNvPr id="4" name="Picture 12" descr="Transplanting and SAMARA.jpg">
            <a:extLst>
              <a:ext uri="{FF2B5EF4-FFF2-40B4-BE49-F238E27FC236}">
                <a16:creationId xmlns:a16="http://schemas.microsoft.com/office/drawing/2014/main" id="{529A568A-3AD7-4037-A19C-83040AF8EE8E}"/>
              </a:ext>
            </a:extLst>
          </p:cNvPr>
          <p:cNvPicPr/>
          <p:nvPr/>
        </p:nvPicPr>
        <p:blipFill>
          <a:blip r:embed="rId3" cstate="print"/>
          <a:srcRect t="16583" b="33668"/>
          <a:stretch>
            <a:fillRect/>
          </a:stretch>
        </p:blipFill>
        <p:spPr>
          <a:xfrm>
            <a:off x="6124575" y="1543625"/>
            <a:ext cx="5761277" cy="49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3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31149-90FD-4A63-9600-99D4C114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69876"/>
            <a:ext cx="5124450" cy="1444624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 l’irrigation : modes automatiques</a:t>
            </a:r>
          </a:p>
        </p:txBody>
      </p:sp>
      <p:pic>
        <p:nvPicPr>
          <p:cNvPr id="3" name="Picture 6" descr="AWD with SAMARA.jpg">
            <a:extLst>
              <a:ext uri="{FF2B5EF4-FFF2-40B4-BE49-F238E27FC236}">
                <a16:creationId xmlns:a16="http://schemas.microsoft.com/office/drawing/2014/main" id="{4CB40B11-27C3-4415-A082-7071F98EB135}"/>
              </a:ext>
            </a:extLst>
          </p:cNvPr>
          <p:cNvPicPr/>
          <p:nvPr/>
        </p:nvPicPr>
        <p:blipFill>
          <a:blip r:embed="rId2" cstate="print"/>
          <a:srcRect t="7481"/>
          <a:stretch>
            <a:fillRect/>
          </a:stretch>
        </p:blipFill>
        <p:spPr>
          <a:xfrm>
            <a:off x="5086031" y="297970"/>
            <a:ext cx="6534469" cy="644842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E991CFD-9008-4426-B3AF-AAED30C4D1CF}"/>
              </a:ext>
            </a:extLst>
          </p:cNvPr>
          <p:cNvSpPr txBox="1"/>
          <p:nvPr/>
        </p:nvSpPr>
        <p:spPr>
          <a:xfrm>
            <a:off x="323850" y="3276600"/>
            <a:ext cx="47959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Autres choix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Définition des irrigations individuelles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Définition des périodes sans irrigation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Définition de la date du drainage terminal</a:t>
            </a:r>
          </a:p>
          <a:p>
            <a:endParaRPr lang="fr-FR" dirty="0"/>
          </a:p>
          <a:p>
            <a:r>
              <a:rPr lang="fr-FR" dirty="0"/>
              <a:t>Calcul des bilans d’eau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Consommation totale</a:t>
            </a:r>
          </a:p>
          <a:p>
            <a:pPr marL="285750" indent="-285750">
              <a:buFontTx/>
              <a:buChar char="-"/>
            </a:pPr>
            <a:r>
              <a:rPr lang="fr-FR" dirty="0"/>
              <a:t>Totaux des pluies et irrigations</a:t>
            </a:r>
          </a:p>
          <a:p>
            <a:pPr marL="285750" indent="-285750">
              <a:buFontTx/>
              <a:buChar char="-"/>
            </a:pPr>
            <a:r>
              <a:rPr lang="fr-FR" dirty="0"/>
              <a:t>Totaux de Tr, E, ET, ruissellement et drainage</a:t>
            </a:r>
          </a:p>
        </p:txBody>
      </p:sp>
    </p:spTree>
    <p:extLst>
      <p:ext uri="{BB962C8B-B14F-4D97-AF65-F5344CB8AC3E}">
        <p14:creationId xmlns:p14="http://schemas.microsoft.com/office/powerpoint/2010/main" val="29390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B4F7B64-41ED-4B54-8203-2EF89EA4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" y="167163"/>
            <a:ext cx="10515600" cy="634116"/>
          </a:xfrm>
        </p:spPr>
        <p:txBody>
          <a:bodyPr>
            <a:normAutofit fontScale="90000"/>
          </a:bodyPr>
          <a:lstStyle/>
          <a:p>
            <a:r>
              <a:rPr lang="fr-FR" dirty="0"/>
              <a:t>Autres modules en cours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6C5012-7710-4279-AE5C-8F0189AD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2" y="958359"/>
            <a:ext cx="10515600" cy="272752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400" b="1" dirty="0">
                <a:solidFill>
                  <a:srgbClr val="C00000"/>
                </a:solidFill>
              </a:rPr>
              <a:t>La verse de la </a:t>
            </a:r>
            <a:r>
              <a:rPr lang="fr-FR" sz="2400" b="1" dirty="0" err="1">
                <a:solidFill>
                  <a:srgbClr val="C00000"/>
                </a:solidFill>
              </a:rPr>
              <a:t>canopé</a:t>
            </a:r>
            <a:r>
              <a:rPr lang="fr-FR" sz="2400" b="1" dirty="0">
                <a:solidFill>
                  <a:srgbClr val="C00000"/>
                </a:solidFill>
              </a:rPr>
              <a:t> 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000" dirty="0" err="1"/>
              <a:t>Lodging</a:t>
            </a:r>
            <a:r>
              <a:rPr lang="fr-FR" sz="2000" dirty="0"/>
              <a:t> </a:t>
            </a:r>
            <a:r>
              <a:rPr lang="fr-FR" sz="2000" dirty="0" err="1"/>
              <a:t>resistance</a:t>
            </a:r>
            <a:r>
              <a:rPr lang="fr-FR" sz="2000" dirty="0"/>
              <a:t> LR,	</a:t>
            </a:r>
            <a:r>
              <a:rPr lang="fr-FR" sz="2000" i="1" dirty="0" err="1"/>
              <a:t>fn</a:t>
            </a:r>
            <a:r>
              <a:rPr lang="fr-FR" sz="2000" dirty="0"/>
              <a:t>[hauteur, biomasse, épaisseur des tiges]</a:t>
            </a:r>
          </a:p>
          <a:p>
            <a:pPr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Incidence de verse,	</a:t>
            </a:r>
            <a:r>
              <a:rPr lang="fr-FR" sz="2000" i="1" dirty="0" err="1"/>
              <a:t>fn</a:t>
            </a:r>
            <a:r>
              <a:rPr lang="fr-FR" sz="2000" dirty="0"/>
              <a:t>[LR, vent et pluies du jour, stade de développement]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400" b="1" dirty="0">
                <a:solidFill>
                  <a:srgbClr val="C00000"/>
                </a:solidFill>
              </a:rPr>
              <a:t>Couplage avec un simulateur du ’run-on’ dans les bas fonds en Madagascar (DINAMICC)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000" dirty="0"/>
              <a:t>Arrivée variable de l’eau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i="1" dirty="0"/>
              <a:t>			</a:t>
            </a:r>
            <a:r>
              <a:rPr lang="fr-FR" sz="2000" i="1" dirty="0" err="1"/>
              <a:t>fn</a:t>
            </a:r>
            <a:r>
              <a:rPr lang="fr-FR" sz="2000" dirty="0"/>
              <a:t>(taille du bassin versant en amont ; année pluviométrique)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4428FC9E-66C0-4ED1-A4C1-B5F93153612B}"/>
              </a:ext>
            </a:extLst>
          </p:cNvPr>
          <p:cNvGrpSpPr/>
          <p:nvPr/>
        </p:nvGrpSpPr>
        <p:grpSpPr>
          <a:xfrm>
            <a:off x="1164146" y="3769743"/>
            <a:ext cx="10903438" cy="3088257"/>
            <a:chOff x="1064276" y="2801095"/>
            <a:chExt cx="10903438" cy="3088257"/>
          </a:xfrm>
        </p:grpSpPr>
        <p:graphicFrame>
          <p:nvGraphicFramePr>
            <p:cNvPr id="6" name="Objet 5">
              <a:extLst>
                <a:ext uri="{FF2B5EF4-FFF2-40B4-BE49-F238E27FC236}">
                  <a16:creationId xmlns:a16="http://schemas.microsoft.com/office/drawing/2014/main" id="{E030823D-BD5A-4334-B3F8-5558BEDB1B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0432937"/>
                </p:ext>
              </p:extLst>
            </p:nvPr>
          </p:nvGraphicFramePr>
          <p:xfrm>
            <a:off x="1064276" y="2801095"/>
            <a:ext cx="10903438" cy="3088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SPW 12.0 Graph" r:id="rId3" imgW="9163043" imgH="2609877" progId="SigmaPlotGraphicObject.11">
                    <p:embed/>
                  </p:oleObj>
                </mc:Choice>
                <mc:Fallback>
                  <p:oleObj name="SPW 12.0 Graph" r:id="rId3" imgW="9163043" imgH="2609877" progId="SigmaPlotGraphicObject.11">
                    <p:embed/>
                    <p:pic>
                      <p:nvPicPr>
                        <p:cNvPr id="6" name="Objet 5">
                          <a:extLst>
                            <a:ext uri="{FF2B5EF4-FFF2-40B4-BE49-F238E27FC236}">
                              <a16:creationId xmlns:a16="http://schemas.microsoft.com/office/drawing/2014/main" id="{ADB0A3A3-6DAF-40BF-A102-FF493C94B8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276" y="2801095"/>
                          <a:ext cx="10903438" cy="308825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Flèche : double flèche verticale 6">
              <a:extLst>
                <a:ext uri="{FF2B5EF4-FFF2-40B4-BE49-F238E27FC236}">
                  <a16:creationId xmlns:a16="http://schemas.microsoft.com/office/drawing/2014/main" id="{1FDDB8CC-AE67-4664-815A-F64F35AE7E24}"/>
                </a:ext>
              </a:extLst>
            </p:cNvPr>
            <p:cNvSpPr/>
            <p:nvPr/>
          </p:nvSpPr>
          <p:spPr>
            <a:xfrm>
              <a:off x="9903125" y="3174521"/>
              <a:ext cx="484632" cy="220818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70C0"/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6FAF08E-F551-43F9-A625-7F179751DF62}"/>
                </a:ext>
              </a:extLst>
            </p:cNvPr>
            <p:cNvSpPr txBox="1"/>
            <p:nvPr/>
          </p:nvSpPr>
          <p:spPr>
            <a:xfrm>
              <a:off x="9652959" y="2803585"/>
              <a:ext cx="1290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70C0"/>
                  </a:solidFill>
                </a:rPr>
                <a:t>Bassin large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32AAE19B-9ECC-425C-A7B8-4D1B99D749ED}"/>
                </a:ext>
              </a:extLst>
            </p:cNvPr>
            <p:cNvSpPr txBox="1"/>
            <p:nvPr/>
          </p:nvSpPr>
          <p:spPr>
            <a:xfrm>
              <a:off x="9684588" y="5423140"/>
              <a:ext cx="127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70C0"/>
                  </a:solidFill>
                </a:rPr>
                <a:t>Bassin petit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51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31149-90FD-4A63-9600-99D4C114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1325"/>
            <a:ext cx="10515600" cy="1473200"/>
          </a:xfrm>
        </p:spPr>
        <p:txBody>
          <a:bodyPr>
            <a:normAutofit fontScale="90000"/>
          </a:bodyPr>
          <a:lstStyle/>
          <a:p>
            <a:r>
              <a:rPr lang="fr-FR" dirty="0"/>
              <a:t>Etudes publiées :</a:t>
            </a:r>
            <a:br>
              <a:rPr lang="fr-FR" dirty="0"/>
            </a:br>
            <a:br>
              <a:rPr lang="fr-FR" dirty="0"/>
            </a:br>
            <a:r>
              <a:rPr lang="fr-FR" sz="3100" dirty="0">
                <a:latin typeface="+mn-lt"/>
              </a:rPr>
              <a:t>Plasticité phénotypique de 12 </a:t>
            </a:r>
            <a:r>
              <a:rPr lang="fr-FR" sz="3100" dirty="0" err="1">
                <a:latin typeface="+mn-lt"/>
              </a:rPr>
              <a:t>cvs</a:t>
            </a:r>
            <a:r>
              <a:rPr lang="fr-FR" sz="3100" dirty="0">
                <a:latin typeface="+mn-lt"/>
              </a:rPr>
              <a:t>. de riz sous 2 densités (IRRI)</a:t>
            </a:r>
            <a:endParaRPr lang="fr-FR" dirty="0">
              <a:latin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EB645-0119-403B-B56F-17F1F8A8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981200"/>
            <a:ext cx="10515600" cy="390048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1800" dirty="0"/>
              <a:t>Kumar U, </a:t>
            </a:r>
            <a:r>
              <a:rPr lang="en-US" sz="1800" dirty="0" err="1"/>
              <a:t>Laza</a:t>
            </a:r>
            <a:r>
              <a:rPr lang="en-US" sz="1800" dirty="0"/>
              <a:t> MR, </a:t>
            </a:r>
            <a:r>
              <a:rPr lang="en-US" sz="1800" dirty="0" err="1"/>
              <a:t>Soulie</a:t>
            </a:r>
            <a:r>
              <a:rPr lang="en-US" sz="1800" dirty="0"/>
              <a:t> J-C, Pasco R, Mendez KVS, </a:t>
            </a:r>
            <a:r>
              <a:rPr lang="en-US" sz="1800" b="1" dirty="0"/>
              <a:t>Dingkuhn M.</a:t>
            </a:r>
            <a:r>
              <a:rPr lang="en-US" sz="1800" dirty="0"/>
              <a:t> 2016. Phenotypic Plasticity of Irrigated Rice: Sequential Path Analysis of Yield Components and Simulation with the SAMARA Crop Model. </a:t>
            </a:r>
            <a:r>
              <a:rPr lang="fr-FR" sz="1800" i="1" dirty="0"/>
              <a:t>Field </a:t>
            </a:r>
            <a:r>
              <a:rPr lang="fr-FR" sz="1800" i="1" dirty="0" err="1"/>
              <a:t>Crops</a:t>
            </a:r>
            <a:r>
              <a:rPr lang="fr-FR" sz="1800" i="1" dirty="0"/>
              <a:t> </a:t>
            </a:r>
            <a:r>
              <a:rPr lang="fr-FR" sz="1800" i="1" dirty="0" err="1"/>
              <a:t>Res</a:t>
            </a:r>
            <a:r>
              <a:rPr lang="fr-FR" sz="1800" i="1" dirty="0"/>
              <a:t>.</a:t>
            </a:r>
            <a:r>
              <a:rPr lang="fr-FR" sz="1800" dirty="0"/>
              <a:t> </a:t>
            </a:r>
            <a:r>
              <a:rPr lang="fr-FR" sz="1800" b="1" dirty="0"/>
              <a:t>193</a:t>
            </a:r>
            <a:r>
              <a:rPr lang="fr-FR" sz="1800" dirty="0"/>
              <a:t>, 164-177. </a:t>
            </a:r>
          </a:p>
          <a:p>
            <a:pPr lvl="0"/>
            <a:r>
              <a:rPr lang="en-US" sz="1800" dirty="0"/>
              <a:t>Kumar U, </a:t>
            </a:r>
            <a:r>
              <a:rPr lang="en-US" sz="1800" dirty="0" err="1"/>
              <a:t>Laza</a:t>
            </a:r>
            <a:r>
              <a:rPr lang="en-US" sz="1800" dirty="0"/>
              <a:t> MR, </a:t>
            </a:r>
            <a:r>
              <a:rPr lang="en-US" sz="1800" dirty="0" err="1"/>
              <a:t>Soulie</a:t>
            </a:r>
            <a:r>
              <a:rPr lang="en-US" sz="1800" dirty="0"/>
              <a:t> J-C, Pasco R, Mendez KVS, </a:t>
            </a:r>
            <a:r>
              <a:rPr lang="en-US" sz="1800" b="1" dirty="0"/>
              <a:t>Dingkuhn M.</a:t>
            </a:r>
            <a:r>
              <a:rPr lang="en-US" sz="1800" dirty="0"/>
              <a:t> 2017. Analysis and Simulation of Phenotypic Plasticity for Traits Contributing to Yield Potential in Twelve Rice Genotypes.</a:t>
            </a:r>
            <a:r>
              <a:rPr lang="en-US" sz="1800" b="1" dirty="0"/>
              <a:t> </a:t>
            </a:r>
            <a:r>
              <a:rPr lang="en-US" sz="1800" i="1" dirty="0"/>
              <a:t>Field Crops Res. </a:t>
            </a:r>
            <a:r>
              <a:rPr lang="en-US" sz="1800" b="1" dirty="0"/>
              <a:t>202</a:t>
            </a:r>
            <a:r>
              <a:rPr lang="en-US" sz="1800" dirty="0"/>
              <a:t>, 94-107. </a:t>
            </a:r>
          </a:p>
          <a:p>
            <a:pPr lvl="0"/>
            <a:endParaRPr lang="en-US" sz="1800" dirty="0"/>
          </a:p>
          <a:p>
            <a:pPr marL="0" lvl="0" indent="0">
              <a:buNone/>
            </a:pPr>
            <a:r>
              <a:rPr lang="fr-FR" dirty="0"/>
              <a:t>‘Extended abstract’ à </a:t>
            </a:r>
            <a:r>
              <a:rPr lang="fr-FR" dirty="0" err="1"/>
              <a:t>iCropM</a:t>
            </a:r>
            <a:endParaRPr lang="fr-FR" dirty="0"/>
          </a:p>
          <a:p>
            <a:pPr lvl="0"/>
            <a:r>
              <a:rPr lang="en-US" sz="1800" b="1" dirty="0"/>
              <a:t>Dingkuhn M</a:t>
            </a:r>
            <a:r>
              <a:rPr lang="en-US" sz="1800" dirty="0"/>
              <a:t>, </a:t>
            </a:r>
            <a:r>
              <a:rPr lang="en-US" sz="1800" dirty="0" err="1"/>
              <a:t>Laza</a:t>
            </a:r>
            <a:r>
              <a:rPr lang="en-US" sz="1800" dirty="0"/>
              <a:t> MR, </a:t>
            </a:r>
            <a:r>
              <a:rPr lang="en-US" sz="1800" dirty="0" err="1"/>
              <a:t>Shestha</a:t>
            </a:r>
            <a:r>
              <a:rPr lang="en-US" sz="1800" dirty="0"/>
              <a:t> S. 2020. Towards simulation-modeling of rice crop lodging. ICROPM, Montpellier 2020, Book of Abstracts, </a:t>
            </a:r>
            <a:r>
              <a:rPr lang="fr-FR" sz="1800" dirty="0"/>
              <a:t>S1-O.23</a:t>
            </a:r>
            <a:r>
              <a:rPr lang="en-US" sz="1800" dirty="0"/>
              <a:t>, 80-81.</a:t>
            </a:r>
            <a:endParaRPr lang="fr-FR" sz="1800" dirty="0"/>
          </a:p>
          <a:p>
            <a:pPr marL="0" lv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(Une grande étude d’</a:t>
            </a:r>
            <a:r>
              <a:rPr lang="fr-FR" sz="1800" dirty="0" err="1"/>
              <a:t>idéotype</a:t>
            </a:r>
            <a:r>
              <a:rPr lang="fr-FR" sz="1800" dirty="0"/>
              <a:t> vs. CC dans la thèse de </a:t>
            </a:r>
            <a:r>
              <a:rPr lang="fr-FR" sz="1800" dirty="0" err="1"/>
              <a:t>Uttam</a:t>
            </a:r>
            <a:r>
              <a:rPr lang="fr-FR" sz="1800" dirty="0"/>
              <a:t> KUMAR n’a jamais été publiée)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B182B3-FDE5-4241-9AE6-876B3491887A}"/>
              </a:ext>
            </a:extLst>
          </p:cNvPr>
          <p:cNvSpPr txBox="1"/>
          <p:nvPr/>
        </p:nvSpPr>
        <p:spPr>
          <a:xfrm>
            <a:off x="10753725" y="6067425"/>
            <a:ext cx="72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48686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F4E51-BBD5-4A88-8387-0D36B10A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03180"/>
          </a:xfrm>
        </p:spPr>
        <p:txBody>
          <a:bodyPr>
            <a:normAutofit/>
          </a:bodyPr>
          <a:lstStyle/>
          <a:p>
            <a:r>
              <a:rPr lang="fr-FR" dirty="0"/>
              <a:t>Discussion  1</a:t>
            </a:r>
            <a:br>
              <a:rPr lang="fr-FR" dirty="0"/>
            </a:br>
            <a:br>
              <a:rPr lang="fr-FR" dirty="0"/>
            </a:br>
            <a:r>
              <a:rPr lang="fr-FR" sz="3600" dirty="0"/>
              <a:t>(puis on passera à 3 exemples d’applications)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140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3D25B-C6EF-4F4F-936F-5B8B857F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0" y="843224"/>
            <a:ext cx="10515600" cy="1049607"/>
          </a:xfrm>
        </p:spPr>
        <p:txBody>
          <a:bodyPr/>
          <a:lstStyle/>
          <a:p>
            <a:r>
              <a:rPr lang="fr-FR" dirty="0" err="1"/>
              <a:t>Idéotypage</a:t>
            </a:r>
            <a:r>
              <a:rPr lang="fr-FR" dirty="0"/>
              <a:t> sur 2 caractères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CD6D66B-2322-48ED-A8E3-8C4308B63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877" y="1963115"/>
            <a:ext cx="6347604" cy="4351338"/>
          </a:xfrm>
        </p:spPr>
        <p:txBody>
          <a:bodyPr>
            <a:normAutofit/>
          </a:bodyPr>
          <a:lstStyle/>
          <a:p>
            <a:r>
              <a:rPr lang="fr-FR" sz="2400" dirty="0" err="1"/>
              <a:t>Stay</a:t>
            </a:r>
            <a:r>
              <a:rPr lang="fr-FR" sz="2400" dirty="0"/>
              <a:t>-green (sensibilité de la sénescence au </a:t>
            </a:r>
            <a:r>
              <a:rPr lang="fr-FR" sz="2400" dirty="0" err="1"/>
              <a:t>Ic</a:t>
            </a:r>
            <a:r>
              <a:rPr lang="fr-FR" sz="2400" dirty="0"/>
              <a:t>)</a:t>
            </a:r>
          </a:p>
          <a:p>
            <a:r>
              <a:rPr lang="fr-FR" sz="2400" dirty="0"/>
              <a:t>Capacité de réserves C dans la tige</a:t>
            </a:r>
          </a:p>
          <a:p>
            <a:r>
              <a:rPr lang="fr-FR" sz="2400" dirty="0"/>
              <a:t>Sous irrigation parfaite ou déficitaire</a:t>
            </a:r>
          </a:p>
          <a:p>
            <a:endParaRPr lang="fr-F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Peu sensible sans déficit hydrique </a:t>
            </a:r>
          </a:p>
          <a:p>
            <a:pPr marL="0" indent="0">
              <a:buNone/>
            </a:pPr>
            <a:r>
              <a:rPr lang="fr-FR" sz="2400" dirty="0"/>
              <a:t>	(6,5…7,5 t/ha)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Assez sensible sous déficit hydrique </a:t>
            </a:r>
          </a:p>
          <a:p>
            <a:pPr marL="0" indent="0">
              <a:buNone/>
            </a:pPr>
            <a:r>
              <a:rPr lang="fr-FR" sz="2400" dirty="0"/>
              <a:t>	(2,2…5,0 t/ha)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 Les 2 traits sont complémentaires sous stress</a:t>
            </a:r>
          </a:p>
          <a:p>
            <a:endParaRPr lang="fr-FR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0E0F659-0C40-4351-B021-0E8BDA8808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77" t="20629" r="33208" b="11699"/>
          <a:stretch/>
        </p:blipFill>
        <p:spPr>
          <a:xfrm>
            <a:off x="6694098" y="227708"/>
            <a:ext cx="5158595" cy="62507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944322-1FEA-425C-AE97-E5A9587F6563}"/>
              </a:ext>
            </a:extLst>
          </p:cNvPr>
          <p:cNvSpPr/>
          <p:nvPr/>
        </p:nvSpPr>
        <p:spPr>
          <a:xfrm>
            <a:off x="6918385" y="224287"/>
            <a:ext cx="4977441" cy="6236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BF1C920-446F-4706-820C-8AF1BE19416A}"/>
              </a:ext>
            </a:extLst>
          </p:cNvPr>
          <p:cNvSpPr txBox="1">
            <a:spLocks/>
          </p:cNvSpPr>
          <p:nvPr/>
        </p:nvSpPr>
        <p:spPr>
          <a:xfrm>
            <a:off x="162776" y="218240"/>
            <a:ext cx="4541200" cy="534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C00000"/>
                </a:solidFill>
              </a:rPr>
              <a:t>Etude exploratoire 1 :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160439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16441" y="603852"/>
            <a:ext cx="7033598" cy="560716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err="1"/>
              <a:t>Tillering</a:t>
            </a:r>
            <a:r>
              <a:rPr lang="fr-FR" sz="2800" b="1" dirty="0"/>
              <a:t> </a:t>
            </a:r>
            <a:r>
              <a:rPr lang="fr-FR" sz="2800" b="1" dirty="0" err="1"/>
              <a:t>capacity</a:t>
            </a:r>
            <a:r>
              <a:rPr lang="fr-FR" sz="2800" b="1" dirty="0"/>
              <a:t> vs. </a:t>
            </a:r>
            <a:r>
              <a:rPr lang="fr-FR" sz="2800" b="1" dirty="0" err="1"/>
              <a:t>rice</a:t>
            </a:r>
            <a:r>
              <a:rPr lang="fr-FR" sz="2800" b="1" dirty="0"/>
              <a:t> CO</a:t>
            </a:r>
            <a:r>
              <a:rPr lang="fr-FR" sz="2800" b="1" baseline="-25000" dirty="0"/>
              <a:t>2</a:t>
            </a:r>
            <a:r>
              <a:rPr lang="fr-FR" sz="2800" b="1" dirty="0"/>
              <a:t> </a:t>
            </a:r>
            <a:r>
              <a:rPr lang="fr-FR" sz="2800" b="1" dirty="0" err="1"/>
              <a:t>response</a:t>
            </a:r>
            <a:endParaRPr lang="fr-FR" sz="2800" b="1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/>
          </p:nvPr>
        </p:nvGraphicFramePr>
        <p:xfrm>
          <a:off x="1449478" y="1629914"/>
          <a:ext cx="9017000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SPW 12.0 Graph" r:id="rId3" imgW="9017634" imgH="4062950" progId="SigmaPlotGraphicObject.11">
                  <p:embed/>
                </p:oleObj>
              </mc:Choice>
              <mc:Fallback>
                <p:oleObj name="SPW 12.0 Graph" r:id="rId3" imgW="9017634" imgH="4062950" progId="SigmaPlotGraphicObject.11">
                  <p:embed/>
                  <p:pic>
                    <p:nvPicPr>
                      <p:cNvPr id="6" name="Obje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9478" y="1629914"/>
                        <a:ext cx="9017000" cy="406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914140" y="6020242"/>
            <a:ext cx="5221558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Tillering</a:t>
            </a:r>
            <a:r>
              <a:rPr lang="fr-FR" dirty="0"/>
              <a:t> </a:t>
            </a:r>
            <a:r>
              <a:rPr lang="fr-FR" dirty="0" err="1"/>
              <a:t>increases</a:t>
            </a:r>
            <a:r>
              <a:rPr lang="fr-FR" dirty="0"/>
              <a:t> CO</a:t>
            </a:r>
            <a:r>
              <a:rPr lang="fr-FR" baseline="-25000" dirty="0"/>
              <a:t>2</a:t>
            </a:r>
            <a:r>
              <a:rPr lang="fr-FR" dirty="0"/>
              <a:t> </a:t>
            </a:r>
            <a:r>
              <a:rPr lang="fr-FR" dirty="0" err="1"/>
              <a:t>response</a:t>
            </a:r>
            <a:r>
              <a:rPr lang="fr-FR" dirty="0"/>
              <a:t> </a:t>
            </a:r>
            <a:r>
              <a:rPr lang="fr-FR" i="1" dirty="0"/>
              <a:t>via</a:t>
            </a:r>
            <a:r>
              <a:rPr lang="fr-FR" dirty="0"/>
              <a:t> </a:t>
            </a:r>
            <a:r>
              <a:rPr lang="fr-FR" dirty="0" err="1"/>
              <a:t>sink</a:t>
            </a:r>
            <a:r>
              <a:rPr lang="fr-FR" dirty="0"/>
              <a:t> </a:t>
            </a:r>
            <a:r>
              <a:rPr lang="fr-FR" dirty="0" err="1"/>
              <a:t>plasticity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Trait </a:t>
            </a:r>
            <a:r>
              <a:rPr lang="fr-FR" dirty="0" err="1"/>
              <a:t>responses</a:t>
            </a:r>
            <a:r>
              <a:rPr lang="fr-FR" dirty="0"/>
              <a:t>:  GY &amp; </a:t>
            </a:r>
            <a:r>
              <a:rPr lang="fr-FR" dirty="0" err="1"/>
              <a:t>Agdw</a:t>
            </a:r>
            <a:r>
              <a:rPr lang="fr-FR" dirty="0"/>
              <a:t> &gt; LAI &gt;&gt; plant </a:t>
            </a:r>
            <a:r>
              <a:rPr lang="fr-FR" dirty="0" err="1"/>
              <a:t>height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491047" y="6020241"/>
            <a:ext cx="400770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eCO</a:t>
            </a:r>
            <a:r>
              <a:rPr lang="fr-FR" baseline="-25000" dirty="0"/>
              <a:t>2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industrial</a:t>
            </a:r>
            <a:r>
              <a:rPr lang="fr-FR" dirty="0"/>
              <a:t> </a:t>
            </a:r>
            <a:r>
              <a:rPr lang="fr-FR" dirty="0" err="1"/>
              <a:t>revolution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 err="1"/>
              <a:t>greater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anticipated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 for 2050 </a:t>
            </a:r>
          </a:p>
        </p:txBody>
      </p:sp>
      <p:pic>
        <p:nvPicPr>
          <p:cNvPr id="9" name="Image 9" descr="LogCirad_Fr.jpg">
            <a:extLst>
              <a:ext uri="{FF2B5EF4-FFF2-40B4-BE49-F238E27FC236}">
                <a16:creationId xmlns:a16="http://schemas.microsoft.com/office/drawing/2014/main" id="{9E0062CC-E12A-43E4-86A4-5816839B70D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b="16638"/>
          <a:stretch>
            <a:fillRect/>
          </a:stretch>
        </p:blipFill>
        <p:spPr bwMode="auto">
          <a:xfrm>
            <a:off x="0" y="0"/>
            <a:ext cx="1070204" cy="48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F08BF43-ED29-4506-BFB9-CC1AEA46559C}"/>
              </a:ext>
            </a:extLst>
          </p:cNvPr>
          <p:cNvSpPr txBox="1"/>
          <p:nvPr/>
        </p:nvSpPr>
        <p:spPr>
          <a:xfrm>
            <a:off x="10091956" y="4723001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 err="1">
                <a:solidFill>
                  <a:srgbClr val="C00000"/>
                </a:solidFill>
              </a:rPr>
              <a:t>unpublished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208D8813-3A5F-4385-AEB2-7C010F2688D3}"/>
              </a:ext>
            </a:extLst>
          </p:cNvPr>
          <p:cNvSpPr txBox="1">
            <a:spLocks/>
          </p:cNvSpPr>
          <p:nvPr/>
        </p:nvSpPr>
        <p:spPr>
          <a:xfrm>
            <a:off x="1124309" y="86265"/>
            <a:ext cx="7527985" cy="534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rgbClr val="C00000"/>
                </a:solidFill>
              </a:rPr>
              <a:t>Etude exploratoire 2 : </a:t>
            </a:r>
            <a:r>
              <a:rPr lang="fr-FR" dirty="0" err="1"/>
              <a:t>Sink</a:t>
            </a:r>
            <a:r>
              <a:rPr lang="fr-FR" dirty="0"/>
              <a:t> limitation </a:t>
            </a:r>
            <a:r>
              <a:rPr lang="fr-FR" dirty="0" err="1"/>
              <a:t>under</a:t>
            </a:r>
            <a:r>
              <a:rPr lang="fr-FR" dirty="0"/>
              <a:t> e-CO</a:t>
            </a:r>
            <a:r>
              <a:rPr lang="fr-FR" baseline="-25000" dirty="0"/>
              <a:t>2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D72ADC1-9D5F-493D-A26A-D31717CD4B7B}"/>
              </a:ext>
            </a:extLst>
          </p:cNvPr>
          <p:cNvGrpSpPr/>
          <p:nvPr/>
        </p:nvGrpSpPr>
        <p:grpSpPr>
          <a:xfrm>
            <a:off x="1518249" y="698740"/>
            <a:ext cx="9187132" cy="819509"/>
            <a:chOff x="1518249" y="698740"/>
            <a:chExt cx="9187132" cy="819509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97095BEC-D884-4442-916B-397AEC2F8197}"/>
                </a:ext>
              </a:extLst>
            </p:cNvPr>
            <p:cNvSpPr txBox="1"/>
            <p:nvPr/>
          </p:nvSpPr>
          <p:spPr>
            <a:xfrm>
              <a:off x="1570008" y="1035168"/>
              <a:ext cx="9135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C00000"/>
                  </a:solidFill>
                </a:rPr>
                <a:t>(</a:t>
              </a:r>
              <a:r>
                <a:rPr lang="fr-FR" u="sng" dirty="0">
                  <a:solidFill>
                    <a:srgbClr val="C00000"/>
                  </a:solidFill>
                </a:rPr>
                <a:t>Assumption</a:t>
              </a:r>
              <a:r>
                <a:rPr lang="fr-FR" dirty="0">
                  <a:solidFill>
                    <a:srgbClr val="C00000"/>
                  </a:solidFill>
                </a:rPr>
                <a:t>: </a:t>
              </a:r>
              <a:r>
                <a:rPr lang="fr-FR" dirty="0" err="1">
                  <a:solidFill>
                    <a:srgbClr val="C00000"/>
                  </a:solidFill>
                </a:rPr>
                <a:t>Unused</a:t>
              </a:r>
              <a:r>
                <a:rPr lang="fr-FR" dirty="0">
                  <a:solidFill>
                    <a:srgbClr val="C00000"/>
                  </a:solidFill>
                </a:rPr>
                <a:t> </a:t>
              </a:r>
              <a:r>
                <a:rPr lang="fr-FR" dirty="0" err="1">
                  <a:solidFill>
                    <a:srgbClr val="C00000"/>
                  </a:solidFill>
                </a:rPr>
                <a:t>assimilate</a:t>
              </a:r>
              <a:r>
                <a:rPr lang="fr-FR" dirty="0">
                  <a:solidFill>
                    <a:srgbClr val="C00000"/>
                  </a:solidFill>
                </a:rPr>
                <a:t> due </a:t>
              </a:r>
              <a:r>
                <a:rPr lang="fr-FR" dirty="0" err="1">
                  <a:solidFill>
                    <a:srgbClr val="C00000"/>
                  </a:solidFill>
                </a:rPr>
                <a:t>under</a:t>
              </a:r>
              <a:r>
                <a:rPr lang="fr-FR" dirty="0">
                  <a:solidFill>
                    <a:srgbClr val="C00000"/>
                  </a:solidFill>
                </a:rPr>
                <a:t> </a:t>
              </a:r>
              <a:r>
                <a:rPr lang="fr-FR" dirty="0" err="1">
                  <a:solidFill>
                    <a:srgbClr val="C00000"/>
                  </a:solidFill>
                </a:rPr>
                <a:t>sink</a:t>
              </a:r>
              <a:r>
                <a:rPr lang="fr-FR" dirty="0">
                  <a:solidFill>
                    <a:srgbClr val="C00000"/>
                  </a:solidFill>
                </a:rPr>
                <a:t> limitation </a:t>
              </a:r>
              <a:r>
                <a:rPr lang="fr-FR" dirty="0" err="1">
                  <a:solidFill>
                    <a:srgbClr val="C00000"/>
                  </a:solidFill>
                </a:rPr>
                <a:t>equals</a:t>
              </a:r>
              <a:r>
                <a:rPr lang="fr-FR" dirty="0">
                  <a:solidFill>
                    <a:srgbClr val="C00000"/>
                  </a:solidFill>
                </a:rPr>
                <a:t> inhibition of </a:t>
              </a:r>
              <a:r>
                <a:rPr lang="fr-FR" dirty="0" err="1">
                  <a:solidFill>
                    <a:srgbClr val="C00000"/>
                  </a:solidFill>
                </a:rPr>
                <a:t>photosynthesis</a:t>
              </a:r>
              <a:r>
                <a:rPr lang="fr-FR" dirty="0">
                  <a:solidFill>
                    <a:srgbClr val="C00000"/>
                  </a:solidFill>
                </a:rPr>
                <a:t>) 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C3BC62-EDA5-4BFF-85E8-A35BE9E0ADF0}"/>
                </a:ext>
              </a:extLst>
            </p:cNvPr>
            <p:cNvSpPr/>
            <p:nvPr/>
          </p:nvSpPr>
          <p:spPr>
            <a:xfrm>
              <a:off x="1518249" y="698740"/>
              <a:ext cx="9031857" cy="8195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12062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/>
          </p:nvPr>
        </p:nvGraphicFramePr>
        <p:xfrm>
          <a:off x="1865135" y="981178"/>
          <a:ext cx="5035998" cy="4855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SPW 12.0 Graph" r:id="rId3" imgW="4476643" imgH="4314870" progId="SigmaPlotGraphicObject.11">
                  <p:embed/>
                </p:oleObj>
              </mc:Choice>
              <mc:Fallback>
                <p:oleObj name="SPW 12.0 Graph" r:id="rId3" imgW="4476643" imgH="4314870" progId="SigmaPlotGraphicObject.11">
                  <p:embed/>
                  <p:pic>
                    <p:nvPicPr>
                      <p:cNvPr id="2" name="Obje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5135" y="981178"/>
                        <a:ext cx="5035998" cy="4855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CF025A5E-C801-498B-B563-4144D15123FD}"/>
              </a:ext>
            </a:extLst>
          </p:cNvPr>
          <p:cNvSpPr txBox="1"/>
          <p:nvPr/>
        </p:nvSpPr>
        <p:spPr>
          <a:xfrm>
            <a:off x="536895" y="6384022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 err="1">
                <a:solidFill>
                  <a:srgbClr val="C00000"/>
                </a:solidFill>
              </a:rPr>
              <a:t>unpublished</a:t>
            </a:r>
            <a:endParaRPr lang="fr-FR" sz="1600" b="1" i="1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41CCA-06A2-413A-AC9B-A5079A9479ED}"/>
              </a:ext>
            </a:extLst>
          </p:cNvPr>
          <p:cNvSpPr/>
          <p:nvPr/>
        </p:nvSpPr>
        <p:spPr>
          <a:xfrm>
            <a:off x="6147758" y="2876550"/>
            <a:ext cx="4825042" cy="2362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fr-FR" sz="2400" dirty="0"/>
              <a:t>Approche simpliste !</a:t>
            </a:r>
          </a:p>
          <a:p>
            <a:pPr algn="ctr">
              <a:spcAft>
                <a:spcPts val="1200"/>
              </a:spcAft>
            </a:pPr>
            <a:r>
              <a:rPr lang="fr-FR" dirty="0"/>
              <a:t>Les </a:t>
            </a:r>
            <a:r>
              <a:rPr lang="fr-FR" b="1" u="sng" dirty="0" err="1"/>
              <a:t>assimilats</a:t>
            </a:r>
            <a:r>
              <a:rPr lang="fr-FR" b="1" u="sng" dirty="0"/>
              <a:t> non utilisés </a:t>
            </a:r>
          </a:p>
          <a:p>
            <a:pPr algn="ctr">
              <a:spcAft>
                <a:spcPts val="1200"/>
              </a:spcAft>
            </a:pPr>
            <a:r>
              <a:rPr lang="fr-FR" dirty="0"/>
              <a:t>(par la limitation des puits)</a:t>
            </a:r>
          </a:p>
          <a:p>
            <a:pPr algn="ctr">
              <a:spcAft>
                <a:spcPts val="1200"/>
              </a:spcAft>
            </a:pPr>
            <a:r>
              <a:rPr lang="fr-FR" dirty="0"/>
              <a:t>correspondent à la </a:t>
            </a:r>
          </a:p>
          <a:p>
            <a:pPr algn="ctr">
              <a:spcAft>
                <a:spcPts val="1200"/>
              </a:spcAft>
            </a:pPr>
            <a:r>
              <a:rPr lang="fr-FR" b="1" u="sng" dirty="0"/>
              <a:t>rétro-inhibition de la photosynthèse</a:t>
            </a:r>
          </a:p>
        </p:txBody>
      </p:sp>
      <p:pic>
        <p:nvPicPr>
          <p:cNvPr id="7" name="Image 9" descr="LogCirad_Fr.jpg">
            <a:extLst>
              <a:ext uri="{FF2B5EF4-FFF2-40B4-BE49-F238E27FC236}">
                <a16:creationId xmlns:a16="http://schemas.microsoft.com/office/drawing/2014/main" id="{112301C0-25DE-4393-B2B2-E6BA9C9FB25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b="16638"/>
          <a:stretch>
            <a:fillRect/>
          </a:stretch>
        </p:blipFill>
        <p:spPr bwMode="auto">
          <a:xfrm>
            <a:off x="11121796" y="6370553"/>
            <a:ext cx="1070204" cy="48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149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31149-90FD-4A63-9600-99D4C114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5362575" cy="815975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Etude exploratoire 3 : </a:t>
            </a:r>
            <a:r>
              <a:rPr lang="fr-FR" dirty="0"/>
              <a:t>Résistance à la verse</a:t>
            </a:r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474C4F6C-BEB8-46EA-82FE-261C9863CE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796943"/>
              </p:ext>
            </p:extLst>
          </p:nvPr>
        </p:nvGraphicFramePr>
        <p:xfrm>
          <a:off x="5772150" y="281077"/>
          <a:ext cx="5918979" cy="6506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SPW 12.0 Graph" r:id="rId3" imgW="7696087" imgH="8458290" progId="SigmaPlotGraphicObject.11">
                  <p:embed/>
                </p:oleObj>
              </mc:Choice>
              <mc:Fallback>
                <p:oleObj name="SPW 12.0 Graph" r:id="rId3" imgW="7696087" imgH="8458290" progId="SigmaPlotGraphicObject.11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63D27554-7A3D-4EA2-96B6-45EB33BE61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281077"/>
                        <a:ext cx="5918979" cy="6506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8">
            <a:extLst>
              <a:ext uri="{FF2B5EF4-FFF2-40B4-BE49-F238E27FC236}">
                <a16:creationId xmlns:a16="http://schemas.microsoft.com/office/drawing/2014/main" id="{08D7AF60-396B-4D69-B893-AA554D1E8E1E}"/>
              </a:ext>
            </a:extLst>
          </p:cNvPr>
          <p:cNvGrpSpPr/>
          <p:nvPr/>
        </p:nvGrpSpPr>
        <p:grpSpPr>
          <a:xfrm>
            <a:off x="219075" y="4575919"/>
            <a:ext cx="3640996" cy="2282081"/>
            <a:chOff x="5431552" y="2590800"/>
            <a:chExt cx="3449818" cy="29892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1F826A2-3578-4BB3-9463-209F8B4F587D}"/>
                </a:ext>
              </a:extLst>
            </p:cNvPr>
            <p:cNvGrpSpPr/>
            <p:nvPr/>
          </p:nvGrpSpPr>
          <p:grpSpPr>
            <a:xfrm>
              <a:off x="5431552" y="2590800"/>
              <a:ext cx="3449818" cy="2859042"/>
              <a:chOff x="5583952" y="2663388"/>
              <a:chExt cx="3449818" cy="2859042"/>
            </a:xfrm>
          </p:grpSpPr>
          <p:pic>
            <p:nvPicPr>
              <p:cNvPr id="9" name="Picture 11" descr="calibration.TIF">
                <a:extLst>
                  <a:ext uri="{FF2B5EF4-FFF2-40B4-BE49-F238E27FC236}">
                    <a16:creationId xmlns:a16="http://schemas.microsoft.com/office/drawing/2014/main" id="{C5B6E4C7-3207-48CE-B3E1-A082BD6312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644" t="3498" r="3846" b="-20572"/>
              <a:stretch>
                <a:fillRect/>
              </a:stretch>
            </p:blipFill>
            <p:spPr>
              <a:xfrm>
                <a:off x="5583952" y="2846135"/>
                <a:ext cx="3449818" cy="2676295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BB6681-A537-4D98-A9BC-2FC094389814}"/>
                  </a:ext>
                </a:extLst>
              </p:cNvPr>
              <p:cNvSpPr/>
              <p:nvPr/>
            </p:nvSpPr>
            <p:spPr>
              <a:xfrm>
                <a:off x="6172200" y="2663388"/>
                <a:ext cx="2180898" cy="261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10" descr="calibration.TIF">
              <a:extLst>
                <a:ext uri="{FF2B5EF4-FFF2-40B4-BE49-F238E27FC236}">
                  <a16:creationId xmlns:a16="http://schemas.microsoft.com/office/drawing/2014/main" id="{183C0200-56DB-4686-8EFC-51CDB5ACE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>
            <a:xfrm>
              <a:off x="5922335" y="4901605"/>
              <a:ext cx="2372832" cy="678453"/>
            </a:xfrm>
            <a:prstGeom prst="rect">
              <a:avLst/>
            </a:prstGeom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D6F13F3-0166-4F59-9410-CDEE42259432}"/>
              </a:ext>
            </a:extLst>
          </p:cNvPr>
          <p:cNvGrpSpPr/>
          <p:nvPr/>
        </p:nvGrpSpPr>
        <p:grpSpPr>
          <a:xfrm>
            <a:off x="541598" y="1583762"/>
            <a:ext cx="3249352" cy="2521513"/>
            <a:chOff x="202115" y="792829"/>
            <a:chExt cx="4778750" cy="3650833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671FBDF-BC70-4739-93A4-28CE534A212A}"/>
                </a:ext>
              </a:extLst>
            </p:cNvPr>
            <p:cNvPicPr/>
            <p:nvPr/>
          </p:nvPicPr>
          <p:blipFill>
            <a:blip r:embed="rId7" cstate="email">
              <a:lum contrast="10000"/>
            </a:blip>
            <a:srcRect/>
            <a:stretch>
              <a:fillRect/>
            </a:stretch>
          </p:blipFill>
          <p:spPr bwMode="auto">
            <a:xfrm>
              <a:off x="202115" y="792829"/>
              <a:ext cx="4778750" cy="3650833"/>
            </a:xfrm>
            <a:prstGeom prst="rect">
              <a:avLst/>
            </a:prstGeom>
            <a:ln>
              <a:noFill/>
            </a:ln>
            <a:effectLst>
              <a:outerShdw blurRad="190500" sx="1000" sy="1000" algn="tl" rotWithShape="0">
                <a:srgbClr val="000000"/>
              </a:outerShdw>
            </a:effec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1DFF332-DC7C-4B9F-B5A0-0E73646193CA}"/>
                </a:ext>
              </a:extLst>
            </p:cNvPr>
            <p:cNvPicPr/>
            <p:nvPr/>
          </p:nvPicPr>
          <p:blipFill rotWithShape="1"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3000" contrast="10000"/>
                      </a14:imgEffect>
                    </a14:imgLayer>
                  </a14:imgProps>
                </a:ext>
              </a:extLst>
            </a:blip>
            <a:srcRect l="89052" b="73189"/>
            <a:stretch/>
          </p:blipFill>
          <p:spPr bwMode="auto">
            <a:xfrm>
              <a:off x="4207992" y="808585"/>
              <a:ext cx="218786" cy="1093905"/>
            </a:xfrm>
            <a:prstGeom prst="rect">
              <a:avLst/>
            </a:prstGeom>
            <a:ln>
              <a:noFill/>
            </a:ln>
            <a:effectLst>
              <a:outerShdw blurRad="190500" sx="1000" sy="1000" algn="tl" rotWithShape="0">
                <a:srgbClr val="000000"/>
              </a:outerShdw>
            </a:effectLst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170A358-1E28-4D5D-B113-AB55AE798C0C}"/>
              </a:ext>
            </a:extLst>
          </p:cNvPr>
          <p:cNvGrpSpPr/>
          <p:nvPr/>
        </p:nvGrpSpPr>
        <p:grpSpPr>
          <a:xfrm>
            <a:off x="350096" y="4116877"/>
            <a:ext cx="4320915" cy="395978"/>
            <a:chOff x="-217987" y="2973519"/>
            <a:chExt cx="4320915" cy="395978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B9CD78A-CB1A-4BB3-9FCD-BBBB49EBB293}"/>
                </a:ext>
              </a:extLst>
            </p:cNvPr>
            <p:cNvSpPr txBox="1"/>
            <p:nvPr/>
          </p:nvSpPr>
          <p:spPr>
            <a:xfrm flipH="1">
              <a:off x="-217987" y="3061720"/>
              <a:ext cx="4320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Co-</a:t>
              </a:r>
              <a:r>
                <a:rPr lang="fr-FR" sz="1400" dirty="0" err="1"/>
                <a:t>developed</a:t>
              </a:r>
              <a:r>
                <a:rPr lang="fr-FR" sz="1400" dirty="0"/>
                <a:t> </a:t>
              </a:r>
              <a:r>
                <a:rPr lang="fr-FR" sz="1400" dirty="0" err="1"/>
                <a:t>with</a:t>
              </a:r>
              <a:r>
                <a:rPr lang="fr-FR" sz="1400" dirty="0"/>
                <a:t>               and</a:t>
              </a:r>
            </a:p>
          </p:txBody>
        </p:sp>
        <p:pic>
          <p:nvPicPr>
            <p:cNvPr id="17" name="Picture 7" descr="86712369N00.jpg">
              <a:extLst>
                <a:ext uri="{FF2B5EF4-FFF2-40B4-BE49-F238E27FC236}">
                  <a16:creationId xmlns:a16="http://schemas.microsoft.com/office/drawing/2014/main" id="{CDB8C267-741E-4EBC-AC70-7531589C9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rcRect t="25000" b="25000"/>
            <a:stretch>
              <a:fillRect/>
            </a:stretch>
          </p:blipFill>
          <p:spPr>
            <a:xfrm>
              <a:off x="1256086" y="3038353"/>
              <a:ext cx="563189" cy="281595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89F23605-2F9A-410A-8A0E-85334985F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00" b="35000"/>
            <a:stretch/>
          </p:blipFill>
          <p:spPr>
            <a:xfrm>
              <a:off x="2111580" y="2973519"/>
              <a:ext cx="1098345" cy="345979"/>
            </a:xfrm>
            <a:prstGeom prst="rect">
              <a:avLst/>
            </a:prstGeom>
          </p:spPr>
        </p:pic>
      </p:grpSp>
      <p:sp>
        <p:nvSpPr>
          <p:cNvPr id="19" name="TextBox 7">
            <a:extLst>
              <a:ext uri="{FF2B5EF4-FFF2-40B4-BE49-F238E27FC236}">
                <a16:creationId xmlns:a16="http://schemas.microsoft.com/office/drawing/2014/main" id="{32C6D798-550A-482C-9AC0-F03C5F268E61}"/>
              </a:ext>
            </a:extLst>
          </p:cNvPr>
          <p:cNvSpPr txBox="1"/>
          <p:nvPr/>
        </p:nvSpPr>
        <p:spPr>
          <a:xfrm>
            <a:off x="668238" y="1622873"/>
            <a:ext cx="3136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Simulated rainfall = </a:t>
            </a:r>
            <a:r>
              <a:rPr lang="en-US" sz="1600" b="1" dirty="0">
                <a:solidFill>
                  <a:srgbClr val="0070C0"/>
                </a:solidFill>
              </a:rPr>
              <a:t>1.5 mm/min</a:t>
            </a:r>
          </a:p>
          <a:p>
            <a:r>
              <a:rPr lang="en-US" sz="1600" b="1" dirty="0"/>
              <a:t>Maximum wind speed = </a:t>
            </a:r>
            <a:r>
              <a:rPr lang="en-US" sz="1600" b="1" dirty="0">
                <a:solidFill>
                  <a:srgbClr val="0070C0"/>
                </a:solidFill>
              </a:rPr>
              <a:t>60 km/hr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3F2F7-A988-4552-8BB0-D2ED509E7A7D}"/>
              </a:ext>
            </a:extLst>
          </p:cNvPr>
          <p:cNvSpPr/>
          <p:nvPr/>
        </p:nvSpPr>
        <p:spPr>
          <a:xfrm>
            <a:off x="3202894" y="6262114"/>
            <a:ext cx="164533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1-m wide and 6-m long wind channel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030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055C5-9313-45C5-98A7-FBCEF4A2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fr-FR" dirty="0"/>
              <a:t>Historique succincte de SAMARA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7746D-AB50-414F-89FB-D895C0F8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Sarra (Système d’analyse régional des risques </a:t>
            </a:r>
            <a:r>
              <a:rPr lang="fr-FR" sz="2000" dirty="0" err="1"/>
              <a:t>agroclimatiques</a:t>
            </a:r>
            <a:r>
              <a:rPr lang="fr-FR" sz="2000" dirty="0"/>
              <a:t>), une évolution du bilan hydrique BIP des années 80</a:t>
            </a:r>
          </a:p>
          <a:p>
            <a:pPr lvl="1"/>
            <a:r>
              <a:rPr lang="fr-FR" sz="1800" dirty="0"/>
              <a:t>Baron C, Pérez P, </a:t>
            </a:r>
            <a:r>
              <a:rPr lang="fr-FR" sz="1800" dirty="0" err="1"/>
              <a:t>Maraux</a:t>
            </a:r>
            <a:r>
              <a:rPr lang="fr-FR" sz="1800" dirty="0"/>
              <a:t> F, </a:t>
            </a:r>
            <a:r>
              <a:rPr lang="fr-FR" sz="1800" dirty="0" err="1"/>
              <a:t>Sarrabil</a:t>
            </a:r>
            <a:r>
              <a:rPr lang="fr-FR" sz="1800" dirty="0"/>
              <a:t> F. Bilan hydrique à la parcelle; analyse comparatives des bilan annuels et pluriannuels; analyses des risques climatiques. Rapport CIRAD-CA. Montpellier. Montpellier : </a:t>
            </a:r>
            <a:r>
              <a:rPr lang="fr-FR" sz="1800" dirty="0" err="1"/>
              <a:t>Cirad</a:t>
            </a:r>
            <a:r>
              <a:rPr lang="fr-FR" sz="1800" dirty="0"/>
              <a:t>-CA, 1996. </a:t>
            </a:r>
          </a:p>
          <a:p>
            <a:r>
              <a:rPr lang="fr-FR" sz="2000" dirty="0" err="1"/>
              <a:t>Sarra-H</a:t>
            </a:r>
            <a:r>
              <a:rPr lang="fr-FR" sz="2000" dirty="0"/>
              <a:t> (‘habillé’), initié par les projets européens AMMA (2005) et PROMISE, cadre changement climatique</a:t>
            </a:r>
          </a:p>
          <a:p>
            <a:pPr lvl="1"/>
            <a:r>
              <a:rPr lang="en-GB" sz="1800" dirty="0"/>
              <a:t>Baron C, Sultan B, </a:t>
            </a:r>
            <a:r>
              <a:rPr lang="en-GB" sz="1800" dirty="0" err="1"/>
              <a:t>Balme</a:t>
            </a:r>
            <a:r>
              <a:rPr lang="en-GB" sz="1800" dirty="0"/>
              <a:t> M, </a:t>
            </a:r>
            <a:r>
              <a:rPr lang="en-GB" sz="1800" dirty="0" err="1"/>
              <a:t>Sarr</a:t>
            </a:r>
            <a:r>
              <a:rPr lang="en-GB" sz="1800" dirty="0"/>
              <a:t> B, Traore S, Lebel T, </a:t>
            </a:r>
            <a:r>
              <a:rPr lang="en-GB" sz="1800" dirty="0" err="1"/>
              <a:t>Janicot</a:t>
            </a:r>
            <a:r>
              <a:rPr lang="en-GB" sz="1800" dirty="0"/>
              <a:t> S, Dingkuhn M. 2005. From GCM grid cell to agricultural plot: Scale issues affecting modelling of climate impact. </a:t>
            </a:r>
            <a:r>
              <a:rPr lang="en-GB" sz="1800" i="1" dirty="0"/>
              <a:t>Phil. Trans. R. Soc. B</a:t>
            </a:r>
            <a:r>
              <a:rPr lang="en-GB" sz="1800" dirty="0"/>
              <a:t>  </a:t>
            </a:r>
            <a:r>
              <a:rPr lang="en-GB" sz="1800" b="1" dirty="0"/>
              <a:t>360</a:t>
            </a:r>
            <a:r>
              <a:rPr lang="en-GB" sz="1800" dirty="0"/>
              <a:t>, 2095-2108.</a:t>
            </a:r>
            <a:endParaRPr lang="fr-FR" sz="1800" dirty="0"/>
          </a:p>
          <a:p>
            <a:pPr lvl="1"/>
            <a:r>
              <a:rPr lang="fr-FR" sz="1800" dirty="0"/>
              <a:t>Baron Christian. 2013. SARRA-H Modèle de culture. Montpellier : CIRAD </a:t>
            </a:r>
            <a:r>
              <a:rPr lang="fr-FR" sz="1800" dirty="0">
                <a:hlinkClick r:id="rId2"/>
              </a:rPr>
              <a:t>http://sarra-h.teledetection.fr/</a:t>
            </a:r>
            <a:endParaRPr lang="fr-FR" sz="1800" dirty="0"/>
          </a:p>
          <a:p>
            <a:r>
              <a:rPr lang="fr-FR" sz="2000" dirty="0"/>
              <a:t>SAMARA, initié par le projet </a:t>
            </a:r>
            <a:r>
              <a:rPr lang="fr-FR" sz="2000" dirty="0" err="1"/>
              <a:t>Risocas</a:t>
            </a:r>
            <a:r>
              <a:rPr lang="fr-FR" sz="2000" dirty="0"/>
              <a:t> (GTZ: </a:t>
            </a:r>
            <a:r>
              <a:rPr lang="fr-FR" sz="2000" dirty="0" err="1"/>
              <a:t>Cirad</a:t>
            </a:r>
            <a:r>
              <a:rPr lang="fr-FR" sz="2000" dirty="0"/>
              <a:t>, </a:t>
            </a:r>
            <a:r>
              <a:rPr lang="fr-FR" sz="2000" dirty="0" err="1"/>
              <a:t>Hohenheim</a:t>
            </a:r>
            <a:r>
              <a:rPr lang="fr-FR" sz="2000" dirty="0"/>
              <a:t>, </a:t>
            </a:r>
            <a:r>
              <a:rPr lang="fr-FR" sz="2000" dirty="0" err="1"/>
              <a:t>AfricaRice</a:t>
            </a:r>
            <a:r>
              <a:rPr lang="fr-FR" sz="2000" dirty="0"/>
              <a:t>; 2008-2010)</a:t>
            </a:r>
          </a:p>
        </p:txBody>
      </p:sp>
    </p:spTree>
    <p:extLst>
      <p:ext uri="{BB962C8B-B14F-4D97-AF65-F5344CB8AC3E}">
        <p14:creationId xmlns:p14="http://schemas.microsoft.com/office/powerpoint/2010/main" val="2170163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F4E51-BBD5-4A88-8387-0D36B10A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03180"/>
          </a:xfrm>
        </p:spPr>
        <p:txBody>
          <a:bodyPr>
            <a:normAutofit/>
          </a:bodyPr>
          <a:lstStyle/>
          <a:p>
            <a:r>
              <a:rPr lang="fr-FR" dirty="0"/>
              <a:t>Discussion 2</a:t>
            </a:r>
            <a:br>
              <a:rPr lang="fr-FR" dirty="0"/>
            </a:br>
            <a:br>
              <a:rPr lang="fr-FR" dirty="0"/>
            </a:br>
            <a:r>
              <a:rPr lang="fr-FR" sz="2800" dirty="0"/>
              <a:t>(Dans l’</a:t>
            </a:r>
            <a:r>
              <a:rPr lang="fr-FR" sz="2800" dirty="0" err="1"/>
              <a:t>aprem</a:t>
            </a:r>
            <a:r>
              <a:rPr lang="fr-FR" sz="2800" dirty="0"/>
              <a:t>, une Démo/exercice sur la </a:t>
            </a:r>
            <a:r>
              <a:rPr lang="fr-FR" sz="2800" b="1" u="sng" dirty="0"/>
              <a:t>gestion de l’eau</a:t>
            </a:r>
            <a:r>
              <a:rPr lang="fr-FR" sz="2800" dirty="0"/>
              <a:t> et le </a:t>
            </a:r>
            <a:r>
              <a:rPr lang="fr-FR" sz="2800" b="1" u="sng" dirty="0"/>
              <a:t>BH</a:t>
            </a:r>
            <a:r>
              <a:rPr lang="fr-FR" sz="2800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73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B303C-DD4A-4A0B-80CA-0A3BB1DA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945"/>
          </a:xfrm>
        </p:spPr>
        <p:txBody>
          <a:bodyPr>
            <a:normAutofit/>
          </a:bodyPr>
          <a:lstStyle/>
          <a:p>
            <a:r>
              <a:rPr lang="fr-FR" dirty="0"/>
              <a:t>Pourquoi SAMARA, un CGM de plus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E0463-98D4-4110-B92E-AE1CC638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94"/>
            <a:ext cx="10515600" cy="4726004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fr-FR" dirty="0"/>
              <a:t>Introduire le concept d’</a:t>
            </a:r>
            <a:r>
              <a:rPr lang="fr-FR" dirty="0" err="1"/>
              <a:t>Ecomeristem</a:t>
            </a:r>
            <a:r>
              <a:rPr lang="fr-FR" dirty="0"/>
              <a:t> dans un CGM aux capacités agronomiques</a:t>
            </a:r>
          </a:p>
          <a:p>
            <a:pPr lvl="1">
              <a:spcAft>
                <a:spcPts val="600"/>
              </a:spcAft>
            </a:pPr>
            <a:r>
              <a:rPr lang="fr-FR" dirty="0"/>
              <a:t>Interactions source-puits sur le développement via l’IC</a:t>
            </a:r>
          </a:p>
          <a:p>
            <a:pPr>
              <a:spcAft>
                <a:spcPts val="600"/>
              </a:spcAft>
            </a:pPr>
            <a:r>
              <a:rPr lang="fr-FR" dirty="0"/>
              <a:t>Introduire de la structure (organogenèse) dans un CGM</a:t>
            </a:r>
          </a:p>
          <a:p>
            <a:pPr lvl="1">
              <a:spcAft>
                <a:spcPts val="600"/>
              </a:spcAft>
            </a:pPr>
            <a:r>
              <a:rPr lang="fr-FR" dirty="0" err="1"/>
              <a:t>Ecomeristem</a:t>
            </a:r>
            <a:r>
              <a:rPr lang="fr-FR" dirty="0"/>
              <a:t> ‘lights’ : émission de cohortes d’organes au dimensionnement collectif</a:t>
            </a:r>
          </a:p>
          <a:p>
            <a:pPr>
              <a:spcAft>
                <a:spcPts val="600"/>
              </a:spcAft>
            </a:pPr>
            <a:r>
              <a:rPr lang="fr-FR" dirty="0"/>
              <a:t>Simulation des composantes du rendement = traits d’intérêt pour al sélection</a:t>
            </a:r>
          </a:p>
          <a:p>
            <a:pPr lvl="1">
              <a:spcAft>
                <a:spcPts val="600"/>
              </a:spcAft>
            </a:pPr>
            <a:r>
              <a:rPr lang="fr-FR" dirty="0"/>
              <a:t>Nb panicules, nb épillets, stérilité, niveau du remplissage… </a:t>
            </a:r>
          </a:p>
          <a:p>
            <a:pPr>
              <a:spcAft>
                <a:spcPts val="600"/>
              </a:spcAft>
            </a:pPr>
            <a:r>
              <a:rPr lang="fr-FR" dirty="0"/>
              <a:t>Focus sur le riz</a:t>
            </a:r>
          </a:p>
          <a:p>
            <a:pPr lvl="1">
              <a:spcAft>
                <a:spcPts val="600"/>
              </a:spcAft>
            </a:pPr>
            <a:r>
              <a:rPr lang="fr-FR" dirty="0"/>
              <a:t> Options variées de la gestion de l’eau an- ou aérobiques, repiquage, casiers…</a:t>
            </a:r>
          </a:p>
          <a:p>
            <a:pPr>
              <a:spcAft>
                <a:spcPts val="600"/>
              </a:spcAft>
            </a:pPr>
            <a:r>
              <a:rPr lang="fr-FR" dirty="0"/>
              <a:t>Objectif </a:t>
            </a:r>
            <a:r>
              <a:rPr lang="fr-FR" dirty="0" err="1"/>
              <a:t>idéotypage</a:t>
            </a:r>
            <a:endParaRPr lang="fr-FR" dirty="0"/>
          </a:p>
          <a:p>
            <a:pPr lvl="1">
              <a:spcAft>
                <a:spcPts val="600"/>
              </a:spcAft>
            </a:pPr>
            <a:r>
              <a:rPr lang="fr-FR" dirty="0"/>
              <a:t>‘</a:t>
            </a:r>
            <a:r>
              <a:rPr lang="fr-FR" dirty="0" err="1"/>
              <a:t>Surparamétrage</a:t>
            </a:r>
            <a:r>
              <a:rPr lang="fr-FR" dirty="0"/>
              <a:t>’ voulu pour couvrir un grand nombre de traits d’intérêt pour la sélection</a:t>
            </a:r>
          </a:p>
          <a:p>
            <a:pPr lvl="1">
              <a:spcAft>
                <a:spcPts val="600"/>
              </a:spcAft>
            </a:pPr>
            <a:r>
              <a:rPr lang="fr-FR" dirty="0"/>
              <a:t>MAIS : faut apprendre de travailler avec des sous-ensembles raisonnés de paramètres c’est un modèle exigeant par rapport aux connaissances de l’utilisateur ! </a:t>
            </a:r>
          </a:p>
          <a:p>
            <a:pPr lvl="1">
              <a:spcAft>
                <a:spcPts val="600"/>
              </a:spcAf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97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5E1B5-A6B4-437F-A41F-37682CC5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226503"/>
            <a:ext cx="11257472" cy="620785"/>
          </a:xfrm>
        </p:spPr>
        <p:txBody>
          <a:bodyPr>
            <a:noAutofit/>
          </a:bodyPr>
          <a:lstStyle/>
          <a:p>
            <a:r>
              <a:rPr lang="fr-FR" sz="3200" b="1" dirty="0"/>
              <a:t>Source-</a:t>
            </a:r>
            <a:r>
              <a:rPr lang="fr-FR" sz="3200" b="1" dirty="0" err="1"/>
              <a:t>sink</a:t>
            </a:r>
            <a:r>
              <a:rPr lang="fr-FR" sz="3200" b="1" dirty="0"/>
              <a:t> relations in </a:t>
            </a:r>
            <a:r>
              <a:rPr lang="fr-FR" sz="3200" b="1" dirty="0" err="1"/>
              <a:t>classic</a:t>
            </a:r>
            <a:r>
              <a:rPr lang="fr-FR" sz="3200" b="1" dirty="0"/>
              <a:t> </a:t>
            </a:r>
            <a:r>
              <a:rPr lang="fr-FR" sz="3200" b="1" dirty="0" err="1"/>
              <a:t>crop</a:t>
            </a:r>
            <a:r>
              <a:rPr lang="fr-FR" sz="3200" b="1" dirty="0"/>
              <a:t> </a:t>
            </a:r>
            <a:r>
              <a:rPr lang="fr-FR" sz="3200" b="1" dirty="0" err="1"/>
              <a:t>models</a:t>
            </a:r>
            <a:r>
              <a:rPr lang="fr-FR" sz="3200" b="1" dirty="0"/>
              <a:t> (non-FSPM)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17AFD0-812B-487A-87A0-D9A96FCF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8" y="1065403"/>
            <a:ext cx="7992413" cy="84103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 err="1"/>
              <a:t>Ggenerally</a:t>
            </a:r>
            <a:r>
              <a:rPr lang="fr-FR" sz="2000" b="1" dirty="0"/>
              <a:t> source </a:t>
            </a:r>
            <a:r>
              <a:rPr lang="fr-FR" sz="2000" b="1" dirty="0" err="1"/>
              <a:t>driven</a:t>
            </a:r>
            <a:r>
              <a:rPr lang="fr-FR" sz="2000" b="1" dirty="0"/>
              <a:t>:</a:t>
            </a:r>
          </a:p>
          <a:p>
            <a:pPr marL="457200" lvl="1" indent="0">
              <a:buNone/>
            </a:pPr>
            <a:r>
              <a:rPr lang="fr-FR" sz="1800" dirty="0"/>
              <a:t>	LAI =&gt; Interception =&gt; </a:t>
            </a:r>
            <a:r>
              <a:rPr lang="fr-FR" sz="1800" dirty="0" err="1"/>
              <a:t>Photosynthesis</a:t>
            </a:r>
            <a:r>
              <a:rPr lang="fr-FR" sz="1800" dirty="0"/>
              <a:t> =&gt; </a:t>
            </a:r>
            <a:r>
              <a:rPr lang="fr-FR" sz="1800" dirty="0" err="1"/>
              <a:t>Partitioning</a:t>
            </a:r>
            <a:r>
              <a:rPr lang="fr-FR" sz="1800" dirty="0"/>
              <a:t> =&gt; </a:t>
            </a:r>
            <a:r>
              <a:rPr lang="fr-FR" sz="1800" dirty="0" err="1"/>
              <a:t>updated</a:t>
            </a:r>
            <a:r>
              <a:rPr lang="fr-FR" sz="1800" dirty="0"/>
              <a:t> LAI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30FBF4-3908-459F-9106-C2E94A58C117}"/>
              </a:ext>
            </a:extLst>
          </p:cNvPr>
          <p:cNvSpPr txBox="1"/>
          <p:nvPr/>
        </p:nvSpPr>
        <p:spPr>
          <a:xfrm>
            <a:off x="5637403" y="2533474"/>
            <a:ext cx="47320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LAI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0D7C26-DD1A-400D-A6C1-B393BD9772E1}"/>
              </a:ext>
            </a:extLst>
          </p:cNvPr>
          <p:cNvSpPr txBox="1"/>
          <p:nvPr/>
        </p:nvSpPr>
        <p:spPr>
          <a:xfrm>
            <a:off x="6813259" y="3457661"/>
            <a:ext cx="159960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Photosynthesis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D6C0D27-E65F-473F-89FE-B033BFCD9CC8}"/>
              </a:ext>
            </a:extLst>
          </p:cNvPr>
          <p:cNvSpPr txBox="1"/>
          <p:nvPr/>
        </p:nvSpPr>
        <p:spPr>
          <a:xfrm>
            <a:off x="5222149" y="4148246"/>
            <a:ext cx="127618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Partitioning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4A1D5B-BA8E-48EF-9466-A5DF27B94971}"/>
              </a:ext>
            </a:extLst>
          </p:cNvPr>
          <p:cNvSpPr txBox="1"/>
          <p:nvPr/>
        </p:nvSpPr>
        <p:spPr>
          <a:xfrm>
            <a:off x="6960190" y="2888609"/>
            <a:ext cx="13362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Interception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2FC020-3021-4313-BFF4-1BA18662DD90}"/>
              </a:ext>
            </a:extLst>
          </p:cNvPr>
          <p:cNvSpPr txBox="1"/>
          <p:nvPr/>
        </p:nvSpPr>
        <p:spPr>
          <a:xfrm>
            <a:off x="10188668" y="3319161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Stress,</a:t>
            </a:r>
          </a:p>
          <a:p>
            <a:r>
              <a:rPr lang="fr-FR" dirty="0"/>
              <a:t>nutrition…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8E0C14-A873-4E4F-BBCB-D3C439122EB0}"/>
              </a:ext>
            </a:extLst>
          </p:cNvPr>
          <p:cNvSpPr txBox="1"/>
          <p:nvPr/>
        </p:nvSpPr>
        <p:spPr>
          <a:xfrm>
            <a:off x="3484229" y="3182222"/>
            <a:ext cx="13779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BM </a:t>
            </a:r>
            <a:r>
              <a:rPr lang="fr-FR" dirty="0" err="1"/>
              <a:t>Growth</a:t>
            </a:r>
            <a:r>
              <a:rPr lang="fr-FR" dirty="0"/>
              <a:t>, </a:t>
            </a:r>
          </a:p>
          <a:p>
            <a:r>
              <a:rPr lang="fr-FR" dirty="0"/>
              <a:t>expansion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A15C07F-7FBE-442C-983F-A8CA5BF85F7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110609" y="2718140"/>
            <a:ext cx="849581" cy="355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2F5F5F8-2543-4F46-9297-6BDE66B552CF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7613062" y="3257941"/>
            <a:ext cx="15228" cy="199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F3E443-317C-4855-AACB-743F55B34938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flipH="1">
            <a:off x="6498332" y="3826993"/>
            <a:ext cx="1114730" cy="5059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6BB6096-33A1-4254-8EA3-A2A31A2B3BF6}"/>
              </a:ext>
            </a:extLst>
          </p:cNvPr>
          <p:cNvCxnSpPr>
            <a:cxnSpLocks/>
            <a:stCxn id="7" idx="1"/>
            <a:endCxn id="10" idx="2"/>
          </p:cNvCxnSpPr>
          <p:nvPr/>
        </p:nvCxnSpPr>
        <p:spPr>
          <a:xfrm flipH="1" flipV="1">
            <a:off x="4173200" y="3828553"/>
            <a:ext cx="1048949" cy="504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80DABF8-FD0F-4AC9-9362-101DD5142F5E}"/>
              </a:ext>
            </a:extLst>
          </p:cNvPr>
          <p:cNvCxnSpPr>
            <a:cxnSpLocks/>
            <a:stCxn id="10" idx="0"/>
            <a:endCxn id="4" idx="1"/>
          </p:cNvCxnSpPr>
          <p:nvPr/>
        </p:nvCxnSpPr>
        <p:spPr>
          <a:xfrm flipV="1">
            <a:off x="4173200" y="2718140"/>
            <a:ext cx="1464203" cy="464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38A22B1-A738-4ECA-B4EE-5E11733F40C9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8412864" y="3642327"/>
            <a:ext cx="1775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43B69E1C-2D7F-4901-AF0F-C826DEC20FBE}"/>
              </a:ext>
            </a:extLst>
          </p:cNvPr>
          <p:cNvSpPr txBox="1"/>
          <p:nvPr/>
        </p:nvSpPr>
        <p:spPr>
          <a:xfrm>
            <a:off x="1084685" y="3195487"/>
            <a:ext cx="122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Stress,</a:t>
            </a:r>
          </a:p>
          <a:p>
            <a:r>
              <a:rPr lang="fr-FR" dirty="0"/>
              <a:t>nutrition…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E04E01E-7E44-4BA5-A01D-2A471634090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044460" y="3505388"/>
            <a:ext cx="14397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èche : courbe vers la droite 136">
            <a:extLst>
              <a:ext uri="{FF2B5EF4-FFF2-40B4-BE49-F238E27FC236}">
                <a16:creationId xmlns:a16="http://schemas.microsoft.com/office/drawing/2014/main" id="{614A114C-BFD5-43F4-8A69-0940B2263080}"/>
              </a:ext>
            </a:extLst>
          </p:cNvPr>
          <p:cNvSpPr/>
          <p:nvPr/>
        </p:nvSpPr>
        <p:spPr>
          <a:xfrm rot="10800000" flipH="1">
            <a:off x="5092117" y="2978087"/>
            <a:ext cx="746621" cy="906016"/>
          </a:xfrm>
          <a:prstGeom prst="curv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Flèche : courbe vers la droite 137">
            <a:extLst>
              <a:ext uri="{FF2B5EF4-FFF2-40B4-BE49-F238E27FC236}">
                <a16:creationId xmlns:a16="http://schemas.microsoft.com/office/drawing/2014/main" id="{4FE3945C-0D3E-4C9F-AFD0-D7C1E5C6C587}"/>
              </a:ext>
            </a:extLst>
          </p:cNvPr>
          <p:cNvSpPr/>
          <p:nvPr/>
        </p:nvSpPr>
        <p:spPr>
          <a:xfrm rot="10800000" flipV="1">
            <a:off x="5915637" y="3078758"/>
            <a:ext cx="694888" cy="956345"/>
          </a:xfrm>
          <a:prstGeom prst="curv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4149077D-ABAE-4A95-B5C0-3FBDA7A4A559}"/>
              </a:ext>
            </a:extLst>
          </p:cNvPr>
          <p:cNvSpPr txBox="1"/>
          <p:nvPr/>
        </p:nvSpPr>
        <p:spPr>
          <a:xfrm>
            <a:off x="5321469" y="3330904"/>
            <a:ext cx="1068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CGM Loop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CB6DD746-DEDC-42DD-B4A0-03066DC92413}"/>
              </a:ext>
            </a:extLst>
          </p:cNvPr>
          <p:cNvSpPr txBox="1"/>
          <p:nvPr/>
        </p:nvSpPr>
        <p:spPr>
          <a:xfrm>
            <a:off x="5286179" y="5131156"/>
            <a:ext cx="117211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Phenology</a:t>
            </a:r>
            <a:endParaRPr lang="fr-FR" dirty="0"/>
          </a:p>
        </p:txBody>
      </p: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FEF0408A-DAF3-4D50-95C9-1F4D6CC74070}"/>
              </a:ext>
            </a:extLst>
          </p:cNvPr>
          <p:cNvCxnSpPr>
            <a:cxnSpLocks/>
            <a:stCxn id="175" idx="0"/>
            <a:endCxn id="7" idx="2"/>
          </p:cNvCxnSpPr>
          <p:nvPr/>
        </p:nvCxnSpPr>
        <p:spPr>
          <a:xfrm flipH="1" flipV="1">
            <a:off x="5860241" y="4517578"/>
            <a:ext cx="11996" cy="6135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ZoneTexte 178">
            <a:extLst>
              <a:ext uri="{FF2B5EF4-FFF2-40B4-BE49-F238E27FC236}">
                <a16:creationId xmlns:a16="http://schemas.microsoft.com/office/drawing/2014/main" id="{CE1BDDF1-43F4-47AA-8151-CB26527CE8F6}"/>
              </a:ext>
            </a:extLst>
          </p:cNvPr>
          <p:cNvSpPr txBox="1"/>
          <p:nvPr/>
        </p:nvSpPr>
        <p:spPr>
          <a:xfrm>
            <a:off x="1157681" y="5838738"/>
            <a:ext cx="6603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Absence of source-</a:t>
            </a:r>
            <a:r>
              <a:rPr lang="fr-FR" b="1" dirty="0" err="1"/>
              <a:t>sink</a:t>
            </a:r>
            <a:r>
              <a:rPr lang="fr-FR" b="1" dirty="0"/>
              <a:t> feedbacks: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Photosynthesis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achieves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attainable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(PAR, H</a:t>
            </a:r>
            <a:r>
              <a:rPr lang="fr-FR" baseline="-25000" dirty="0"/>
              <a:t>2</a:t>
            </a:r>
            <a:r>
              <a:rPr lang="fr-FR" dirty="0"/>
              <a:t>0, N…)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All </a:t>
            </a:r>
            <a:r>
              <a:rPr lang="fr-FR" dirty="0" err="1"/>
              <a:t>assimilates</a:t>
            </a:r>
            <a:r>
              <a:rPr lang="fr-FR" dirty="0"/>
              <a:t> go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growth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42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>
            <a:extLst>
              <a:ext uri="{FF2B5EF4-FFF2-40B4-BE49-F238E27FC236}">
                <a16:creationId xmlns:a16="http://schemas.microsoft.com/office/drawing/2014/main" id="{D65C929D-CC51-4D6F-BB95-76A15DE2320E}"/>
              </a:ext>
            </a:extLst>
          </p:cNvPr>
          <p:cNvSpPr/>
          <p:nvPr/>
        </p:nvSpPr>
        <p:spPr>
          <a:xfrm>
            <a:off x="8462512" y="4080298"/>
            <a:ext cx="2133600" cy="17684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45E1B5-A6B4-437F-A41F-37682CC5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7" y="159391"/>
            <a:ext cx="10788243" cy="620785"/>
          </a:xfrm>
        </p:spPr>
        <p:txBody>
          <a:bodyPr>
            <a:noAutofit/>
          </a:bodyPr>
          <a:lstStyle/>
          <a:p>
            <a:r>
              <a:rPr lang="fr-FR" sz="3200" dirty="0"/>
              <a:t>‘Hunger’ as </a:t>
            </a:r>
            <a:r>
              <a:rPr lang="fr-FR" sz="3200" dirty="0" err="1"/>
              <a:t>co</a:t>
            </a:r>
            <a:r>
              <a:rPr lang="fr-FR" sz="3200" dirty="0"/>
              <a:t>-driver of </a:t>
            </a:r>
            <a:r>
              <a:rPr lang="fr-FR" sz="3200" dirty="0" err="1"/>
              <a:t>growth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17AFD0-812B-487A-87A0-D9A96FCF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09" y="897623"/>
            <a:ext cx="9378892" cy="111233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/>
              <a:t>CGM </a:t>
            </a:r>
            <a:r>
              <a:rPr lang="fr-FR" sz="2000" b="1" dirty="0" err="1"/>
              <a:t>should</a:t>
            </a:r>
            <a:r>
              <a:rPr lang="fr-FR" sz="2000" b="1" dirty="0"/>
              <a:t> </a:t>
            </a:r>
            <a:r>
              <a:rPr lang="fr-FR" sz="2000" b="1" dirty="0" err="1"/>
              <a:t>be</a:t>
            </a:r>
            <a:r>
              <a:rPr lang="fr-FR" sz="2000" b="1" dirty="0"/>
              <a:t> </a:t>
            </a:r>
            <a:r>
              <a:rPr lang="fr-FR" sz="2000" b="1" dirty="0" err="1"/>
              <a:t>both</a:t>
            </a:r>
            <a:r>
              <a:rPr lang="fr-FR" sz="2000" b="1" dirty="0"/>
              <a:t> source and </a:t>
            </a:r>
            <a:r>
              <a:rPr lang="fr-FR" sz="2000" b="1" dirty="0" err="1"/>
              <a:t>sink</a:t>
            </a:r>
            <a:r>
              <a:rPr lang="fr-FR" sz="2000" b="1" dirty="0"/>
              <a:t> </a:t>
            </a:r>
            <a:r>
              <a:rPr lang="fr-FR" sz="2000" b="1" dirty="0" err="1"/>
              <a:t>driven</a:t>
            </a:r>
            <a:r>
              <a:rPr lang="fr-FR" sz="2000" b="1" dirty="0"/>
              <a:t>, </a:t>
            </a:r>
            <a:r>
              <a:rPr lang="fr-FR" sz="2000" b="1" dirty="0" err="1"/>
              <a:t>whatever</a:t>
            </a:r>
            <a:r>
              <a:rPr lang="fr-FR" sz="2000" b="1" dirty="0"/>
              <a:t> </a:t>
            </a:r>
            <a:r>
              <a:rPr lang="fr-FR" sz="2000" b="1" dirty="0" err="1"/>
              <a:t>is</a:t>
            </a:r>
            <a:r>
              <a:rPr lang="fr-FR" sz="2000" b="1" dirty="0"/>
              <a:t> </a:t>
            </a:r>
            <a:r>
              <a:rPr lang="fr-FR" sz="2000" b="1" dirty="0" err="1"/>
              <a:t>limiting</a:t>
            </a:r>
            <a:endParaRPr lang="fr-FR" sz="2000" b="1" dirty="0"/>
          </a:p>
          <a:p>
            <a:pPr lvl="1"/>
            <a:r>
              <a:rPr lang="fr-FR" sz="1800" dirty="0" err="1"/>
              <a:t>Ecomeristem</a:t>
            </a:r>
            <a:r>
              <a:rPr lang="fr-FR" sz="1800" dirty="0"/>
              <a:t> &amp; SAMARA : </a:t>
            </a:r>
            <a:r>
              <a:rPr lang="fr-FR" sz="1800" dirty="0" err="1"/>
              <a:t>Growth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limited</a:t>
            </a:r>
            <a:r>
              <a:rPr lang="fr-FR" sz="1800" dirty="0"/>
              <a:t> by </a:t>
            </a:r>
            <a:r>
              <a:rPr lang="fr-FR" sz="1800" dirty="0" err="1"/>
              <a:t>morphogenetic</a:t>
            </a:r>
            <a:r>
              <a:rPr lang="fr-FR" sz="1800" dirty="0"/>
              <a:t> </a:t>
            </a:r>
            <a:r>
              <a:rPr lang="fr-FR" sz="1800" dirty="0" err="1"/>
              <a:t>demand</a:t>
            </a:r>
            <a:endParaRPr lang="fr-FR" sz="1800" dirty="0"/>
          </a:p>
          <a:p>
            <a:pPr lvl="1"/>
            <a:r>
              <a:rPr lang="fr-FR" sz="1800" dirty="0" err="1"/>
              <a:t>Simulating</a:t>
            </a:r>
            <a:r>
              <a:rPr lang="fr-FR" sz="1800" dirty="0"/>
              <a:t> </a:t>
            </a:r>
            <a:r>
              <a:rPr lang="fr-FR" sz="1800" dirty="0" err="1"/>
              <a:t>demand</a:t>
            </a:r>
            <a:r>
              <a:rPr lang="fr-FR" sz="1800" dirty="0"/>
              <a:t> </a:t>
            </a:r>
            <a:r>
              <a:rPr lang="fr-FR" sz="1800" dirty="0" err="1"/>
              <a:t>involves</a:t>
            </a:r>
            <a:r>
              <a:rPr lang="fr-FR" sz="1800" dirty="0"/>
              <a:t> adaptive </a:t>
            </a:r>
            <a:r>
              <a:rPr lang="fr-FR" sz="1800" dirty="0" err="1"/>
              <a:t>sink</a:t>
            </a:r>
            <a:r>
              <a:rPr lang="fr-FR" sz="1800" dirty="0"/>
              <a:t> </a:t>
            </a:r>
            <a:r>
              <a:rPr lang="fr-FR" sz="1800" dirty="0" err="1"/>
              <a:t>plasticity</a:t>
            </a:r>
            <a:r>
              <a:rPr lang="fr-FR" sz="1800" dirty="0"/>
              <a:t> (e.g., </a:t>
            </a:r>
            <a:r>
              <a:rPr lang="fr-FR" sz="1800" dirty="0" err="1"/>
              <a:t>organogenesis</a:t>
            </a:r>
            <a:r>
              <a:rPr lang="fr-FR" sz="1800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30FBF4-3908-459F-9106-C2E94A58C117}"/>
              </a:ext>
            </a:extLst>
          </p:cNvPr>
          <p:cNvSpPr txBox="1"/>
          <p:nvPr/>
        </p:nvSpPr>
        <p:spPr>
          <a:xfrm>
            <a:off x="4041515" y="2472618"/>
            <a:ext cx="47320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LAI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0D7C26-DD1A-400D-A6C1-B393BD9772E1}"/>
              </a:ext>
            </a:extLst>
          </p:cNvPr>
          <p:cNvSpPr txBox="1"/>
          <p:nvPr/>
        </p:nvSpPr>
        <p:spPr>
          <a:xfrm>
            <a:off x="5240618" y="3396805"/>
            <a:ext cx="159960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Photosynthesis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D6C0D27-E65F-473F-89FE-B033BFCD9CC8}"/>
              </a:ext>
            </a:extLst>
          </p:cNvPr>
          <p:cNvSpPr txBox="1"/>
          <p:nvPr/>
        </p:nvSpPr>
        <p:spPr>
          <a:xfrm>
            <a:off x="3603014" y="4087390"/>
            <a:ext cx="127618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Partitioning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84A1D5B-BA8E-48EF-9466-A5DF27B94971}"/>
              </a:ext>
            </a:extLst>
          </p:cNvPr>
          <p:cNvSpPr txBox="1"/>
          <p:nvPr/>
        </p:nvSpPr>
        <p:spPr>
          <a:xfrm>
            <a:off x="5364302" y="2827753"/>
            <a:ext cx="13362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Interception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8E0C14-A873-4E4F-BBCB-D3C439122EB0}"/>
              </a:ext>
            </a:extLst>
          </p:cNvPr>
          <p:cNvSpPr txBox="1"/>
          <p:nvPr/>
        </p:nvSpPr>
        <p:spPr>
          <a:xfrm>
            <a:off x="1888341" y="3121366"/>
            <a:ext cx="1136593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Growth</a:t>
            </a:r>
            <a:r>
              <a:rPr lang="fr-FR" dirty="0"/>
              <a:t>, </a:t>
            </a:r>
          </a:p>
          <a:p>
            <a:r>
              <a:rPr lang="fr-FR" dirty="0"/>
              <a:t>expansion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A15C07F-7FBE-442C-983F-A8CA5BF85F7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514721" y="2657284"/>
            <a:ext cx="849581" cy="355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2F5F5F8-2543-4F46-9297-6BDE66B552CF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6032402" y="3197085"/>
            <a:ext cx="8019" cy="199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F3E443-317C-4855-AACB-743F55B34938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flipH="1">
            <a:off x="4879197" y="3766137"/>
            <a:ext cx="1161224" cy="50591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6BB6096-33A1-4254-8EA3-A2A31A2B3BF6}"/>
              </a:ext>
            </a:extLst>
          </p:cNvPr>
          <p:cNvCxnSpPr>
            <a:cxnSpLocks/>
            <a:stCxn id="7" idx="1"/>
            <a:endCxn id="10" idx="2"/>
          </p:cNvCxnSpPr>
          <p:nvPr/>
        </p:nvCxnSpPr>
        <p:spPr>
          <a:xfrm flipH="1" flipV="1">
            <a:off x="2456638" y="3767697"/>
            <a:ext cx="1146376" cy="504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80DABF8-FD0F-4AC9-9362-101DD5142F5E}"/>
              </a:ext>
            </a:extLst>
          </p:cNvPr>
          <p:cNvCxnSpPr>
            <a:cxnSpLocks/>
            <a:stCxn id="10" idx="0"/>
            <a:endCxn id="4" idx="1"/>
          </p:cNvCxnSpPr>
          <p:nvPr/>
        </p:nvCxnSpPr>
        <p:spPr>
          <a:xfrm flipV="1">
            <a:off x="2456638" y="2657284"/>
            <a:ext cx="1584877" cy="464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93DA7819-A378-4302-B521-1AF99DF64747}"/>
              </a:ext>
            </a:extLst>
          </p:cNvPr>
          <p:cNvSpPr txBox="1"/>
          <p:nvPr/>
        </p:nvSpPr>
        <p:spPr>
          <a:xfrm>
            <a:off x="3545457" y="4843719"/>
            <a:ext cx="1388853" cy="64633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 </a:t>
            </a:r>
            <a:r>
              <a:rPr lang="fr-FR" dirty="0" err="1"/>
              <a:t>demand</a:t>
            </a:r>
            <a:r>
              <a:rPr lang="fr-FR" dirty="0"/>
              <a:t> at </a:t>
            </a:r>
            <a:r>
              <a:rPr lang="fr-FR" dirty="0" err="1"/>
              <a:t>organ</a:t>
            </a:r>
            <a:r>
              <a:rPr lang="fr-FR" dirty="0"/>
              <a:t> </a:t>
            </a:r>
            <a:r>
              <a:rPr lang="fr-FR" dirty="0" err="1"/>
              <a:t>scale</a:t>
            </a:r>
            <a:endParaRPr lang="fr-FR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82A1A6C-FB28-406D-9B3F-67EA676BA938}"/>
              </a:ext>
            </a:extLst>
          </p:cNvPr>
          <p:cNvSpPr txBox="1"/>
          <p:nvPr/>
        </p:nvSpPr>
        <p:spPr>
          <a:xfrm>
            <a:off x="5585849" y="5750109"/>
            <a:ext cx="1729788" cy="64633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Ratio </a:t>
            </a:r>
            <a:r>
              <a:rPr lang="fr-FR" dirty="0" err="1"/>
              <a:t>source:sink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CA2ECC6-8EB6-4F69-945D-3676ECB65932}"/>
              </a:ext>
            </a:extLst>
          </p:cNvPr>
          <p:cNvSpPr txBox="1"/>
          <p:nvPr/>
        </p:nvSpPr>
        <p:spPr>
          <a:xfrm>
            <a:off x="1054322" y="5779282"/>
            <a:ext cx="1930182" cy="64633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Organ</a:t>
            </a:r>
            <a:r>
              <a:rPr lang="fr-FR" dirty="0"/>
              <a:t> initiation and </a:t>
            </a:r>
            <a:r>
              <a:rPr lang="fr-FR" dirty="0" err="1"/>
              <a:t>dimensioning</a:t>
            </a:r>
            <a:endParaRPr lang="fr-FR" dirty="0"/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5C8593C0-9D76-4C7D-8C9B-FDC1DCFDB2B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2984504" y="5450717"/>
            <a:ext cx="662727" cy="6517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3C6FF169-1EF4-4C2A-A14F-D965D10BF73A}"/>
              </a:ext>
            </a:extLst>
          </p:cNvPr>
          <p:cNvCxnSpPr>
            <a:cxnSpLocks/>
          </p:cNvCxnSpPr>
          <p:nvPr/>
        </p:nvCxnSpPr>
        <p:spPr>
          <a:xfrm>
            <a:off x="4846857" y="5501045"/>
            <a:ext cx="731243" cy="5470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460306F4-49A3-49CE-BA54-3D7523FC915D}"/>
              </a:ext>
            </a:extLst>
          </p:cNvPr>
          <p:cNvCxnSpPr>
            <a:cxnSpLocks/>
          </p:cNvCxnSpPr>
          <p:nvPr/>
        </p:nvCxnSpPr>
        <p:spPr>
          <a:xfrm flipH="1">
            <a:off x="2992890" y="6572231"/>
            <a:ext cx="25921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F6DA1C22-8F73-4C9A-B4F4-031F522F3CDB}"/>
              </a:ext>
            </a:extLst>
          </p:cNvPr>
          <p:cNvCxnSpPr>
            <a:cxnSpLocks/>
            <a:stCxn id="43" idx="0"/>
            <a:endCxn id="7" idx="2"/>
          </p:cNvCxnSpPr>
          <p:nvPr/>
        </p:nvCxnSpPr>
        <p:spPr>
          <a:xfrm flipV="1">
            <a:off x="4239884" y="4456722"/>
            <a:ext cx="1222" cy="3869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èche : courbe vers la droite 136">
            <a:extLst>
              <a:ext uri="{FF2B5EF4-FFF2-40B4-BE49-F238E27FC236}">
                <a16:creationId xmlns:a16="http://schemas.microsoft.com/office/drawing/2014/main" id="{614A114C-BFD5-43F4-8A69-0940B2263080}"/>
              </a:ext>
            </a:extLst>
          </p:cNvPr>
          <p:cNvSpPr/>
          <p:nvPr/>
        </p:nvSpPr>
        <p:spPr>
          <a:xfrm rot="10800000" flipH="1">
            <a:off x="3496229" y="2917231"/>
            <a:ext cx="746621" cy="906016"/>
          </a:xfrm>
          <a:prstGeom prst="curv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8" name="Flèche : courbe vers la droite 137">
            <a:extLst>
              <a:ext uri="{FF2B5EF4-FFF2-40B4-BE49-F238E27FC236}">
                <a16:creationId xmlns:a16="http://schemas.microsoft.com/office/drawing/2014/main" id="{4FE3945C-0D3E-4C9F-AFD0-D7C1E5C6C587}"/>
              </a:ext>
            </a:extLst>
          </p:cNvPr>
          <p:cNvSpPr/>
          <p:nvPr/>
        </p:nvSpPr>
        <p:spPr>
          <a:xfrm rot="10800000" flipV="1">
            <a:off x="4319749" y="3017902"/>
            <a:ext cx="694888" cy="956345"/>
          </a:xfrm>
          <a:prstGeom prst="curv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9" name="Flèche : courbe vers la droite 138">
            <a:extLst>
              <a:ext uri="{FF2B5EF4-FFF2-40B4-BE49-F238E27FC236}">
                <a16:creationId xmlns:a16="http://schemas.microsoft.com/office/drawing/2014/main" id="{610E0AF8-A47D-440A-BB83-87B11A83FCD0}"/>
              </a:ext>
            </a:extLst>
          </p:cNvPr>
          <p:cNvSpPr/>
          <p:nvPr/>
        </p:nvSpPr>
        <p:spPr>
          <a:xfrm rot="10800000" flipH="1">
            <a:off x="3420729" y="5475876"/>
            <a:ext cx="770975" cy="1031847"/>
          </a:xfrm>
          <a:prstGeom prst="curvedRightArrow">
            <a:avLst>
              <a:gd name="adj1" fmla="val 19783"/>
              <a:gd name="adj2" fmla="val 50000"/>
              <a:gd name="adj3" fmla="val 23716"/>
            </a:avLst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0" name="Flèche : courbe vers la droite 139">
            <a:extLst>
              <a:ext uri="{FF2B5EF4-FFF2-40B4-BE49-F238E27FC236}">
                <a16:creationId xmlns:a16="http://schemas.microsoft.com/office/drawing/2014/main" id="{6B3ADD96-3A84-4D1E-AFC4-686C9BDEB206}"/>
              </a:ext>
            </a:extLst>
          </p:cNvPr>
          <p:cNvSpPr/>
          <p:nvPr/>
        </p:nvSpPr>
        <p:spPr>
          <a:xfrm rot="10800000" flipV="1">
            <a:off x="4237253" y="5576544"/>
            <a:ext cx="802550" cy="1041584"/>
          </a:xfrm>
          <a:prstGeom prst="curvedRightArrow">
            <a:avLst>
              <a:gd name="adj1" fmla="val 19959"/>
              <a:gd name="adj2" fmla="val 50000"/>
              <a:gd name="adj3" fmla="val 25000"/>
            </a:avLst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4149077D-ABAE-4A95-B5C0-3FBDA7A4A559}"/>
              </a:ext>
            </a:extLst>
          </p:cNvPr>
          <p:cNvSpPr txBox="1"/>
          <p:nvPr/>
        </p:nvSpPr>
        <p:spPr>
          <a:xfrm>
            <a:off x="3684058" y="3245046"/>
            <a:ext cx="111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accent1">
                    <a:lumMod val="75000"/>
                  </a:schemeClr>
                </a:solidFill>
              </a:rPr>
              <a:t> CGM Loop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7A3A33-5CA2-4720-94A8-A7D89DBCA410}"/>
              </a:ext>
            </a:extLst>
          </p:cNvPr>
          <p:cNvSpPr txBox="1"/>
          <p:nvPr/>
        </p:nvSpPr>
        <p:spPr>
          <a:xfrm>
            <a:off x="3396203" y="5885207"/>
            <a:ext cx="1604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rgbClr val="FF0000"/>
                </a:solidFill>
              </a:rPr>
              <a:t>EcoMeristem</a:t>
            </a:r>
            <a:r>
              <a:rPr lang="fr-FR" sz="1400" b="1" dirty="0">
                <a:solidFill>
                  <a:srgbClr val="FF0000"/>
                </a:solidFill>
              </a:rPr>
              <a:t> </a:t>
            </a:r>
            <a:r>
              <a:rPr lang="fr-FR" sz="1400" b="1" dirty="0" err="1">
                <a:solidFill>
                  <a:srgbClr val="FF0000"/>
                </a:solidFill>
              </a:rPr>
              <a:t>loop</a:t>
            </a:r>
            <a:endParaRPr lang="fr-FR" sz="1400" b="1" dirty="0">
              <a:solidFill>
                <a:srgbClr val="FF0000"/>
              </a:solidFill>
            </a:endParaRPr>
          </a:p>
        </p:txBody>
      </p: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16926083-8C52-4302-90DB-6C0D25B239E6}"/>
              </a:ext>
            </a:extLst>
          </p:cNvPr>
          <p:cNvCxnSpPr>
            <a:cxnSpLocks/>
          </p:cNvCxnSpPr>
          <p:nvPr/>
        </p:nvCxnSpPr>
        <p:spPr>
          <a:xfrm>
            <a:off x="5341807" y="3881969"/>
            <a:ext cx="218114" cy="2516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BAD8727-D58C-4CFF-91AC-5E93BB5ED7E4}"/>
              </a:ext>
            </a:extLst>
          </p:cNvPr>
          <p:cNvCxnSpPr>
            <a:cxnSpLocks/>
          </p:cNvCxnSpPr>
          <p:nvPr/>
        </p:nvCxnSpPr>
        <p:spPr>
          <a:xfrm>
            <a:off x="5427095" y="3858200"/>
            <a:ext cx="208327" cy="250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0979B866-293B-458C-AFCA-EC3AC6C7F556}"/>
              </a:ext>
            </a:extLst>
          </p:cNvPr>
          <p:cNvSpPr/>
          <p:nvPr/>
        </p:nvSpPr>
        <p:spPr>
          <a:xfrm>
            <a:off x="8591908" y="4298385"/>
            <a:ext cx="1932317" cy="1231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This process </a:t>
            </a:r>
            <a:r>
              <a:rPr lang="fr-FR" sz="1400" b="1" dirty="0" err="1">
                <a:solidFill>
                  <a:schemeClr val="tx1"/>
                </a:solidFill>
              </a:rPr>
              <a:t>requires</a:t>
            </a:r>
            <a:r>
              <a:rPr lang="fr-FR" sz="1400" b="1" dirty="0">
                <a:solidFill>
                  <a:schemeClr val="tx1"/>
                </a:solidFill>
              </a:rPr>
              <a:t> a Farquhar-type model </a:t>
            </a:r>
            <a:r>
              <a:rPr lang="fr-FR" sz="1400" b="1" dirty="0" err="1">
                <a:solidFill>
                  <a:schemeClr val="tx1"/>
                </a:solidFill>
              </a:rPr>
              <a:t>using</a:t>
            </a:r>
            <a:r>
              <a:rPr lang="fr-FR" sz="1400" b="1" dirty="0">
                <a:solidFill>
                  <a:schemeClr val="tx1"/>
                </a:solidFill>
              </a:rPr>
              <a:t> </a:t>
            </a:r>
            <a:r>
              <a:rPr lang="fr-FR" sz="1400" b="1" dirty="0" err="1">
                <a:solidFill>
                  <a:schemeClr val="tx1"/>
                </a:solidFill>
              </a:rPr>
              <a:t>sink</a:t>
            </a:r>
            <a:r>
              <a:rPr lang="fr-FR" sz="1400" b="1" dirty="0">
                <a:solidFill>
                  <a:schemeClr val="tx1"/>
                </a:solidFill>
              </a:rPr>
              <a:t> feedbacks</a:t>
            </a:r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83D5039B-1932-4F9B-9ACC-D64C5A1CA3B7}"/>
              </a:ext>
            </a:extLst>
          </p:cNvPr>
          <p:cNvSpPr/>
          <p:nvPr/>
        </p:nvSpPr>
        <p:spPr>
          <a:xfrm>
            <a:off x="6107501" y="4002660"/>
            <a:ext cx="284674" cy="15700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 : bas 48">
            <a:extLst>
              <a:ext uri="{FF2B5EF4-FFF2-40B4-BE49-F238E27FC236}">
                <a16:creationId xmlns:a16="http://schemas.microsoft.com/office/drawing/2014/main" id="{712C572D-7105-4998-B0B7-AC1BF5758B35}"/>
              </a:ext>
            </a:extLst>
          </p:cNvPr>
          <p:cNvSpPr/>
          <p:nvPr/>
        </p:nvSpPr>
        <p:spPr>
          <a:xfrm rot="10800000">
            <a:off x="6363421" y="3982531"/>
            <a:ext cx="345056" cy="1570008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6B2A6727-3A95-4AE0-BD36-5D91D4C8D451}"/>
              </a:ext>
            </a:extLst>
          </p:cNvPr>
          <p:cNvSpPr/>
          <p:nvPr/>
        </p:nvSpPr>
        <p:spPr>
          <a:xfrm>
            <a:off x="6542381" y="4483253"/>
            <a:ext cx="1531941" cy="66672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rgbClr val="FF0000"/>
                </a:solidFill>
              </a:rPr>
              <a:t>Sink</a:t>
            </a:r>
            <a:r>
              <a:rPr lang="fr-FR" sz="1400" b="1" dirty="0">
                <a:solidFill>
                  <a:srgbClr val="FF0000"/>
                </a:solidFill>
              </a:rPr>
              <a:t> feedback on </a:t>
            </a:r>
            <a:r>
              <a:rPr lang="fr-FR" sz="1400" b="1" dirty="0" err="1">
                <a:solidFill>
                  <a:srgbClr val="FF0000"/>
                </a:solidFill>
              </a:rPr>
              <a:t>photosynthesis</a:t>
            </a:r>
            <a:r>
              <a:rPr lang="fr-FR" sz="1400" b="1" dirty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fr-FR" sz="1400" b="1" dirty="0" err="1">
                <a:solidFill>
                  <a:srgbClr val="FF0000"/>
                </a:solidFill>
              </a:rPr>
              <a:t>Acclimation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C30F9506-C6AF-4C1C-9036-46E845C7232E}"/>
              </a:ext>
            </a:extLst>
          </p:cNvPr>
          <p:cNvSpPr/>
          <p:nvPr/>
        </p:nvSpPr>
        <p:spPr>
          <a:xfrm>
            <a:off x="8220972" y="4606510"/>
            <a:ext cx="603849" cy="484632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0B4729D-BCBC-4BB5-A93A-B5AC9C03D142}"/>
              </a:ext>
            </a:extLst>
          </p:cNvPr>
          <p:cNvSpPr txBox="1"/>
          <p:nvPr/>
        </p:nvSpPr>
        <p:spPr>
          <a:xfrm>
            <a:off x="10244734" y="4701400"/>
            <a:ext cx="351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1305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31149-90FD-4A63-9600-99D4C114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fr-FR" dirty="0"/>
              <a:t>Caractéristiques de SAMARA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4317D897-B5A6-4830-95A7-3014BE09D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701800"/>
            <a:ext cx="4591050" cy="4351338"/>
          </a:xfrm>
        </p:spPr>
        <p:txBody>
          <a:bodyPr>
            <a:normAutofit/>
          </a:bodyPr>
          <a:lstStyle/>
          <a:p>
            <a:r>
              <a:rPr lang="fr-FR" sz="2000" dirty="0"/>
              <a:t>Céréales (sauf maïs)</a:t>
            </a:r>
          </a:p>
          <a:p>
            <a:r>
              <a:rPr lang="fr-FR" sz="2000" dirty="0"/>
              <a:t>‘Big </a:t>
            </a:r>
            <a:r>
              <a:rPr lang="fr-FR" sz="2000" dirty="0" err="1"/>
              <a:t>leaf</a:t>
            </a:r>
            <a:r>
              <a:rPr lang="fr-FR" sz="2000" dirty="0"/>
              <a:t>’ (</a:t>
            </a:r>
            <a:r>
              <a:rPr lang="fr-FR" sz="2000" dirty="0" err="1"/>
              <a:t>canopé</a:t>
            </a:r>
            <a:r>
              <a:rPr lang="fr-FR" sz="2000" dirty="0"/>
              <a:t>) pour assimilation &amp; transpiration</a:t>
            </a:r>
          </a:p>
          <a:p>
            <a:r>
              <a:rPr lang="fr-FR" sz="2000" dirty="0"/>
              <a:t>Echelle ‘organe’ pour morphogenèse (demandes)</a:t>
            </a:r>
          </a:p>
          <a:p>
            <a:r>
              <a:rPr lang="fr-FR" sz="2000" dirty="0"/>
              <a:t>Pas de temps journalier</a:t>
            </a:r>
          </a:p>
          <a:p>
            <a:r>
              <a:rPr lang="fr-FR" sz="2000" dirty="0"/>
              <a:t>‘Sur-paramétrage’ </a:t>
            </a:r>
            <a:r>
              <a:rPr lang="fr-FR" sz="2000" dirty="0" err="1"/>
              <a:t>volontier</a:t>
            </a:r>
            <a:r>
              <a:rPr lang="fr-FR" sz="2000" dirty="0"/>
              <a:t> pour étude d’</a:t>
            </a:r>
            <a:r>
              <a:rPr lang="fr-FR" sz="2000" dirty="0" err="1"/>
              <a:t>idéotypes</a:t>
            </a:r>
            <a:r>
              <a:rPr lang="fr-FR" sz="2000" dirty="0"/>
              <a:t> vs. scénarios agronomiques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3C265FF-08D4-42B1-AEDC-8C516BC44502}"/>
              </a:ext>
            </a:extLst>
          </p:cNvPr>
          <p:cNvGrpSpPr/>
          <p:nvPr/>
        </p:nvGrpSpPr>
        <p:grpSpPr>
          <a:xfrm>
            <a:off x="5291061" y="1462362"/>
            <a:ext cx="6415163" cy="4995648"/>
            <a:chOff x="5291061" y="1462362"/>
            <a:chExt cx="6415163" cy="4995648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EB26520D-5AAC-49CE-90ED-8E9C738B94CA}"/>
                </a:ext>
              </a:extLst>
            </p:cNvPr>
            <p:cNvGrpSpPr/>
            <p:nvPr/>
          </p:nvGrpSpPr>
          <p:grpSpPr>
            <a:xfrm>
              <a:off x="5291061" y="1462362"/>
              <a:ext cx="6415163" cy="4944922"/>
              <a:chOff x="3186036" y="1824312"/>
              <a:chExt cx="6415163" cy="4944922"/>
            </a:xfrm>
          </p:grpSpPr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3B0F248-8883-45D1-98D9-9EC67C8413EB}"/>
                  </a:ext>
                </a:extLst>
              </p:cNvPr>
              <p:cNvSpPr txBox="1"/>
              <p:nvPr/>
            </p:nvSpPr>
            <p:spPr>
              <a:xfrm>
                <a:off x="3355855" y="6399902"/>
                <a:ext cx="2515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FF0000"/>
                    </a:solidFill>
                  </a:rPr>
                  <a:t>Source-</a:t>
                </a:r>
                <a:r>
                  <a:rPr lang="fr-FR" dirty="0" err="1">
                    <a:solidFill>
                      <a:srgbClr val="FF0000"/>
                    </a:solidFill>
                  </a:rPr>
                  <a:t>sink</a:t>
                </a:r>
                <a:r>
                  <a:rPr lang="fr-FR" dirty="0">
                    <a:solidFill>
                      <a:srgbClr val="FF0000"/>
                    </a:solidFill>
                  </a:rPr>
                  <a:t> interactions</a:t>
                </a:r>
              </a:p>
            </p:txBody>
          </p: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E52949F5-5D4F-4E5A-8947-4D7067C9A3A2}"/>
                  </a:ext>
                </a:extLst>
              </p:cNvPr>
              <p:cNvGrpSpPr/>
              <p:nvPr/>
            </p:nvGrpSpPr>
            <p:grpSpPr>
              <a:xfrm>
                <a:off x="3186036" y="1824312"/>
                <a:ext cx="6415163" cy="4636874"/>
                <a:chOff x="3186036" y="1824312"/>
                <a:chExt cx="6415163" cy="4636874"/>
              </a:xfrm>
            </p:grpSpPr>
            <p:pic>
              <p:nvPicPr>
                <p:cNvPr id="5" name="Picture 0" descr="Fig1 SAMARA diagram.jpg">
                  <a:extLst>
                    <a:ext uri="{FF2B5EF4-FFF2-40B4-BE49-F238E27FC236}">
                      <a16:creationId xmlns:a16="http://schemas.microsoft.com/office/drawing/2014/main" id="{E56CAF99-EEA1-4A95-889A-742FA13CEC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6036" y="1824312"/>
                  <a:ext cx="6415163" cy="44804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7DE27FE2-A6E9-41C9-B96C-E75CF4644672}"/>
                    </a:ext>
                  </a:extLst>
                </p:cNvPr>
                <p:cNvSpPr/>
                <p:nvPr/>
              </p:nvSpPr>
              <p:spPr>
                <a:xfrm>
                  <a:off x="3390181" y="4364966"/>
                  <a:ext cx="3605841" cy="209622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2A4C8AAC-171F-450C-9617-95C8F8F39AF8}"/>
                    </a:ext>
                  </a:extLst>
                </p:cNvPr>
                <p:cNvGrpSpPr/>
                <p:nvPr/>
              </p:nvGrpSpPr>
              <p:grpSpPr>
                <a:xfrm rot="1984856">
                  <a:off x="4641010" y="5210353"/>
                  <a:ext cx="129051" cy="181155"/>
                  <a:chOff x="2493034" y="3252157"/>
                  <a:chExt cx="129051" cy="181155"/>
                </a:xfrm>
              </p:grpSpPr>
              <p:sp>
                <p:nvSpPr>
                  <p:cNvPr id="7" name="Triangle isocèle 6">
                    <a:extLst>
                      <a:ext uri="{FF2B5EF4-FFF2-40B4-BE49-F238E27FC236}">
                        <a16:creationId xmlns:a16="http://schemas.microsoft.com/office/drawing/2014/main" id="{222FC3C8-8E65-4FEF-8A76-333553BE081F}"/>
                      </a:ext>
                    </a:extLst>
                  </p:cNvPr>
                  <p:cNvSpPr/>
                  <p:nvPr/>
                </p:nvSpPr>
                <p:spPr>
                  <a:xfrm>
                    <a:off x="2495909" y="3349931"/>
                    <a:ext cx="126176" cy="83381"/>
                  </a:xfrm>
                  <a:prstGeom prst="triangl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" name="Triangle isocèle 7">
                    <a:extLst>
                      <a:ext uri="{FF2B5EF4-FFF2-40B4-BE49-F238E27FC236}">
                        <a16:creationId xmlns:a16="http://schemas.microsoft.com/office/drawing/2014/main" id="{61068F94-870D-493A-8546-77E56282544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93034" y="3252157"/>
                    <a:ext cx="126176" cy="83381"/>
                  </a:xfrm>
                  <a:prstGeom prst="triangl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0" name="Triangle isocèle 9">
                  <a:extLst>
                    <a:ext uri="{FF2B5EF4-FFF2-40B4-BE49-F238E27FC236}">
                      <a16:creationId xmlns:a16="http://schemas.microsoft.com/office/drawing/2014/main" id="{84A4363E-698B-4252-A540-2A8D9D23F350}"/>
                    </a:ext>
                  </a:extLst>
                </p:cNvPr>
                <p:cNvSpPr/>
                <p:nvPr/>
              </p:nvSpPr>
              <p:spPr>
                <a:xfrm rot="14910604">
                  <a:off x="5025796" y="5467362"/>
                  <a:ext cx="254988" cy="352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52513046-23BC-4929-B8F3-FE280AB8AEF6}"/>
                </a:ext>
              </a:extLst>
            </p:cNvPr>
            <p:cNvCxnSpPr/>
            <p:nvPr/>
          </p:nvCxnSpPr>
          <p:spPr>
            <a:xfrm>
              <a:off x="9001125" y="5591175"/>
              <a:ext cx="0" cy="485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EFE97D7-7EB7-4EAB-BD1C-7E45DE0C51E2}"/>
                </a:ext>
              </a:extLst>
            </p:cNvPr>
            <p:cNvSpPr txBox="1"/>
            <p:nvPr/>
          </p:nvSpPr>
          <p:spPr>
            <a:xfrm>
              <a:off x="8486775" y="6057900"/>
              <a:ext cx="1156086" cy="4001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000" b="1" dirty="0" err="1"/>
                <a:t>Unused</a:t>
              </a:r>
              <a:r>
                <a:rPr lang="fr-FR" sz="1000" b="1" dirty="0"/>
                <a:t> </a:t>
              </a:r>
              <a:r>
                <a:rPr lang="fr-FR" sz="1000" b="1" dirty="0" err="1"/>
                <a:t>assimilats</a:t>
              </a:r>
              <a:endParaRPr lang="fr-FR" sz="1000" b="1" dirty="0"/>
            </a:p>
            <a:p>
              <a:r>
                <a:rPr lang="fr-FR" sz="1000" b="1" dirty="0"/>
                <a:t>(‘retro-inhibition’)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30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EF1E57A-B4A7-4FD7-865E-737F1D35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69876"/>
            <a:ext cx="10515600" cy="825500"/>
          </a:xfrm>
        </p:spPr>
        <p:txBody>
          <a:bodyPr/>
          <a:lstStyle/>
          <a:p>
            <a:r>
              <a:rPr lang="fr-FR" dirty="0"/>
              <a:t>Sorties principaux pour la culture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907A470-1148-47C3-86DF-FCD7E4EA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5343524"/>
            <a:ext cx="9629775" cy="12954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000" dirty="0"/>
              <a:t>Autres sorties disponibles :</a:t>
            </a:r>
          </a:p>
          <a:p>
            <a:r>
              <a:rPr lang="fr-FR" sz="2000" dirty="0"/>
              <a:t>Composantes du </a:t>
            </a:r>
            <a:r>
              <a:rPr lang="fr-FR" sz="2000" dirty="0" err="1"/>
              <a:t>rdt</a:t>
            </a:r>
            <a:r>
              <a:rPr lang="fr-FR" sz="2000" dirty="0"/>
              <a:t> (#panicules, #grains, poids 1000 grains, %stérilité, HI…)</a:t>
            </a:r>
          </a:p>
          <a:p>
            <a:r>
              <a:rPr lang="fr-FR" sz="2000" dirty="0" err="1"/>
              <a:t>Leaf</a:t>
            </a:r>
            <a:r>
              <a:rPr lang="fr-FR" sz="2000" dirty="0"/>
              <a:t> </a:t>
            </a:r>
            <a:r>
              <a:rPr lang="fr-FR" sz="2000" dirty="0" err="1"/>
              <a:t>number</a:t>
            </a:r>
            <a:r>
              <a:rPr lang="fr-FR" sz="2000" dirty="0"/>
              <a:t> (</a:t>
            </a:r>
            <a:r>
              <a:rPr lang="fr-FR" sz="2000" dirty="0" err="1"/>
              <a:t>Haun</a:t>
            </a:r>
            <a:r>
              <a:rPr lang="fr-FR" sz="2000" dirty="0"/>
              <a:t> index)</a:t>
            </a:r>
          </a:p>
          <a:p>
            <a:r>
              <a:rPr lang="fr-FR" sz="2000" dirty="0"/>
              <a:t>Profondeur &amp; masse système racinaire</a:t>
            </a:r>
          </a:p>
        </p:txBody>
      </p:sp>
      <p:pic>
        <p:nvPicPr>
          <p:cNvPr id="3" name="Picture 4" descr="Presentation2.jpg">
            <a:extLst>
              <a:ext uri="{FF2B5EF4-FFF2-40B4-BE49-F238E27FC236}">
                <a16:creationId xmlns:a16="http://schemas.microsoft.com/office/drawing/2014/main" id="{0D1F9FF4-0ACE-4DC2-9F35-4D6E13D2D770}"/>
              </a:ext>
            </a:extLst>
          </p:cNvPr>
          <p:cNvPicPr/>
          <p:nvPr/>
        </p:nvPicPr>
        <p:blipFill>
          <a:blip r:embed="rId2" cstate="print"/>
          <a:srcRect t="5419" b="15435"/>
          <a:stretch>
            <a:fillRect/>
          </a:stretch>
        </p:blipFill>
        <p:spPr>
          <a:xfrm>
            <a:off x="1333500" y="1229995"/>
            <a:ext cx="6505575" cy="3989706"/>
          </a:xfrm>
          <a:prstGeom prst="rect">
            <a:avLst/>
          </a:prstGeom>
        </p:spPr>
      </p:pic>
      <p:pic>
        <p:nvPicPr>
          <p:cNvPr id="6" name="Picture 6" descr="Presentation2a.jpg">
            <a:extLst>
              <a:ext uri="{FF2B5EF4-FFF2-40B4-BE49-F238E27FC236}">
                <a16:creationId xmlns:a16="http://schemas.microsoft.com/office/drawing/2014/main" id="{53703CF8-2C1C-473F-A2D8-719DAA41A436}"/>
              </a:ext>
            </a:extLst>
          </p:cNvPr>
          <p:cNvPicPr/>
          <p:nvPr/>
        </p:nvPicPr>
        <p:blipFill rotWithShape="1">
          <a:blip r:embed="rId3" cstate="print"/>
          <a:srcRect l="11724" t="10922" r="18116" b="10922"/>
          <a:stretch/>
        </p:blipFill>
        <p:spPr>
          <a:xfrm>
            <a:off x="7562851" y="1233487"/>
            <a:ext cx="4246244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9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31149-90FD-4A63-9600-99D4C114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260351"/>
            <a:ext cx="10515600" cy="1054100"/>
          </a:xfrm>
        </p:spPr>
        <p:txBody>
          <a:bodyPr/>
          <a:lstStyle/>
          <a:p>
            <a:r>
              <a:rPr lang="fr-FR" dirty="0"/>
              <a:t>Réponse au CO2 (à PAR saturant)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A93C4B-B4E5-4E7D-B535-3C44A492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513" y="20703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C1F5C162-66FC-44FC-B607-245532E1CF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548434"/>
              </p:ext>
            </p:extLst>
          </p:nvPr>
        </p:nvGraphicFramePr>
        <p:xfrm>
          <a:off x="3839550" y="1733550"/>
          <a:ext cx="8352450" cy="512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3" imgW="8655480" imgH="5299560" progId="SigmaPlotGraphicObject.11">
                  <p:embed/>
                </p:oleObj>
              </mc:Choice>
              <mc:Fallback>
                <p:oleObj r:id="rId3" imgW="8655480" imgH="5299560" progId="SigmaPlotGraphicObject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550" y="1733550"/>
                        <a:ext cx="8352450" cy="5124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F0245E2A-1664-4280-AAED-77B0965ACCEA}"/>
              </a:ext>
            </a:extLst>
          </p:cNvPr>
          <p:cNvSpPr txBox="1"/>
          <p:nvPr/>
        </p:nvSpPr>
        <p:spPr>
          <a:xfrm>
            <a:off x="361950" y="6048375"/>
            <a:ext cx="3721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Modèle simpliste, similaire APSIM</a:t>
            </a:r>
          </a:p>
        </p:txBody>
      </p:sp>
    </p:spTree>
    <p:extLst>
      <p:ext uri="{BB962C8B-B14F-4D97-AF65-F5344CB8AC3E}">
        <p14:creationId xmlns:p14="http://schemas.microsoft.com/office/powerpoint/2010/main" val="390778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31149-90FD-4A63-9600-99D4C114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r>
              <a:rPr lang="fr-FR" dirty="0"/>
              <a:t>Bilan hydrique</a:t>
            </a:r>
          </a:p>
        </p:txBody>
      </p:sp>
      <p:pic>
        <p:nvPicPr>
          <p:cNvPr id="3" name="Picture 0" descr="Modeling Training 2013_SAMARA-lecture_md.jpg">
            <a:extLst>
              <a:ext uri="{FF2B5EF4-FFF2-40B4-BE49-F238E27FC236}">
                <a16:creationId xmlns:a16="http://schemas.microsoft.com/office/drawing/2014/main" id="{D6C344D5-8FE4-4516-A7A6-7C5AB09F79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" y="1607634"/>
            <a:ext cx="5715000" cy="4335966"/>
          </a:xfrm>
          <a:prstGeom prst="rect">
            <a:avLst/>
          </a:prstGeom>
        </p:spPr>
      </p:pic>
      <p:pic>
        <p:nvPicPr>
          <p:cNvPr id="4" name="Picture 1" descr="Modeling Training 2013_SAMARA-lecture_md1.jpg">
            <a:extLst>
              <a:ext uri="{FF2B5EF4-FFF2-40B4-BE49-F238E27FC236}">
                <a16:creationId xmlns:a16="http://schemas.microsoft.com/office/drawing/2014/main" id="{3F853EA7-D738-43C2-A4D2-0A03E5FEC44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1349" y="1657350"/>
            <a:ext cx="5509176" cy="426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43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21477</TotalTime>
  <Words>1106</Words>
  <Application>Microsoft Office PowerPoint</Application>
  <PresentationFormat>Grand écran</PresentationFormat>
  <Paragraphs>144</Paragraphs>
  <Slides>20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Thème Office</vt:lpstr>
      <vt:lpstr>SigmaPlot 12.0 Graph</vt:lpstr>
      <vt:lpstr>SPW 12.0 Graph</vt:lpstr>
      <vt:lpstr>SAMARA</vt:lpstr>
      <vt:lpstr>Historique succincte de SAMARA</vt:lpstr>
      <vt:lpstr>Pourquoi SAMARA, un CGM de plus ?</vt:lpstr>
      <vt:lpstr>Source-sink relations in classic crop models (non-FSPM)</vt:lpstr>
      <vt:lpstr>‘Hunger’ as co-driver of growth</vt:lpstr>
      <vt:lpstr>Caractéristiques de SAMARA</vt:lpstr>
      <vt:lpstr>Sorties principaux pour la culture</vt:lpstr>
      <vt:lpstr>Réponse au CO2 (à PAR saturant)</vt:lpstr>
      <vt:lpstr>Bilan hydrique</vt:lpstr>
      <vt:lpstr>Déficit et excès d’eau</vt:lpstr>
      <vt:lpstr>Effet de la densité  Effet du repiquage</vt:lpstr>
      <vt:lpstr>Gestion de l’irrigation : modes automatiques</vt:lpstr>
      <vt:lpstr>Autres modules en cours</vt:lpstr>
      <vt:lpstr>Etudes publiées :  Plasticité phénotypique de 12 cvs. de riz sous 2 densités (IRRI)</vt:lpstr>
      <vt:lpstr>Discussion  1  (puis on passera à 3 exemples d’applications)</vt:lpstr>
      <vt:lpstr>Idéotypage sur 2 caractères</vt:lpstr>
      <vt:lpstr>Tillering capacity vs. rice CO2 response</vt:lpstr>
      <vt:lpstr>Présentation PowerPoint</vt:lpstr>
      <vt:lpstr>Etude exploratoire 3 : Résistance à la verse</vt:lpstr>
      <vt:lpstr>Discussion 2  (Dans l’aprem, une Démo/exercice sur la gestion de l’eau et le BH)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SAMARA</dc:title>
  <dc:creator>Michael DINGKUHN</dc:creator>
  <cp:lastModifiedBy>Michael DINGKUHN</cp:lastModifiedBy>
  <cp:revision>40</cp:revision>
  <dcterms:created xsi:type="dcterms:W3CDTF">2023-03-01T11:37:00Z</dcterms:created>
  <dcterms:modified xsi:type="dcterms:W3CDTF">2023-06-22T13:42:39Z</dcterms:modified>
</cp:coreProperties>
</file>