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70" r:id="rId8"/>
    <p:sldId id="269" r:id="rId9"/>
    <p:sldId id="266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6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116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C1CD4-EA36-4AE0-949D-A093F1613052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CB70-CE4F-4E2E-B6D4-A07276AFB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18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664D2-6553-4B26-91A4-120C1E7FC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52BBC8-59BB-431D-B97A-10624B94D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B27F90-EBD2-4817-865B-BD6B9F8A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B66-EB7B-44B8-912E-12A069EF0D51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3A9051-B85B-4728-9C40-6A9DEFB9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93E184-57CD-4D78-A6E4-C9CACE21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BFA-B97B-41C7-9035-7A174FFA4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74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E1797-BFA4-4358-AFFD-B0E923D8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9E849C-D6FC-4C9A-9924-848FA64D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E11284-E9EB-420A-888C-21BAC6AB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B66-EB7B-44B8-912E-12A069EF0D51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C37C72-9EAA-48AB-813C-3E781D74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78BCB7-3F4F-4B64-8F64-D91A5827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BFA-B97B-41C7-9035-7A174FFA4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86DBE9-F9DD-4190-AEB7-02D4628CC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5A088B-70EC-49CD-A2FE-6A194ACF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8694E1-9E49-4E86-96B4-F470FFDB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B66-EB7B-44B8-912E-12A069EF0D51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C034A4-913B-4ECC-BC1E-7048858C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44DDE7-9C2B-47FB-A84D-B6279481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BFA-B97B-41C7-9035-7A174FFA4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78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3C9C2-AF50-4A68-B157-88100DE7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047DF-6331-43E9-B425-577E0794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6C7E9-3A88-4DE0-AE85-2B5C34EE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B66-EB7B-44B8-912E-12A069EF0D51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88C0B-50E9-441E-A3DB-123F2713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A2A0A-6E1B-4E85-876F-26D1D234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BFA-B97B-41C7-9035-7A174FFA4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58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7A4E8-C051-4C53-90B8-1CD53354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C4D6C7-4AF8-4607-A473-35133CEB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66067E-C118-4F0F-AD36-1131841D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B66-EB7B-44B8-912E-12A069EF0D51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E38F5-BE16-4AFC-A43A-00520416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3DD34-E34E-44FE-BDB9-065016C2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BFA-B97B-41C7-9035-7A174FFA4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29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78855-DC43-4819-81C6-DA3562D2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892525-EC8E-4745-8363-8407CEAEB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00F0A3-308D-4BB6-9336-F018D063B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475F1B-74BA-43D1-8DA3-E803D14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B66-EB7B-44B8-912E-12A069EF0D51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F8828A-D89B-493B-89A2-FBE57ADE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2E72D9-B47E-46EC-92C0-96F7ABD6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BFA-B97B-41C7-9035-7A174FFA4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59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33E22-782C-41A6-8EDD-CB834ABE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20BA5C-4D75-4430-B4C6-FFB46EFDC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EC220A-F79C-40E2-9A5C-365E4EA59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3159FC-724A-46D3-8CAF-EC34933DA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23C01E-1244-433F-AD54-60991137B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2948E0-B7F3-42CE-BADB-F26C1A38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B66-EB7B-44B8-912E-12A069EF0D51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C5B4BA-B564-4D2C-92A4-B6337404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E2C582-C039-4A85-92C1-AA1EAE09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BFA-B97B-41C7-9035-7A174FFA4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78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274A1-2DAA-4F3D-B42E-EAC3950B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8749FA-A473-4470-8A18-29715AB3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B66-EB7B-44B8-912E-12A069EF0D51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5E2C0B-5BD2-42FF-858F-D93DDFC1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EE205D-13BD-4A63-9659-4D87E1C5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BFA-B97B-41C7-9035-7A174FFA4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70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FA9BBE-C5D1-485B-8933-F41AD260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B66-EB7B-44B8-912E-12A069EF0D51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449FE7-702E-408D-B680-801F9A3C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AB51A-5C7C-43A2-AFF2-7AAD72A1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BFA-B97B-41C7-9035-7A174FFA4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25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EF2EF-88E2-41B3-B0B4-4489788B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8C4C9-21FD-4D43-8A3A-E64656E3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4F6301-ECA0-4308-B766-4FD1C7C3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8EBE1D-D662-4989-B461-8115F4C9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B66-EB7B-44B8-912E-12A069EF0D51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079D60-18A0-4F42-8E9A-AC2C1172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483E80-CCAA-44C4-ACFC-6161D61A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BFA-B97B-41C7-9035-7A174FFA4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02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BABDE-F2FA-4AF6-A8CF-F0DAE8C3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412120-17B7-4B68-B4CF-0A50C54C1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EE51A5-F81F-460A-96AD-6B3A6A2BE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A8DFB2-1EC0-4410-8AA5-D719DE9F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B66-EB7B-44B8-912E-12A069EF0D51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E13182-EBA2-47B8-99E1-2F5F086F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EAB6D1-EE7F-4ED6-9955-1C7448D3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0BFA-B97B-41C7-9035-7A174FFA4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93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060AFB-50CC-40A5-A0F2-AB4C30E0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EA55D-F521-40F5-9972-80EABD8C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36832C-E2D1-4A45-B218-D46498B9F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0B66-EB7B-44B8-912E-12A069EF0D51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5FC96-6F1C-47F5-B061-A404466EA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28D847-FB60-4438-860F-EE6E1AB6D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0BFA-B97B-41C7-9035-7A174FFA4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19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727CEEA-9606-4B6C-B660-A203CEB8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de fonctionnalités de SAMARA : H</a:t>
            </a:r>
            <a:r>
              <a:rPr lang="fr-FR" baseline="-25000" dirty="0"/>
              <a:t>2</a:t>
            </a:r>
            <a:r>
              <a:rPr lang="fr-FR" dirty="0"/>
              <a:t>0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D20C55E-0CA5-40B2-860D-9570C548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3054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/>
              <a:t>Cascade de scénarios de la gestion de l’eau (IRRI 2015-DS)</a:t>
            </a:r>
          </a:p>
          <a:p>
            <a:r>
              <a:rPr lang="fr-FR" dirty="0"/>
              <a:t>Irrigation pleine</a:t>
            </a:r>
          </a:p>
          <a:p>
            <a:r>
              <a:rPr lang="fr-FR" dirty="0"/>
              <a:t>Irrigation déficitaire (~AWD)</a:t>
            </a:r>
          </a:p>
          <a:p>
            <a:r>
              <a:rPr lang="fr-FR" dirty="0"/>
              <a:t>Pluvial en casiers </a:t>
            </a:r>
          </a:p>
          <a:p>
            <a:r>
              <a:rPr lang="fr-FR" dirty="0"/>
              <a:t>Pluvial strict sans diguettes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On jouera avec 5 paramètres : </a:t>
            </a:r>
          </a:p>
          <a:p>
            <a:pPr marL="0" indent="0">
              <a:buNone/>
            </a:pPr>
            <a:r>
              <a:rPr lang="fr-FR" sz="2400" i="1" dirty="0" err="1"/>
              <a:t>BundHeight</a:t>
            </a:r>
            <a:r>
              <a:rPr lang="fr-FR" sz="2400" dirty="0"/>
              <a:t> (mm), </a:t>
            </a:r>
          </a:p>
          <a:p>
            <a:pPr marL="0" indent="0">
              <a:buNone/>
            </a:pPr>
            <a:r>
              <a:rPr lang="fr-FR" sz="2400" i="1" dirty="0" err="1"/>
              <a:t>Transplanting</a:t>
            </a:r>
            <a:r>
              <a:rPr lang="fr-FR" sz="2400" dirty="0"/>
              <a:t> (1/0), </a:t>
            </a:r>
          </a:p>
          <a:p>
            <a:pPr marL="0" indent="0">
              <a:buNone/>
            </a:pPr>
            <a:r>
              <a:rPr lang="fr-FR" sz="2400" i="1" dirty="0" err="1"/>
              <a:t>IrrigAuto</a:t>
            </a:r>
            <a:r>
              <a:rPr lang="fr-FR" sz="2400" dirty="0"/>
              <a:t> (1/0), </a:t>
            </a:r>
          </a:p>
          <a:p>
            <a:pPr marL="0" indent="0">
              <a:buNone/>
            </a:pPr>
            <a:r>
              <a:rPr lang="fr-FR" sz="2400" i="1" dirty="0" err="1"/>
              <a:t>IrrigAutoTarget</a:t>
            </a:r>
            <a:r>
              <a:rPr lang="fr-FR" sz="2400" dirty="0"/>
              <a:t> (0…1), </a:t>
            </a:r>
          </a:p>
          <a:p>
            <a:pPr marL="0" indent="0">
              <a:buNone/>
            </a:pPr>
            <a:r>
              <a:rPr lang="fr-FR" sz="2400" i="1" dirty="0" err="1"/>
              <a:t>FtswIrrig</a:t>
            </a:r>
            <a:r>
              <a:rPr lang="fr-FR" sz="2400" dirty="0"/>
              <a:t> (0…1)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Sorties :</a:t>
            </a:r>
          </a:p>
          <a:p>
            <a:pPr marL="0" indent="0">
              <a:buNone/>
            </a:pPr>
            <a:r>
              <a:rPr lang="fr-FR" dirty="0"/>
              <a:t>Biomasse et rendement, dynamiques hydriques, bilans hydriques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F9163A0-378A-4369-BDD4-7CAB3D44F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28595"/>
              </p:ext>
            </p:extLst>
          </p:nvPr>
        </p:nvGraphicFramePr>
        <p:xfrm>
          <a:off x="5013325" y="3605741"/>
          <a:ext cx="677333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641190395"/>
                    </a:ext>
                  </a:extLst>
                </a:gridCol>
                <a:gridCol w="1112309">
                  <a:extLst>
                    <a:ext uri="{9D8B030D-6E8A-4147-A177-3AD203B41FA5}">
                      <a16:colId xmlns:a16="http://schemas.microsoft.com/office/drawing/2014/main" val="25665383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53963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72623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03678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Paramètre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Irrigation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Irrigation déficitaire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Pluvial en casier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Pluvial strict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7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i="1" dirty="0" err="1"/>
                        <a:t>Transplanting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0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i="1" dirty="0" err="1"/>
                        <a:t>BundHeight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6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i="1" dirty="0" err="1"/>
                        <a:t>IrrigAuto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38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i="1" dirty="0" err="1"/>
                        <a:t>IrrigAutoTarget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i="1" dirty="0" err="1"/>
                        <a:t>FtswIrrig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5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26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3D25B-C6EF-4F4F-936F-5B8B857F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39" y="320430"/>
            <a:ext cx="10515600" cy="756309"/>
          </a:xfrm>
        </p:spPr>
        <p:txBody>
          <a:bodyPr/>
          <a:lstStyle/>
          <a:p>
            <a:r>
              <a:rPr lang="fr-FR" dirty="0"/>
              <a:t>Résumé de cet exercice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04C8327-6775-4281-88B7-D06A6A2D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26721"/>
              </p:ext>
            </p:extLst>
          </p:nvPr>
        </p:nvGraphicFramePr>
        <p:xfrm>
          <a:off x="794791" y="1175137"/>
          <a:ext cx="1063637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7397">
                  <a:extLst>
                    <a:ext uri="{9D8B030D-6E8A-4147-A177-3AD203B41FA5}">
                      <a16:colId xmlns:a16="http://schemas.microsoft.com/office/drawing/2014/main" val="292425569"/>
                    </a:ext>
                  </a:extLst>
                </a:gridCol>
                <a:gridCol w="1353882">
                  <a:extLst>
                    <a:ext uri="{9D8B030D-6E8A-4147-A177-3AD203B41FA5}">
                      <a16:colId xmlns:a16="http://schemas.microsoft.com/office/drawing/2014/main" val="1276672508"/>
                    </a:ext>
                  </a:extLst>
                </a:gridCol>
                <a:gridCol w="1327334">
                  <a:extLst>
                    <a:ext uri="{9D8B030D-6E8A-4147-A177-3AD203B41FA5}">
                      <a16:colId xmlns:a16="http://schemas.microsoft.com/office/drawing/2014/main" val="2884112604"/>
                    </a:ext>
                  </a:extLst>
                </a:gridCol>
                <a:gridCol w="1123810">
                  <a:extLst>
                    <a:ext uri="{9D8B030D-6E8A-4147-A177-3AD203B41FA5}">
                      <a16:colId xmlns:a16="http://schemas.microsoft.com/office/drawing/2014/main" val="2371900320"/>
                    </a:ext>
                  </a:extLst>
                </a:gridCol>
                <a:gridCol w="858342">
                  <a:extLst>
                    <a:ext uri="{9D8B030D-6E8A-4147-A177-3AD203B41FA5}">
                      <a16:colId xmlns:a16="http://schemas.microsoft.com/office/drawing/2014/main" val="3072098570"/>
                    </a:ext>
                  </a:extLst>
                </a:gridCol>
                <a:gridCol w="955680">
                  <a:extLst>
                    <a:ext uri="{9D8B030D-6E8A-4147-A177-3AD203B41FA5}">
                      <a16:colId xmlns:a16="http://schemas.microsoft.com/office/drawing/2014/main" val="2989148098"/>
                    </a:ext>
                  </a:extLst>
                </a:gridCol>
                <a:gridCol w="999925">
                  <a:extLst>
                    <a:ext uri="{9D8B030D-6E8A-4147-A177-3AD203B41FA5}">
                      <a16:colId xmlns:a16="http://schemas.microsoft.com/office/drawing/2014/main" val="2436894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Gestion de l’eau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Agdw</a:t>
                      </a:r>
                      <a:r>
                        <a:rPr lang="fr-FR" dirty="0"/>
                        <a:t>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Rdt</a:t>
                      </a:r>
                      <a:r>
                        <a:rPr lang="fr-FR" dirty="0"/>
                        <a:t>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WU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WUE (g/kg)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Cycle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1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Irrigation pleine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Irrigation à FTSW&lt;0.5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8377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fr-FR" dirty="0"/>
                        <a:t>Pluvial stricte (+diguettes)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41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fr-FR" dirty="0"/>
                        <a:t>Pluvial stricte (-diguettes)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14865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6F5B4488-73AB-4AB4-83CB-7BD80F9DB064}"/>
              </a:ext>
            </a:extLst>
          </p:cNvPr>
          <p:cNvSpPr txBox="1"/>
          <p:nvPr/>
        </p:nvSpPr>
        <p:spPr>
          <a:xfrm>
            <a:off x="768581" y="4118781"/>
            <a:ext cx="10661419" cy="232371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/>
              <a:t>Ce genre d’étude peut se mener pour des différents génotypes, climats, sols ou [CO2]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/>
              <a:t>Caractères d’</a:t>
            </a:r>
            <a:r>
              <a:rPr lang="fr-FR" dirty="0" err="1"/>
              <a:t>idéotypes</a:t>
            </a:r>
            <a:r>
              <a:rPr lang="fr-FR" dirty="0"/>
              <a:t> : traits racinaires, </a:t>
            </a:r>
            <a:r>
              <a:rPr lang="fr-FR" dirty="0" err="1"/>
              <a:t>stay</a:t>
            </a:r>
            <a:r>
              <a:rPr lang="fr-FR" dirty="0"/>
              <a:t>-green, sensibilité des stomates (P-factor), réserves carbonées, roulement des feuilles…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b="1" dirty="0">
                <a:solidFill>
                  <a:srgbClr val="C00000"/>
                </a:solidFill>
              </a:rPr>
              <a:t>Problème général : données d’expérimentation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sz="1600" dirty="0"/>
              <a:t>Sol : volume macropores (</a:t>
            </a:r>
            <a:r>
              <a:rPr lang="fr-FR" sz="1600" dirty="0" err="1"/>
              <a:t>drainable</a:t>
            </a:r>
            <a:r>
              <a:rPr lang="fr-FR" sz="1600" dirty="0"/>
              <a:t>), micropores (réserve utile)…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sz="1600" dirty="0"/>
              <a:t>Paramètres du BH et de la dynamique racinaire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sz="1600" dirty="0"/>
              <a:t>Observations pour paramétrer une variété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5E41A6-A42E-4788-AC22-F53B31DD476C}"/>
              </a:ext>
            </a:extLst>
          </p:cNvPr>
          <p:cNvSpPr txBox="1"/>
          <p:nvPr/>
        </p:nvSpPr>
        <p:spPr>
          <a:xfrm>
            <a:off x="10465776" y="5961130"/>
            <a:ext cx="82940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Merci</a:t>
            </a:r>
          </a:p>
        </p:txBody>
      </p: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B182FF90-FFC6-43B8-BEB6-0CC4FA646F7D}"/>
              </a:ext>
            </a:extLst>
          </p:cNvPr>
          <p:cNvSpPr/>
          <p:nvPr/>
        </p:nvSpPr>
        <p:spPr>
          <a:xfrm>
            <a:off x="10843403" y="417483"/>
            <a:ext cx="1061049" cy="379562"/>
          </a:xfrm>
          <a:prstGeom prst="wedgeRoundRectCallout">
            <a:avLst>
              <a:gd name="adj1" fmla="val -39532"/>
              <a:gd name="adj2" fmla="val 144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/>
              <a:t>DefCstr</a:t>
            </a:r>
            <a:r>
              <a:rPr lang="fr-FR" sz="1200" b="1" dirty="0"/>
              <a:t> = 0.2</a:t>
            </a:r>
          </a:p>
        </p:txBody>
      </p:sp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F7EBD01A-A276-428C-AC51-014FC6D6A993}"/>
              </a:ext>
            </a:extLst>
          </p:cNvPr>
          <p:cNvSpPr/>
          <p:nvPr/>
        </p:nvSpPr>
        <p:spPr>
          <a:xfrm>
            <a:off x="9606951" y="400229"/>
            <a:ext cx="1150189" cy="431321"/>
          </a:xfrm>
          <a:prstGeom prst="wedgeRoundRectCallout">
            <a:avLst>
              <a:gd name="adj1" fmla="val -35032"/>
              <a:gd name="adj2" fmla="val 128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/>
              <a:t>Base </a:t>
            </a:r>
            <a:r>
              <a:rPr lang="fr-FR" sz="1200" b="1" dirty="0" err="1"/>
              <a:t>agdw</a:t>
            </a:r>
            <a:r>
              <a:rPr lang="fr-FR" sz="1200" b="1" dirty="0"/>
              <a:t> / </a:t>
            </a:r>
            <a:r>
              <a:rPr lang="fr-FR" sz="1200" b="1" dirty="0" err="1"/>
              <a:t>tot</a:t>
            </a:r>
            <a:r>
              <a:rPr lang="fr-FR" sz="1200" b="1" dirty="0"/>
              <a:t>. water use</a:t>
            </a:r>
          </a:p>
        </p:txBody>
      </p: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C7D1D5DC-2770-42F9-A39A-3EFFE8FC0E0A}"/>
              </a:ext>
            </a:extLst>
          </p:cNvPr>
          <p:cNvSpPr/>
          <p:nvPr/>
        </p:nvSpPr>
        <p:spPr>
          <a:xfrm>
            <a:off x="8594785" y="414606"/>
            <a:ext cx="928778" cy="431321"/>
          </a:xfrm>
          <a:prstGeom prst="wedgeRoundRectCallout">
            <a:avLst>
              <a:gd name="adj1" fmla="val -35032"/>
              <a:gd name="adj2" fmla="val 128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/>
              <a:t>Tr+Evap+Perc</a:t>
            </a:r>
            <a:r>
              <a:rPr lang="fr-FR" sz="1200" b="1" dirty="0"/>
              <a:t>.+</a:t>
            </a:r>
            <a:r>
              <a:rPr lang="fr-FR" sz="1200" b="1" dirty="0" err="1"/>
              <a:t>Ruiss</a:t>
            </a:r>
            <a:r>
              <a:rPr lang="fr-FR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8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82067-AA54-43C9-8BAF-BBF5E8D8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0" y="104774"/>
            <a:ext cx="3829050" cy="1800225"/>
          </a:xfrm>
        </p:spPr>
        <p:txBody>
          <a:bodyPr>
            <a:noAutofit/>
          </a:bodyPr>
          <a:lstStyle/>
          <a:p>
            <a:r>
              <a:rPr lang="fr-FR" sz="2800" b="1" dirty="0"/>
              <a:t>Bilan hydrique sous irrigation pleine </a:t>
            </a:r>
            <a:br>
              <a:rPr lang="fr-FR" sz="2800" b="1" dirty="0"/>
            </a:br>
            <a:r>
              <a:rPr lang="fr-FR" sz="2800" b="1" dirty="0"/>
              <a:t>(IRRI 2015 saison ‘sèche’)</a:t>
            </a:r>
            <a:endParaRPr lang="fr-FR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3065B7-E970-453A-A753-2F701FFAE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01" t="24417" r="4890" b="26146"/>
          <a:stretch/>
        </p:blipFill>
        <p:spPr>
          <a:xfrm>
            <a:off x="7296149" y="2066925"/>
            <a:ext cx="3810001" cy="313372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BD3B0EE-FBAA-4154-9B15-7B049B1171C1}"/>
              </a:ext>
            </a:extLst>
          </p:cNvPr>
          <p:cNvSpPr txBox="1"/>
          <p:nvPr/>
        </p:nvSpPr>
        <p:spPr>
          <a:xfrm>
            <a:off x="2484407" y="672860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Cynétiques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778289-7C66-4145-8BF8-8BE454A5F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74" t="8305" r="39921" b="6098"/>
          <a:stretch/>
        </p:blipFill>
        <p:spPr>
          <a:xfrm>
            <a:off x="257175" y="370879"/>
            <a:ext cx="6076949" cy="648712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F20EE34-E731-410D-BCD2-A47BD4ADEFD5}"/>
              </a:ext>
            </a:extLst>
          </p:cNvPr>
          <p:cNvSpPr txBox="1"/>
          <p:nvPr/>
        </p:nvSpPr>
        <p:spPr>
          <a:xfrm>
            <a:off x="228600" y="0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Cynétiques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11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990903E-59A6-46FE-9B33-02584B89D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11" t="24797" r="5820" b="26560"/>
          <a:stretch/>
        </p:blipFill>
        <p:spPr>
          <a:xfrm>
            <a:off x="7381874" y="2057400"/>
            <a:ext cx="3752851" cy="310515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24ABEC3-88E9-460D-9E2B-F3999ADA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399" y="200025"/>
            <a:ext cx="4732667" cy="1885950"/>
          </a:xfrm>
        </p:spPr>
        <p:txBody>
          <a:bodyPr>
            <a:noAutofit/>
          </a:bodyPr>
          <a:lstStyle/>
          <a:p>
            <a:r>
              <a:rPr lang="fr-FR" sz="2800" b="1" dirty="0"/>
              <a:t>Bilan hydrique sous </a:t>
            </a:r>
            <a:br>
              <a:rPr lang="fr-FR" sz="2800" b="1" dirty="0"/>
            </a:br>
            <a:r>
              <a:rPr lang="fr-FR" sz="2800" b="1" dirty="0"/>
              <a:t>irrigation pleine</a:t>
            </a:r>
            <a:endParaRPr lang="fr-FR" sz="2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32DE71-F807-4F32-AAFD-77D673387813}"/>
              </a:ext>
            </a:extLst>
          </p:cNvPr>
          <p:cNvSpPr txBox="1"/>
          <p:nvPr/>
        </p:nvSpPr>
        <p:spPr>
          <a:xfrm>
            <a:off x="2501660" y="54346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Bilans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CAC576D-6FF8-4FFA-BDBB-AFEA6CED3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9" t="8333" r="39921" b="5417"/>
          <a:stretch/>
        </p:blipFill>
        <p:spPr>
          <a:xfrm>
            <a:off x="104776" y="342900"/>
            <a:ext cx="5955748" cy="64210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B973FF2-FCED-4CD6-99B1-D3B01B3B82A3}"/>
              </a:ext>
            </a:extLst>
          </p:cNvPr>
          <p:cNvSpPr txBox="1"/>
          <p:nvPr/>
        </p:nvSpPr>
        <p:spPr>
          <a:xfrm>
            <a:off x="276225" y="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Bilans</a:t>
            </a:r>
          </a:p>
        </p:txBody>
      </p:sp>
    </p:spTree>
    <p:extLst>
      <p:ext uri="{BB962C8B-B14F-4D97-AF65-F5344CB8AC3E}">
        <p14:creationId xmlns:p14="http://schemas.microsoft.com/office/powerpoint/2010/main" val="262462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2EC0E5C-797D-4A93-AEC7-37B5FB0EA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94" t="24917" r="5183" b="29003"/>
          <a:stretch/>
        </p:blipFill>
        <p:spPr>
          <a:xfrm>
            <a:off x="7867650" y="2266950"/>
            <a:ext cx="3867150" cy="2981325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F69DAE9-27CA-4AA0-8536-08233221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950" y="219074"/>
            <a:ext cx="3771900" cy="1666875"/>
          </a:xfrm>
        </p:spPr>
        <p:txBody>
          <a:bodyPr>
            <a:noAutofit/>
          </a:bodyPr>
          <a:lstStyle/>
          <a:p>
            <a:r>
              <a:rPr lang="fr-FR" sz="2800" b="1" dirty="0"/>
              <a:t>Bilan hydrique sous irrigation déficitaire </a:t>
            </a:r>
            <a:br>
              <a:rPr lang="fr-FR" sz="2800" b="1" dirty="0"/>
            </a:br>
            <a:endParaRPr lang="fr-FR" sz="2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723932-49F3-4549-9172-5057B7CA7909}"/>
              </a:ext>
            </a:extLst>
          </p:cNvPr>
          <p:cNvSpPr txBox="1"/>
          <p:nvPr/>
        </p:nvSpPr>
        <p:spPr>
          <a:xfrm>
            <a:off x="2484407" y="595222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Cynétiques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DDF0861-AD0A-422E-9276-655E27F9D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9" t="8472" r="39999" b="5556"/>
          <a:stretch/>
        </p:blipFill>
        <p:spPr>
          <a:xfrm>
            <a:off x="257174" y="367301"/>
            <a:ext cx="6029325" cy="64906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6CEB1D5-3531-463F-85BE-7E01A13A6F87}"/>
              </a:ext>
            </a:extLst>
          </p:cNvPr>
          <p:cNvSpPr txBox="1"/>
          <p:nvPr/>
        </p:nvSpPr>
        <p:spPr>
          <a:xfrm>
            <a:off x="228600" y="0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Cynétiques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99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919538D-03D6-418B-ABDE-5DFA436F0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97" t="25605" r="5936" b="28082"/>
          <a:stretch/>
        </p:blipFill>
        <p:spPr>
          <a:xfrm>
            <a:off x="7677150" y="1962150"/>
            <a:ext cx="3762375" cy="30003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B9F5CED-7897-44FC-9B42-7E36F19C8C2B}"/>
              </a:ext>
            </a:extLst>
          </p:cNvPr>
          <p:cNvSpPr txBox="1"/>
          <p:nvPr/>
        </p:nvSpPr>
        <p:spPr>
          <a:xfrm>
            <a:off x="2501660" y="54346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Bilans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D1851BB-EE27-4FDF-AFBE-B14C3470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574" y="25879"/>
            <a:ext cx="4029075" cy="1736246"/>
          </a:xfrm>
        </p:spPr>
        <p:txBody>
          <a:bodyPr>
            <a:noAutofit/>
          </a:bodyPr>
          <a:lstStyle/>
          <a:p>
            <a:r>
              <a:rPr lang="fr-FR" sz="2800" b="1" dirty="0"/>
              <a:t>Bilan hydrique sous irrigation déficitaire </a:t>
            </a:r>
            <a:br>
              <a:rPr lang="fr-FR" sz="2800" b="1" dirty="0"/>
            </a:br>
            <a:endParaRPr lang="fr-FR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B3D59D-1D3E-4832-A4C2-D6B700ACA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9" t="8472" r="39921" b="5417"/>
          <a:stretch/>
        </p:blipFill>
        <p:spPr>
          <a:xfrm>
            <a:off x="304800" y="265576"/>
            <a:ext cx="6124575" cy="65924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E268C8-BBC2-4ADE-9469-03D4697E0253}"/>
              </a:ext>
            </a:extLst>
          </p:cNvPr>
          <p:cNvSpPr txBox="1"/>
          <p:nvPr/>
        </p:nvSpPr>
        <p:spPr>
          <a:xfrm>
            <a:off x="276225" y="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Bilans</a:t>
            </a:r>
          </a:p>
        </p:txBody>
      </p:sp>
    </p:spTree>
    <p:extLst>
      <p:ext uri="{BB962C8B-B14F-4D97-AF65-F5344CB8AC3E}">
        <p14:creationId xmlns:p14="http://schemas.microsoft.com/office/powerpoint/2010/main" val="297844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BDAFF16-F05D-4668-909B-AE4205269C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48550" y="0"/>
            <a:ext cx="3228976" cy="1790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/>
              <a:t>Bilan en pluvial strict AVEC diguettes </a:t>
            </a:r>
            <a:br>
              <a:rPr lang="fr-FR" sz="2400" b="1" dirty="0"/>
            </a:br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937B64-EDC4-4040-B1E9-D7EE2C30DE36}"/>
              </a:ext>
            </a:extLst>
          </p:cNvPr>
          <p:cNvSpPr txBox="1"/>
          <p:nvPr/>
        </p:nvSpPr>
        <p:spPr>
          <a:xfrm>
            <a:off x="283233" y="0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Cynétiques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A3879B0-646C-4ADB-BD74-BD15DA789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8472" r="40234" b="5972"/>
          <a:stretch/>
        </p:blipFill>
        <p:spPr>
          <a:xfrm>
            <a:off x="266700" y="314773"/>
            <a:ext cx="6086475" cy="6543227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0D09CDB0-D47F-46BE-A393-87978885F5E9}"/>
              </a:ext>
            </a:extLst>
          </p:cNvPr>
          <p:cNvGrpSpPr/>
          <p:nvPr/>
        </p:nvGrpSpPr>
        <p:grpSpPr>
          <a:xfrm>
            <a:off x="7258050" y="1800225"/>
            <a:ext cx="4000500" cy="3914776"/>
            <a:chOff x="7258050" y="1800225"/>
            <a:chExt cx="4000500" cy="3914776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51FDFE8-1905-4300-BE6D-1B30F6FC65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066" t="22446" r="5497" b="17526"/>
            <a:stretch/>
          </p:blipFill>
          <p:spPr>
            <a:xfrm>
              <a:off x="7381875" y="1800225"/>
              <a:ext cx="3876675" cy="391477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0080805-0CEF-4D55-94D1-46F90AFAFA53}"/>
                </a:ext>
              </a:extLst>
            </p:cNvPr>
            <p:cNvSpPr/>
            <p:nvPr/>
          </p:nvSpPr>
          <p:spPr>
            <a:xfrm>
              <a:off x="7258050" y="4848225"/>
              <a:ext cx="2619375" cy="352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3236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8ADE365-76E9-49DC-B190-1614D94F73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1875" y="0"/>
            <a:ext cx="3286126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/>
              <a:t>Bilan en pluvial strict AVEC diguettes </a:t>
            </a:r>
            <a:br>
              <a:rPr lang="fr-FR" sz="2400" b="1" dirty="0"/>
            </a:br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E7E2EC-3C61-4E51-B300-E6CF7C0BBB50}"/>
              </a:ext>
            </a:extLst>
          </p:cNvPr>
          <p:cNvSpPr txBox="1"/>
          <p:nvPr/>
        </p:nvSpPr>
        <p:spPr>
          <a:xfrm>
            <a:off x="310910" y="-7027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Bilans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6624B2-8A10-4DD0-9CE5-EFA72F42C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2" t="8333" r="39999" b="5695"/>
          <a:stretch/>
        </p:blipFill>
        <p:spPr>
          <a:xfrm>
            <a:off x="295275" y="277399"/>
            <a:ext cx="6134100" cy="6580602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DB275CF5-3B84-4B8C-AB09-FE55ED29CFD7}"/>
              </a:ext>
            </a:extLst>
          </p:cNvPr>
          <p:cNvGrpSpPr/>
          <p:nvPr/>
        </p:nvGrpSpPr>
        <p:grpSpPr>
          <a:xfrm>
            <a:off x="7153275" y="1828800"/>
            <a:ext cx="3962400" cy="3895725"/>
            <a:chOff x="7153275" y="1828800"/>
            <a:chExt cx="3962400" cy="3895725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AE05C847-1118-4DE8-8846-C8F4EE7EC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131" t="22499" r="6256" b="17467"/>
            <a:stretch/>
          </p:blipFill>
          <p:spPr>
            <a:xfrm>
              <a:off x="7353300" y="1828800"/>
              <a:ext cx="3762375" cy="38957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F8DB45-BC38-465C-AA81-897C19A45004}"/>
                </a:ext>
              </a:extLst>
            </p:cNvPr>
            <p:cNvSpPr/>
            <p:nvPr/>
          </p:nvSpPr>
          <p:spPr>
            <a:xfrm>
              <a:off x="7153275" y="4886325"/>
              <a:ext cx="2762250" cy="44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9129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BDAFF16-F05D-4668-909B-AE4205269C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48549" y="0"/>
            <a:ext cx="3495676" cy="1676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/>
              <a:t>Bilan en pluvial stricte SANS diguettes </a:t>
            </a:r>
            <a:br>
              <a:rPr lang="fr-FR" sz="2400" b="1" dirty="0"/>
            </a:br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937B64-EDC4-4040-B1E9-D7EE2C30DE36}"/>
              </a:ext>
            </a:extLst>
          </p:cNvPr>
          <p:cNvSpPr txBox="1"/>
          <p:nvPr/>
        </p:nvSpPr>
        <p:spPr>
          <a:xfrm>
            <a:off x="283233" y="-68832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Cynétiques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8EC5AEB-E223-49A5-A2FE-F592402EE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6" t="8333" r="40078" b="5834"/>
          <a:stretch/>
        </p:blipFill>
        <p:spPr>
          <a:xfrm>
            <a:off x="247650" y="252437"/>
            <a:ext cx="6124575" cy="6605563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1641AD3F-94C1-4B34-8DBA-ED6CD8131751}"/>
              </a:ext>
            </a:extLst>
          </p:cNvPr>
          <p:cNvGrpSpPr/>
          <p:nvPr/>
        </p:nvGrpSpPr>
        <p:grpSpPr>
          <a:xfrm>
            <a:off x="7200900" y="1704976"/>
            <a:ext cx="3952876" cy="3552824"/>
            <a:chOff x="7200900" y="1704976"/>
            <a:chExt cx="3952876" cy="3552824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E952014-12DB-4ED1-9B52-3D882E7CA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797" t="20353" r="5995" b="25469"/>
            <a:stretch/>
          </p:blipFill>
          <p:spPr>
            <a:xfrm>
              <a:off x="7334250" y="1704976"/>
              <a:ext cx="3819526" cy="3505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64441F-0B3D-4348-961D-09AE905790AF}"/>
                </a:ext>
              </a:extLst>
            </p:cNvPr>
            <p:cNvSpPr/>
            <p:nvPr/>
          </p:nvSpPr>
          <p:spPr>
            <a:xfrm>
              <a:off x="7200900" y="4819650"/>
              <a:ext cx="2571750" cy="438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0935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8ADE365-76E9-49DC-B190-1614D94F73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2849" y="-1"/>
            <a:ext cx="3486151" cy="1685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/>
              <a:t>Bilan en pluvial stricte SANS diguettes </a:t>
            </a:r>
            <a:br>
              <a:rPr lang="fr-FR" sz="2400" b="1" dirty="0"/>
            </a:br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E7E2EC-3C61-4E51-B300-E6CF7C0BBB50}"/>
              </a:ext>
            </a:extLst>
          </p:cNvPr>
          <p:cNvSpPr txBox="1"/>
          <p:nvPr/>
        </p:nvSpPr>
        <p:spPr>
          <a:xfrm>
            <a:off x="253760" y="-10837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Bilans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8BD575F-233F-474B-AA9B-1C3230FDC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1" t="8333" r="40078" b="5695"/>
          <a:stretch/>
        </p:blipFill>
        <p:spPr>
          <a:xfrm>
            <a:off x="247650" y="254509"/>
            <a:ext cx="6134100" cy="6603492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A9232C4D-850F-4CDC-A855-1B4C015CCED1}"/>
              </a:ext>
            </a:extLst>
          </p:cNvPr>
          <p:cNvGrpSpPr/>
          <p:nvPr/>
        </p:nvGrpSpPr>
        <p:grpSpPr>
          <a:xfrm>
            <a:off x="7239000" y="1695450"/>
            <a:ext cx="4067176" cy="3914775"/>
            <a:chOff x="7239000" y="1695450"/>
            <a:chExt cx="4067176" cy="391477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A5565E6-E450-4009-9B92-E15798C55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857" t="20206" r="5024" b="22967"/>
            <a:stretch/>
          </p:blipFill>
          <p:spPr>
            <a:xfrm>
              <a:off x="7381876" y="1695450"/>
              <a:ext cx="3924300" cy="3676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D8046C-4EB8-48E1-99B7-132252D082E5}"/>
                </a:ext>
              </a:extLst>
            </p:cNvPr>
            <p:cNvSpPr/>
            <p:nvPr/>
          </p:nvSpPr>
          <p:spPr>
            <a:xfrm>
              <a:off x="7239000" y="4838700"/>
              <a:ext cx="2809875" cy="77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11955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10777</TotalTime>
  <Words>334</Words>
  <Application>Microsoft Office PowerPoint</Application>
  <PresentationFormat>Grand écran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Demo de fonctionnalités de SAMARA : H20</vt:lpstr>
      <vt:lpstr>Bilan hydrique sous irrigation pleine  (IRRI 2015 saison ‘sèche’)</vt:lpstr>
      <vt:lpstr>Bilan hydrique sous  irrigation pleine</vt:lpstr>
      <vt:lpstr>Bilan hydrique sous irrigation déficitaire  </vt:lpstr>
      <vt:lpstr>Bilan hydrique sous irrigation déficitaire  </vt:lpstr>
      <vt:lpstr>Bilan en pluvial strict AVEC diguettes  </vt:lpstr>
      <vt:lpstr>Bilan en pluvial strict AVEC diguettes  </vt:lpstr>
      <vt:lpstr>Bilan en pluvial stricte SANS diguettes  </vt:lpstr>
      <vt:lpstr>Bilan en pluvial stricte SANS diguettes  </vt:lpstr>
      <vt:lpstr>Résumé de cet 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Demos de fonctionnalités de SAMARA</dc:title>
  <dc:creator>Michael DINGKUHN</dc:creator>
  <cp:lastModifiedBy>Michael DINGKUHN</cp:lastModifiedBy>
  <cp:revision>49</cp:revision>
  <dcterms:created xsi:type="dcterms:W3CDTF">2023-06-14T09:12:33Z</dcterms:created>
  <dcterms:modified xsi:type="dcterms:W3CDTF">2023-06-22T14:27:24Z</dcterms:modified>
</cp:coreProperties>
</file>