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0" r:id="rId9"/>
    <p:sldId id="264" r:id="rId10"/>
    <p:sldId id="262" r:id="rId11"/>
    <p:sldId id="265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9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1009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50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217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047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765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6543A-C54F-47ED-8B62-1B0FE749C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Thesis</a:t>
            </a:r>
            <a:r>
              <a:rPr lang="it-IT" dirty="0"/>
              <a:t> Meeting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B08F21-A6EE-4E56-8390-6D807886B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&amp; Review</a:t>
            </a:r>
          </a:p>
        </p:txBody>
      </p:sp>
    </p:spTree>
    <p:extLst>
      <p:ext uri="{BB962C8B-B14F-4D97-AF65-F5344CB8AC3E}">
        <p14:creationId xmlns:p14="http://schemas.microsoft.com/office/powerpoint/2010/main" val="345546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A84A-6F93-458C-B590-E7E235A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Web of </a:t>
            </a:r>
            <a:r>
              <a:rPr lang="it-IT" dirty="0" err="1"/>
              <a:t>Things</a:t>
            </a:r>
            <a:r>
              <a:rPr lang="it-IT" dirty="0"/>
              <a:t> Service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280AD-B969-4881-B887-860247109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a virtual micro: bit receives the result of a user mediation, a new mediation begins across the room served by that micro: bit.</a:t>
            </a:r>
          </a:p>
          <a:p>
            <a:r>
              <a:rPr lang="en-US" dirty="0"/>
              <a:t>At the end of the mediation the virtual </a:t>
            </a:r>
            <a:r>
              <a:rPr lang="en-US" dirty="0" err="1"/>
              <a:t>micro:bit</a:t>
            </a:r>
            <a:r>
              <a:rPr lang="en-US" dirty="0"/>
              <a:t> decides how to implement the new state by consulting the administrator's rules.</a:t>
            </a:r>
          </a:p>
          <a:p>
            <a:r>
              <a:rPr lang="en-US" dirty="0"/>
              <a:t>Then it emits an event with the actions to do.</a:t>
            </a:r>
            <a:endParaRPr lang="it-IT" dirty="0"/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ACC1D25F-17AB-498B-8245-5D161F68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883621"/>
            <a:ext cx="4184650" cy="2435371"/>
          </a:xfrm>
        </p:spPr>
      </p:pic>
    </p:spTree>
    <p:extLst>
      <p:ext uri="{BB962C8B-B14F-4D97-AF65-F5344CB8AC3E}">
        <p14:creationId xmlns:p14="http://schemas.microsoft.com/office/powerpoint/2010/main" val="312045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8172E-06AA-4479-B1C7-4E5F1FDB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</a:t>
            </a:r>
            <a:r>
              <a:rPr lang="it-IT" dirty="0" err="1"/>
              <a:t>micro:bit</a:t>
            </a:r>
            <a:r>
              <a:rPr lang="it-IT" dirty="0"/>
              <a:t> manager and </a:t>
            </a:r>
            <a:r>
              <a:rPr lang="it-IT" dirty="0" err="1"/>
              <a:t>its</a:t>
            </a:r>
            <a:r>
              <a:rPr lang="it-IT" dirty="0"/>
              <a:t> devices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17071-80A0-42C9-800F-4B1E8E5F21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When</a:t>
            </a:r>
            <a:r>
              <a:rPr lang="it-IT" sz="2400" dirty="0"/>
              <a:t> a </a:t>
            </a:r>
            <a:r>
              <a:rPr lang="it-IT" sz="2400" dirty="0" err="1"/>
              <a:t>micro:bit</a:t>
            </a:r>
            <a:r>
              <a:rPr lang="it-IT" sz="2400" dirty="0"/>
              <a:t> manager </a:t>
            </a:r>
            <a:r>
              <a:rPr lang="it-IT" sz="2400" dirty="0" err="1"/>
              <a:t>receives</a:t>
            </a:r>
            <a:r>
              <a:rPr lang="it-IT" sz="2400" dirty="0"/>
              <a:t> an event </a:t>
            </a:r>
            <a:r>
              <a:rPr lang="it-IT" sz="2400" dirty="0" err="1"/>
              <a:t>emit</a:t>
            </a:r>
            <a:r>
              <a:rPr lang="it-IT" sz="2400" dirty="0"/>
              <a:t> by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microbit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the </a:t>
            </a:r>
            <a:r>
              <a:rPr lang="it-IT" sz="2400" dirty="0" err="1"/>
              <a:t>events’data</a:t>
            </a:r>
            <a:r>
              <a:rPr lang="it-IT" sz="2400" dirty="0"/>
              <a:t> to the «server» </a:t>
            </a:r>
            <a:r>
              <a:rPr lang="it-IT" sz="2400" dirty="0" err="1"/>
              <a:t>micro:bit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sends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information to the appropriate </a:t>
            </a:r>
            <a:r>
              <a:rPr lang="it-IT" sz="2400" dirty="0" err="1"/>
              <a:t>micro:bit</a:t>
            </a:r>
            <a:endParaRPr lang="it-IT" sz="2400" dirty="0"/>
          </a:p>
        </p:txBody>
      </p:sp>
      <p:pic>
        <p:nvPicPr>
          <p:cNvPr id="5" name="Segnaposto contenuto 13">
            <a:extLst>
              <a:ext uri="{FF2B5EF4-FFF2-40B4-BE49-F238E27FC236}">
                <a16:creationId xmlns:a16="http://schemas.microsoft.com/office/drawing/2014/main" id="{C9A9EC73-7863-410F-8097-CCE9DF31D3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3057781"/>
            <a:ext cx="4184650" cy="742437"/>
          </a:xfrm>
        </p:spPr>
      </p:pic>
    </p:spTree>
    <p:extLst>
      <p:ext uri="{BB962C8B-B14F-4D97-AF65-F5344CB8AC3E}">
        <p14:creationId xmlns:p14="http://schemas.microsoft.com/office/powerpoint/2010/main" val="28871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F0D50-E5C3-4C73-9DC8-3F937F64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Expert-</a:t>
            </a:r>
            <a:r>
              <a:rPr lang="it-IT" dirty="0" err="1"/>
              <a:t>as</a:t>
            </a:r>
            <a:r>
              <a:rPr lang="it-IT" dirty="0"/>
              <a:t>-a-System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F72B806-8ED7-49D8-940C-380E95BF1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EaaS</a:t>
            </a:r>
            <a:r>
              <a:rPr lang="it-IT" dirty="0"/>
              <a:t> (with the </a:t>
            </a:r>
            <a:r>
              <a:rPr lang="it-IT" dirty="0" err="1"/>
              <a:t>WoT</a:t>
            </a:r>
            <a:r>
              <a:rPr lang="it-IT" dirty="0"/>
              <a:t>) </a:t>
            </a:r>
            <a:r>
              <a:rPr lang="en-US" dirty="0"/>
              <a:t>is the main service offered by the system: it’s a agnostic-content SaaS for implementing complex decision procedures.</a:t>
            </a:r>
          </a:p>
          <a:p>
            <a:r>
              <a:rPr lang="en-US" dirty="0"/>
              <a:t>Some of the main services offered concern:</a:t>
            </a:r>
          </a:p>
          <a:p>
            <a:pPr lvl="1"/>
            <a:r>
              <a:rPr lang="en-US" dirty="0"/>
              <a:t>proof of theorems</a:t>
            </a:r>
          </a:p>
          <a:p>
            <a:pPr lvl="1"/>
            <a:r>
              <a:rPr lang="en-US" dirty="0"/>
              <a:t>inference of new facts based on a user's rules and facts</a:t>
            </a:r>
          </a:p>
          <a:p>
            <a:pPr lvl="1"/>
            <a:r>
              <a:rPr lang="en-US" dirty="0"/>
              <a:t>mediation mechanism (max, min, avg, majority with or without quorum)</a:t>
            </a:r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880E4F90-6BFC-42CF-9360-14C6CE14E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2453" y="3096278"/>
            <a:ext cx="2638793" cy="2010056"/>
          </a:xfrm>
        </p:spPr>
      </p:pic>
    </p:spTree>
    <p:extLst>
      <p:ext uri="{BB962C8B-B14F-4D97-AF65-F5344CB8AC3E}">
        <p14:creationId xmlns:p14="http://schemas.microsoft.com/office/powerpoint/2010/main" val="23583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4BA6A-32C7-4E0B-9DAF-3531D6DC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Monitoring the system: </a:t>
            </a:r>
            <a:r>
              <a:rPr lang="it-IT" dirty="0" err="1"/>
              <a:t>DashPy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62E0A55-FE3E-4FAF-896A-36E2278BA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91" y="2160588"/>
            <a:ext cx="4272455" cy="3881437"/>
          </a:xfrm>
        </p:spPr>
      </p:pic>
    </p:spTree>
    <p:extLst>
      <p:ext uri="{BB962C8B-B14F-4D97-AF65-F5344CB8AC3E}">
        <p14:creationId xmlns:p14="http://schemas.microsoft.com/office/powerpoint/2010/main" val="204179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8A074-0C5D-458D-91AE-68C9C740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user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3A460-15A8-4884-AD81-16380EE8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very_low</a:t>
            </a:r>
            <a:r>
              <a:rPr lang="en-US" dirty="0"/>
              <a:t>) THEN do(temperature(low)).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(medium) THEN do(temperature(medium)).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(low) THEN do(temperature(medium)).</a:t>
            </a:r>
          </a:p>
          <a:p>
            <a:pPr marL="0" indent="0">
              <a:buNone/>
            </a:pPr>
            <a:r>
              <a:rPr lang="en-US" dirty="0"/>
              <a:t>IF temperature(low) and </a:t>
            </a:r>
            <a:r>
              <a:rPr lang="en-US" dirty="0" err="1"/>
              <a:t>outdoor_temperature</a:t>
            </a:r>
            <a:r>
              <a:rPr lang="en-US" dirty="0"/>
              <a:t>(</a:t>
            </a:r>
            <a:r>
              <a:rPr lang="en-US" dirty="0" err="1"/>
              <a:t>very_low</a:t>
            </a:r>
            <a:r>
              <a:rPr lang="en-US" dirty="0"/>
              <a:t>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(medium)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(high) THEN do(temperature(medium)).</a:t>
            </a:r>
          </a:p>
          <a:p>
            <a:pPr marL="0" indent="0">
              <a:buNone/>
            </a:pPr>
            <a:r>
              <a:rPr lang="en-US" dirty="0"/>
              <a:t>IF temperature(high) and </a:t>
            </a:r>
            <a:r>
              <a:rPr lang="en-US" dirty="0" err="1"/>
              <a:t>outdoor_temperature</a:t>
            </a:r>
            <a:r>
              <a:rPr lang="en-US" dirty="0"/>
              <a:t>(</a:t>
            </a:r>
            <a:r>
              <a:rPr lang="en-US" dirty="0" err="1"/>
              <a:t>very_high</a:t>
            </a:r>
            <a:r>
              <a:rPr lang="en-US" dirty="0"/>
              <a:t>) THEN do(temperature(medium)).</a:t>
            </a:r>
          </a:p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very_high</a:t>
            </a:r>
            <a:r>
              <a:rPr lang="en-US" dirty="0"/>
              <a:t>) THEN do(temperature(high)).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light(low) and </a:t>
            </a:r>
            <a:r>
              <a:rPr lang="en-US" dirty="0" err="1"/>
              <a:t>outdoor_light</a:t>
            </a:r>
            <a:r>
              <a:rPr lang="en-US" dirty="0"/>
              <a:t>(medium) THEN do(light(medium)).</a:t>
            </a:r>
          </a:p>
          <a:p>
            <a:pPr marL="0" indent="0">
              <a:buNone/>
            </a:pPr>
            <a:r>
              <a:rPr lang="en-US" dirty="0"/>
              <a:t>IF light(low) and </a:t>
            </a:r>
            <a:r>
              <a:rPr lang="en-US" dirty="0" err="1"/>
              <a:t>outdoor_light</a:t>
            </a:r>
            <a:r>
              <a:rPr lang="en-US" dirty="0"/>
              <a:t>(low) THEN do(light(medium)).</a:t>
            </a:r>
          </a:p>
          <a:p>
            <a:pPr marL="0" indent="0">
              <a:buNone/>
            </a:pPr>
            <a:r>
              <a:rPr lang="en-US" dirty="0"/>
              <a:t>IF light(medium) and </a:t>
            </a:r>
            <a:r>
              <a:rPr lang="en-US" dirty="0" err="1"/>
              <a:t>outdoor_light</a:t>
            </a:r>
            <a:r>
              <a:rPr lang="en-US" dirty="0"/>
              <a:t>(low) THEN do(light(high)).</a:t>
            </a:r>
          </a:p>
          <a:p>
            <a:pPr marL="0" indent="0">
              <a:buNone/>
            </a:pPr>
            <a:r>
              <a:rPr lang="en-US" dirty="0"/>
              <a:t>IF light(medium) and </a:t>
            </a:r>
            <a:r>
              <a:rPr lang="en-US" dirty="0" err="1"/>
              <a:t>outdoor_light</a:t>
            </a:r>
            <a:r>
              <a:rPr lang="en-US" dirty="0"/>
              <a:t>(high) THEN do(light(low)).</a:t>
            </a:r>
          </a:p>
          <a:p>
            <a:pPr marL="0" indent="0">
              <a:buNone/>
            </a:pPr>
            <a:r>
              <a:rPr lang="en-US" dirty="0"/>
              <a:t>IF light(high) and </a:t>
            </a:r>
            <a:r>
              <a:rPr lang="en-US" dirty="0" err="1"/>
              <a:t>outdoor_light</a:t>
            </a:r>
            <a:r>
              <a:rPr lang="en-US" dirty="0"/>
              <a:t>(high) THEN do(light(medium)).</a:t>
            </a:r>
          </a:p>
          <a:p>
            <a:pPr marL="0" indent="0">
              <a:buNone/>
            </a:pPr>
            <a:r>
              <a:rPr lang="en-US" dirty="0"/>
              <a:t>IF light(high) and </a:t>
            </a:r>
            <a:r>
              <a:rPr lang="en-US" dirty="0" err="1"/>
              <a:t>outdoor_light</a:t>
            </a:r>
            <a:r>
              <a:rPr lang="en-US" dirty="0"/>
              <a:t>(medium) THEN do(light(medium)).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52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13EB4-2993-4098-AAD6-7650D168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admin rules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B198A-FFAD-4643-ADA4-3455E569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very_low</a:t>
            </a:r>
            <a:r>
              <a:rPr lang="en-US" dirty="0"/>
              <a:t>) THEN do(temperature(18)).</a:t>
            </a:r>
          </a:p>
          <a:p>
            <a:pPr marL="0" indent="0">
              <a:buNone/>
            </a:pPr>
            <a:r>
              <a:rPr lang="en-US" dirty="0"/>
              <a:t>IF temperature(low) THEN do(temperature(18)).</a:t>
            </a:r>
          </a:p>
          <a:p>
            <a:pPr marL="0" indent="0">
              <a:buNone/>
            </a:pPr>
            <a:r>
              <a:rPr lang="en-US" dirty="0"/>
              <a:t>IF temperature(medium) THEN do(temperature(22)).</a:t>
            </a:r>
          </a:p>
          <a:p>
            <a:pPr marL="0" indent="0">
              <a:buNone/>
            </a:pPr>
            <a:r>
              <a:rPr lang="en-US" dirty="0"/>
              <a:t>IF temperature(high) THEN do(temperature(24)).</a:t>
            </a:r>
          </a:p>
          <a:p>
            <a:pPr marL="0" indent="0">
              <a:buNone/>
            </a:pPr>
            <a:r>
              <a:rPr lang="en-US" dirty="0"/>
              <a:t>IF temperature(</a:t>
            </a:r>
            <a:r>
              <a:rPr lang="en-US" dirty="0" err="1"/>
              <a:t>very_high</a:t>
            </a:r>
            <a:r>
              <a:rPr lang="en-US" dirty="0"/>
              <a:t>) THEN do(temperature(24)).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light(low) THEN do(light(180)).</a:t>
            </a:r>
          </a:p>
          <a:p>
            <a:pPr marL="0" indent="0">
              <a:buNone/>
            </a:pPr>
            <a:r>
              <a:rPr lang="en-US" dirty="0"/>
              <a:t>IF light(medium) THEN do(light(220)).</a:t>
            </a:r>
          </a:p>
          <a:p>
            <a:pPr marL="0" indent="0">
              <a:buNone/>
            </a:pPr>
            <a:r>
              <a:rPr lang="en-US" dirty="0"/>
              <a:t>IF light(high) THEN do(light(255)).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99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BE737-8D4F-4F5B-BF60-BD2323B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 room status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D41B74-76D9-4180-8F13-9208D19FE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9" y="1930400"/>
            <a:ext cx="11766721" cy="3951215"/>
          </a:xfrm>
        </p:spPr>
      </p:pic>
    </p:spTree>
    <p:extLst>
      <p:ext uri="{BB962C8B-B14F-4D97-AF65-F5344CB8AC3E}">
        <p14:creationId xmlns:p14="http://schemas.microsoft.com/office/powerpoint/2010/main" val="143856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91AEB-720E-4189-B503-908D28D9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ECEDE22-C447-457E-90C9-65FCA29DA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443325"/>
            <a:ext cx="5289141" cy="4805075"/>
          </a:xfrm>
        </p:spPr>
      </p:pic>
    </p:spTree>
    <p:extLst>
      <p:ext uri="{BB962C8B-B14F-4D97-AF65-F5344CB8AC3E}">
        <p14:creationId xmlns:p14="http://schemas.microsoft.com/office/powerpoint/2010/main" val="1745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 err="1"/>
              <a:t>Micro:bit</a:t>
            </a:r>
            <a:r>
              <a:rPr lang="it-IT" sz="2000" dirty="0"/>
              <a:t>:</a:t>
            </a:r>
          </a:p>
          <a:p>
            <a:pPr lvl="1"/>
            <a:r>
              <a:rPr lang="en-US" sz="2000" dirty="0" err="1"/>
              <a:t>Detects&amp;Sends</a:t>
            </a:r>
            <a:r>
              <a:rPr lang="en-US" sz="2000" dirty="0"/>
              <a:t> the environmental parameters of the room</a:t>
            </a:r>
          </a:p>
          <a:p>
            <a:pPr lvl="1"/>
            <a:r>
              <a:rPr lang="it-IT" sz="2000" dirty="0" err="1"/>
              <a:t>Receives</a:t>
            </a:r>
            <a:r>
              <a:rPr lang="it-IT" sz="2000" dirty="0"/>
              <a:t> the </a:t>
            </a:r>
            <a:r>
              <a:rPr lang="it-IT" sz="2000" dirty="0" err="1"/>
              <a:t>system’s</a:t>
            </a:r>
            <a:r>
              <a:rPr lang="it-IT" sz="2000" dirty="0"/>
              <a:t> </a:t>
            </a:r>
            <a:r>
              <a:rPr lang="it-IT" sz="2000" dirty="0" err="1"/>
              <a:t>requests</a:t>
            </a:r>
            <a:endParaRPr lang="it-IT" sz="2000" dirty="0"/>
          </a:p>
          <a:p>
            <a:r>
              <a:rPr lang="it-IT" sz="2000" dirty="0" err="1"/>
              <a:t>Micro:bit</a:t>
            </a:r>
            <a:r>
              <a:rPr lang="it-IT" sz="2000" dirty="0"/>
              <a:t> Manager:</a:t>
            </a:r>
          </a:p>
          <a:p>
            <a:pPr lvl="1"/>
            <a:r>
              <a:rPr lang="it-IT" sz="2000" dirty="0" err="1"/>
              <a:t>Collects</a:t>
            </a:r>
            <a:r>
              <a:rPr lang="it-IT" sz="2000" dirty="0"/>
              <a:t> the </a:t>
            </a:r>
            <a:r>
              <a:rPr lang="it-IT" sz="2000" dirty="0" err="1"/>
              <a:t>microbits</a:t>
            </a:r>
            <a:r>
              <a:rPr lang="it-IT" sz="2000" dirty="0"/>
              <a:t> data and </a:t>
            </a:r>
            <a:r>
              <a:rPr lang="it-IT" sz="2000" dirty="0" err="1"/>
              <a:t>sends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 to the </a:t>
            </a:r>
            <a:r>
              <a:rPr lang="it-IT" sz="2000" dirty="0" err="1"/>
              <a:t>WoT</a:t>
            </a:r>
            <a:r>
              <a:rPr lang="it-IT" sz="2000" dirty="0"/>
              <a:t> Service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30556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Web Of </a:t>
            </a:r>
            <a:r>
              <a:rPr lang="it-IT" dirty="0" err="1"/>
              <a:t>Things</a:t>
            </a:r>
            <a:r>
              <a:rPr lang="it-IT" dirty="0"/>
              <a:t> Service:</a:t>
            </a:r>
          </a:p>
          <a:p>
            <a:pPr lvl="1"/>
            <a:r>
              <a:rPr lang="it-IT" dirty="0" err="1"/>
              <a:t>Mantains</a:t>
            </a:r>
            <a:r>
              <a:rPr lang="it-IT" dirty="0"/>
              <a:t> a </a:t>
            </a:r>
            <a:r>
              <a:rPr lang="it-IT" dirty="0" err="1"/>
              <a:t>digital</a:t>
            </a:r>
            <a:r>
              <a:rPr lang="it-IT" dirty="0"/>
              <a:t> twin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micro:bit</a:t>
            </a:r>
            <a:r>
              <a:rPr lang="it-IT" dirty="0"/>
              <a:t> and room</a:t>
            </a:r>
          </a:p>
          <a:p>
            <a:r>
              <a:rPr lang="it-IT" dirty="0"/>
              <a:t>Virtual Room: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digital</a:t>
            </a:r>
            <a:r>
              <a:rPr lang="it-IT" dirty="0"/>
              <a:t> twin of a room</a:t>
            </a:r>
          </a:p>
          <a:p>
            <a:pPr lvl="1"/>
            <a:r>
              <a:rPr lang="it-IT" dirty="0"/>
              <a:t>Stores </a:t>
            </a:r>
            <a:r>
              <a:rPr lang="it-IT" dirty="0" err="1"/>
              <a:t>which</a:t>
            </a:r>
            <a:r>
              <a:rPr lang="it-IT" dirty="0"/>
              <a:t> user </a:t>
            </a:r>
            <a:r>
              <a:rPr lang="it-IT" dirty="0" err="1"/>
              <a:t>is</a:t>
            </a:r>
            <a:r>
              <a:rPr lang="it-IT" dirty="0"/>
              <a:t> in the room</a:t>
            </a:r>
          </a:p>
          <a:p>
            <a:pPr lvl="1"/>
            <a:r>
              <a:rPr lang="it-IT" dirty="0" err="1"/>
              <a:t>Receives</a:t>
            </a:r>
            <a:r>
              <a:rPr lang="it-IT" dirty="0"/>
              <a:t> the </a:t>
            </a:r>
            <a:r>
              <a:rPr lang="it-IT" dirty="0" err="1"/>
              <a:t>micro:bits</a:t>
            </a:r>
            <a:r>
              <a:rPr lang="it-IT" dirty="0"/>
              <a:t> updates</a:t>
            </a:r>
          </a:p>
          <a:p>
            <a:pPr lvl="1"/>
            <a:r>
              <a:rPr lang="it-IT" dirty="0"/>
              <a:t>Starts users goals </a:t>
            </a:r>
            <a:r>
              <a:rPr lang="it-IT" dirty="0" err="1"/>
              <a:t>mediation</a:t>
            </a:r>
            <a:endParaRPr lang="it-IT" dirty="0"/>
          </a:p>
          <a:p>
            <a:r>
              <a:rPr lang="it-IT" dirty="0"/>
              <a:t>Virtual </a:t>
            </a:r>
            <a:r>
              <a:rPr lang="it-IT" dirty="0" err="1"/>
              <a:t>Micro:bit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digital</a:t>
            </a:r>
            <a:r>
              <a:rPr lang="it-IT" dirty="0"/>
              <a:t> twin of a </a:t>
            </a:r>
            <a:r>
              <a:rPr lang="it-IT" dirty="0" err="1"/>
              <a:t>micro:bit</a:t>
            </a:r>
            <a:endParaRPr lang="it-IT" dirty="0"/>
          </a:p>
          <a:p>
            <a:pPr lvl="1"/>
            <a:r>
              <a:rPr lang="it-IT" dirty="0" err="1"/>
              <a:t>Receives</a:t>
            </a:r>
            <a:r>
              <a:rPr lang="it-IT" dirty="0"/>
              <a:t> the </a:t>
            </a:r>
            <a:r>
              <a:rPr lang="it-IT" dirty="0" err="1"/>
              <a:t>micro:bits</a:t>
            </a:r>
            <a:r>
              <a:rPr lang="it-IT" dirty="0"/>
              <a:t> updates</a:t>
            </a:r>
          </a:p>
          <a:p>
            <a:pPr lvl="1"/>
            <a:r>
              <a:rPr lang="it-IT" dirty="0"/>
              <a:t>Starts rooms goals </a:t>
            </a:r>
            <a:r>
              <a:rPr lang="it-IT" dirty="0" err="1"/>
              <a:t>mediation</a:t>
            </a:r>
            <a:endParaRPr lang="it-IT" dirty="0"/>
          </a:p>
          <a:p>
            <a:pPr lvl="1"/>
            <a:r>
              <a:rPr lang="en-US" dirty="0"/>
              <a:t>Decides the actions to be taken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347157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28CEA-8616-40A9-83A1-843AFD31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6B749-C100-4271-A0C7-A8D3B82BB0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dirty="0"/>
              <a:t>Expert-</a:t>
            </a:r>
            <a:r>
              <a:rPr lang="it-IT" dirty="0" err="1"/>
              <a:t>As</a:t>
            </a:r>
            <a:r>
              <a:rPr lang="it-IT" dirty="0"/>
              <a:t>-a-Service:</a:t>
            </a:r>
          </a:p>
          <a:p>
            <a:pPr lvl="1"/>
            <a:r>
              <a:rPr lang="en-US" sz="1800" dirty="0"/>
              <a:t>Offers various services, for example: mediation, proof of theorems, inference of new facts…</a:t>
            </a:r>
          </a:p>
          <a:p>
            <a:r>
              <a:rPr lang="it-IT" dirty="0" err="1"/>
              <a:t>GiòInterface</a:t>
            </a:r>
            <a:r>
              <a:rPr lang="it-IT" dirty="0"/>
              <a:t>:</a:t>
            </a:r>
          </a:p>
          <a:p>
            <a:pPr lvl="1" fontAlgn="t"/>
            <a:r>
              <a:rPr lang="it-IT" sz="1800" dirty="0"/>
              <a:t>Show the </a:t>
            </a:r>
            <a:r>
              <a:rPr lang="it-IT" sz="1800" dirty="0" err="1"/>
              <a:t>map</a:t>
            </a:r>
            <a:r>
              <a:rPr lang="it-IT" sz="1800" dirty="0"/>
              <a:t> of the </a:t>
            </a:r>
            <a:r>
              <a:rPr lang="it-IT" sz="1800" dirty="0" err="1"/>
              <a:t>department</a:t>
            </a:r>
            <a:r>
              <a:rPr lang="it-IT" sz="1800" dirty="0"/>
              <a:t> and the </a:t>
            </a:r>
            <a:r>
              <a:rPr lang="it-IT" sz="1800" dirty="0" err="1"/>
              <a:t>environmental</a:t>
            </a:r>
            <a:r>
              <a:rPr lang="it-IT" sz="1800" dirty="0"/>
              <a:t> </a:t>
            </a:r>
            <a:r>
              <a:rPr lang="it-IT" sz="1800" dirty="0" err="1"/>
              <a:t>parameters</a:t>
            </a:r>
            <a:r>
              <a:rPr lang="it-IT" sz="1800" dirty="0"/>
              <a:t> of </a:t>
            </a:r>
            <a:r>
              <a:rPr lang="it-IT" sz="1800" dirty="0" err="1"/>
              <a:t>each</a:t>
            </a:r>
            <a:r>
              <a:rPr lang="it-IT" sz="1800" dirty="0"/>
              <a:t> room</a:t>
            </a:r>
          </a:p>
          <a:p>
            <a:r>
              <a:rPr lang="it-IT" dirty="0"/>
              <a:t>Simple Storage </a:t>
            </a:r>
            <a:r>
              <a:rPr lang="it-IT" dirty="0" err="1"/>
              <a:t>Microservice</a:t>
            </a:r>
            <a:r>
              <a:rPr lang="it-IT" dirty="0"/>
              <a:t>:</a:t>
            </a:r>
          </a:p>
          <a:p>
            <a:pPr lvl="1"/>
            <a:r>
              <a:rPr lang="it-IT" sz="1800" dirty="0"/>
              <a:t>Stores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system’s</a:t>
            </a:r>
            <a:r>
              <a:rPr lang="it-IT" sz="1800" dirty="0"/>
              <a:t> info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7AD31F-C46A-4E0D-9235-931E4DC22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59906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CECCA-8D43-4591-B83E-9109FAC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system: </a:t>
            </a:r>
            <a:r>
              <a:rPr lang="it-IT" dirty="0" err="1"/>
              <a:t>communications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BD8F2-B29D-423D-A74E-841A78DDA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system’s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and service </a:t>
            </a:r>
            <a:r>
              <a:rPr lang="it-IT" dirty="0" err="1"/>
              <a:t>occurs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HTTP: </a:t>
            </a:r>
            <a:r>
              <a:rPr lang="it-IT" dirty="0" err="1"/>
              <a:t>each</a:t>
            </a:r>
            <a:r>
              <a:rPr lang="it-IT" dirty="0"/>
              <a:t> service </a:t>
            </a:r>
            <a:r>
              <a:rPr lang="it-IT" dirty="0" err="1"/>
              <a:t>offers</a:t>
            </a:r>
            <a:r>
              <a:rPr lang="it-IT" dirty="0"/>
              <a:t> a REST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fontAlgn="t"/>
            <a:r>
              <a:rPr lang="it-IT" dirty="0"/>
              <a:t>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excpetions</a:t>
            </a:r>
            <a:r>
              <a:rPr lang="it-IT" dirty="0"/>
              <a:t> are the </a:t>
            </a:r>
            <a:r>
              <a:rPr lang="it-IT" dirty="0" err="1"/>
              <a:t>micro:bits</a:t>
            </a:r>
            <a:r>
              <a:rPr lang="it-IT" dirty="0"/>
              <a:t> </a:t>
            </a:r>
            <a:r>
              <a:rPr lang="it-IT" dirty="0" err="1"/>
              <a:t>communications</a:t>
            </a:r>
            <a:r>
              <a:rPr lang="it-IT" dirty="0"/>
              <a:t>, in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communicates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proprietary</a:t>
            </a:r>
            <a:r>
              <a:rPr lang="it-IT" dirty="0"/>
              <a:t> radio </a:t>
            </a:r>
            <a:r>
              <a:rPr lang="it-IT" dirty="0" err="1"/>
              <a:t>protocol</a:t>
            </a:r>
            <a:r>
              <a:rPr lang="it-IT" dirty="0"/>
              <a:t> (</a:t>
            </a:r>
            <a:r>
              <a:rPr lang="it-IT" dirty="0" err="1"/>
              <a:t>Nordic</a:t>
            </a:r>
            <a:r>
              <a:rPr lang="it-IT" dirty="0"/>
              <a:t> </a:t>
            </a:r>
            <a:r>
              <a:rPr lang="it-IT" dirty="0" err="1"/>
              <a:t>Gazell</a:t>
            </a:r>
            <a:r>
              <a:rPr lang="it-IT" dirty="0"/>
              <a:t> 2.4GHz):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reliability </a:t>
            </a:r>
            <a:r>
              <a:rPr lang="it-IT" dirty="0" err="1"/>
              <a:t>mechanism</a:t>
            </a:r>
            <a:r>
              <a:rPr lang="it-IT" dirty="0"/>
              <a:t> thanks to </a:t>
            </a:r>
            <a:r>
              <a:rPr lang="it-IT" dirty="0" err="1"/>
              <a:t>acks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en-US" dirty="0"/>
              <a:t>and a mechanism for implementing unicast communication.</a:t>
            </a:r>
          </a:p>
          <a:p>
            <a:pPr fontAlgn="t"/>
            <a:r>
              <a:rPr lang="en-US" dirty="0" err="1"/>
              <a:t>Micro:bits</a:t>
            </a:r>
            <a:r>
              <a:rPr lang="en-US" dirty="0"/>
              <a:t> can communicate with the </a:t>
            </a:r>
            <a:r>
              <a:rPr lang="en-US" dirty="0" err="1"/>
              <a:t>micro:bit</a:t>
            </a:r>
            <a:r>
              <a:rPr lang="en-US" dirty="0"/>
              <a:t> manager thanks to a special intermediary server </a:t>
            </a:r>
            <a:r>
              <a:rPr lang="en-US" dirty="0" err="1"/>
              <a:t>micro:bit</a:t>
            </a:r>
            <a:r>
              <a:rPr lang="en-US" dirty="0"/>
              <a:t>: it receives all the </a:t>
            </a:r>
            <a:r>
              <a:rPr lang="en-US" dirty="0" err="1"/>
              <a:t>micro:bit</a:t>
            </a:r>
            <a:r>
              <a:rPr lang="en-US" dirty="0"/>
              <a:t> packets through the radio protocol and sends it through a serial port and </a:t>
            </a:r>
            <a:r>
              <a:rPr lang="en-US" dirty="0" err="1"/>
              <a:t>viceversa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DC9319F-B2BA-46C8-801F-AFEEA7E8A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1955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CECCA-8D43-4591-B83E-9109FAC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system: </a:t>
            </a:r>
            <a:r>
              <a:rPr lang="it-IT" dirty="0" err="1"/>
              <a:t>mediations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BD8F2-B29D-423D-A74E-841A78DDA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system’s</a:t>
            </a:r>
            <a:r>
              <a:rPr lang="it-IT" dirty="0"/>
              <a:t> goal </a:t>
            </a:r>
            <a:r>
              <a:rPr lang="it-IT" dirty="0" err="1"/>
              <a:t>mediation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phases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en-US" dirty="0"/>
              <a:t>by interacting with the </a:t>
            </a:r>
            <a:r>
              <a:rPr lang="en-US" dirty="0" err="1"/>
              <a:t>EaaS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Users </a:t>
            </a:r>
            <a:r>
              <a:rPr lang="it-IT" dirty="0" err="1"/>
              <a:t>Mediation</a:t>
            </a:r>
            <a:endParaRPr lang="it-IT" dirty="0"/>
          </a:p>
          <a:p>
            <a:pPr marL="1200150" lvl="2" indent="-342900"/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user in the room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1200150" lvl="2" indent="-342900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mediated</a:t>
            </a:r>
            <a:r>
              <a:rPr lang="it-IT" dirty="0"/>
              <a:t> (</a:t>
            </a:r>
            <a:r>
              <a:rPr lang="it-IT" dirty="0" err="1"/>
              <a:t>average</a:t>
            </a:r>
            <a:r>
              <a:rPr lang="it-IT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Rooms </a:t>
            </a:r>
            <a:r>
              <a:rPr lang="it-IT" dirty="0" err="1"/>
              <a:t>Mediation</a:t>
            </a:r>
            <a:endParaRPr lang="it-IT" dirty="0"/>
          </a:p>
          <a:p>
            <a:pPr marL="1200150" lvl="2" indent="-342900"/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room </a:t>
            </a:r>
            <a:r>
              <a:rPr lang="it-IT" dirty="0" err="1"/>
              <a:t>served</a:t>
            </a:r>
            <a:r>
              <a:rPr lang="it-IT" dirty="0"/>
              <a:t> by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micro:bit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collected</a:t>
            </a:r>
            <a:r>
              <a:rPr lang="it-IT" dirty="0"/>
              <a:t>.</a:t>
            </a:r>
          </a:p>
          <a:p>
            <a:pPr marL="1200150" lvl="2" indent="-342900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are </a:t>
            </a:r>
            <a:r>
              <a:rPr lang="it-IT" dirty="0" err="1"/>
              <a:t>mediated</a:t>
            </a:r>
            <a:r>
              <a:rPr lang="it-IT" dirty="0"/>
              <a:t> (</a:t>
            </a:r>
            <a:r>
              <a:rPr lang="it-IT" dirty="0" err="1"/>
              <a:t>average</a:t>
            </a:r>
            <a:r>
              <a:rPr lang="it-IT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Admin </a:t>
            </a:r>
            <a:r>
              <a:rPr lang="it-IT" dirty="0" err="1"/>
              <a:t>Decisions</a:t>
            </a:r>
            <a:endParaRPr lang="it-IT" dirty="0"/>
          </a:p>
          <a:p>
            <a:pPr marL="1200150" lvl="2" indent="-342900"/>
            <a:r>
              <a:rPr lang="en-US" dirty="0"/>
              <a:t>The final goal of a room is applied by querying the administration rules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DC9319F-B2BA-46C8-801F-AFEEA7E8A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00473"/>
            <a:ext cx="4184650" cy="3801667"/>
          </a:xfrm>
        </p:spPr>
      </p:pic>
    </p:spTree>
    <p:extLst>
      <p:ext uri="{BB962C8B-B14F-4D97-AF65-F5344CB8AC3E}">
        <p14:creationId xmlns:p14="http://schemas.microsoft.com/office/powerpoint/2010/main" val="175874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B017A-7E28-4B30-AA02-541CC82A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</a:t>
            </a:r>
            <a:r>
              <a:rPr lang="it-IT" dirty="0" err="1"/>
              <a:t>micro:bit</a:t>
            </a:r>
            <a:r>
              <a:rPr lang="it-IT" dirty="0"/>
              <a:t> and </a:t>
            </a:r>
            <a:r>
              <a:rPr lang="it-IT" dirty="0" err="1"/>
              <a:t>his</a:t>
            </a:r>
            <a:r>
              <a:rPr lang="it-IT" dirty="0"/>
              <a:t> manager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CE2A5-5659-452C-9DFB-D20269B3A7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micro: bit detects a change in the environment it sends a packet with the new state through a reliable radio channel.</a:t>
            </a:r>
          </a:p>
          <a:p>
            <a:r>
              <a:rPr lang="en-US" dirty="0"/>
              <a:t>A special “server” </a:t>
            </a:r>
            <a:r>
              <a:rPr lang="en-US" dirty="0" err="1"/>
              <a:t>micro:bit</a:t>
            </a:r>
            <a:r>
              <a:rPr lang="en-US" dirty="0"/>
              <a:t> receives the packet and sends it, through a serial port, to a </a:t>
            </a:r>
            <a:r>
              <a:rPr lang="en-US" dirty="0" err="1"/>
              <a:t>micro:bit</a:t>
            </a:r>
            <a:r>
              <a:rPr lang="en-US" dirty="0"/>
              <a:t> manager.</a:t>
            </a:r>
          </a:p>
          <a:p>
            <a:r>
              <a:rPr lang="en-US" dirty="0"/>
              <a:t>The micro: bit manager first checks that the “sender” </a:t>
            </a:r>
            <a:r>
              <a:rPr lang="en-US" dirty="0" err="1"/>
              <a:t>micro:bit</a:t>
            </a:r>
            <a:r>
              <a:rPr lang="en-US" dirty="0"/>
              <a:t> has been approved (thanks to a pairing function) and then sends, through REST </a:t>
            </a:r>
            <a:r>
              <a:rPr lang="en-US" dirty="0" err="1"/>
              <a:t>api</a:t>
            </a:r>
            <a:r>
              <a:rPr lang="en-US" dirty="0"/>
              <a:t>,  the update to the digital twin micro: bit and to all the rooms served by that micro: bits.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4B9930D-49B6-4A33-BBEE-14B881DA4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730088"/>
            <a:ext cx="4184650" cy="742437"/>
          </a:xfrm>
        </p:spPr>
      </p:pic>
    </p:spTree>
    <p:extLst>
      <p:ext uri="{BB962C8B-B14F-4D97-AF65-F5344CB8AC3E}">
        <p14:creationId xmlns:p14="http://schemas.microsoft.com/office/powerpoint/2010/main" val="156497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A84A-6F93-458C-B590-E7E235A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journey</a:t>
            </a:r>
            <a:r>
              <a:rPr lang="it-IT" dirty="0"/>
              <a:t> of an information: the Web of </a:t>
            </a:r>
            <a:r>
              <a:rPr lang="it-IT" dirty="0" err="1"/>
              <a:t>Things</a:t>
            </a:r>
            <a:r>
              <a:rPr lang="it-IT" dirty="0"/>
              <a:t> Service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280AD-B969-4881-B887-860247109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micro:bits</a:t>
            </a:r>
            <a:r>
              <a:rPr lang="it-IT" dirty="0"/>
              <a:t> and </a:t>
            </a:r>
            <a:r>
              <a:rPr lang="it-IT" dirty="0" err="1"/>
              <a:t>virtual</a:t>
            </a:r>
            <a:r>
              <a:rPr lang="it-IT" dirty="0"/>
              <a:t> rooms are </a:t>
            </a:r>
            <a:r>
              <a:rPr lang="it-IT" dirty="0" err="1"/>
              <a:t>hosted</a:t>
            </a:r>
            <a:r>
              <a:rPr lang="it-IT" dirty="0"/>
              <a:t> in a Web of </a:t>
            </a:r>
            <a:r>
              <a:rPr lang="it-IT" dirty="0" err="1"/>
              <a:t>Things</a:t>
            </a:r>
            <a:r>
              <a:rPr lang="it-IT" dirty="0"/>
              <a:t> Server.</a:t>
            </a:r>
          </a:p>
          <a:p>
            <a:pPr fontAlgn="t"/>
            <a:r>
              <a:rPr lang="it-IT" dirty="0" err="1"/>
              <a:t>This</a:t>
            </a:r>
            <a:r>
              <a:rPr lang="it-IT" dirty="0"/>
              <a:t> server </a:t>
            </a:r>
            <a:r>
              <a:rPr lang="it-IT" dirty="0" err="1"/>
              <a:t>increases</a:t>
            </a:r>
            <a:r>
              <a:rPr lang="it-IT" dirty="0"/>
              <a:t> the standard </a:t>
            </a:r>
            <a:r>
              <a:rPr lang="it-IT" dirty="0" err="1"/>
              <a:t>WoT</a:t>
            </a:r>
            <a:r>
              <a:rPr lang="it-IT" dirty="0"/>
              <a:t> API: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functionality</a:t>
            </a:r>
            <a:r>
              <a:rPr lang="it-IT" dirty="0"/>
              <a:t> to create and delete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remotely</a:t>
            </a:r>
            <a:r>
              <a:rPr lang="it-IT" dirty="0"/>
              <a:t> and to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updates.</a:t>
            </a:r>
          </a:p>
          <a:p>
            <a:pPr fontAlgn="t"/>
            <a:r>
              <a:rPr lang="en-US" dirty="0"/>
              <a:t>When a user enters the room, the virtual room retrieves the user rules from S2M.</a:t>
            </a:r>
          </a:p>
          <a:p>
            <a:pPr fontAlgn="t"/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room </a:t>
            </a:r>
            <a:r>
              <a:rPr lang="it-IT" dirty="0" err="1"/>
              <a:t>receives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 update </a:t>
            </a:r>
            <a:r>
              <a:rPr lang="it-IT" dirty="0" err="1"/>
              <a:t>it</a:t>
            </a:r>
            <a:r>
              <a:rPr lang="it-IT" dirty="0"/>
              <a:t> starts users  </a:t>
            </a:r>
            <a:r>
              <a:rPr lang="it-IT" dirty="0" err="1"/>
              <a:t>mediation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to the appropriate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micro:bit</a:t>
            </a:r>
            <a:endParaRPr lang="it-IT" dirty="0"/>
          </a:p>
        </p:txBody>
      </p:sp>
      <p:pic>
        <p:nvPicPr>
          <p:cNvPr id="5" name="Segnaposto contenuto 9">
            <a:extLst>
              <a:ext uri="{FF2B5EF4-FFF2-40B4-BE49-F238E27FC236}">
                <a16:creationId xmlns:a16="http://schemas.microsoft.com/office/drawing/2014/main" id="{D23EAC08-6D09-4385-AB17-DAE2FC959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883621"/>
            <a:ext cx="4184650" cy="2435371"/>
          </a:xfrm>
        </p:spPr>
      </p:pic>
    </p:spTree>
    <p:extLst>
      <p:ext uri="{BB962C8B-B14F-4D97-AF65-F5344CB8AC3E}">
        <p14:creationId xmlns:p14="http://schemas.microsoft.com/office/powerpoint/2010/main" val="27360695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391</TotalTime>
  <Words>1127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Sfaccettatura</vt:lpstr>
      <vt:lpstr>Thesis Meeting</vt:lpstr>
      <vt:lpstr>The system</vt:lpstr>
      <vt:lpstr>The system</vt:lpstr>
      <vt:lpstr>The system</vt:lpstr>
      <vt:lpstr>The system</vt:lpstr>
      <vt:lpstr>The system: communications</vt:lpstr>
      <vt:lpstr>The system: mediations</vt:lpstr>
      <vt:lpstr>The journey of an information: the micro:bit and his manager</vt:lpstr>
      <vt:lpstr>The journey of an information: the Web of Things Service </vt:lpstr>
      <vt:lpstr>The journey of an information: the Web of Things Service </vt:lpstr>
      <vt:lpstr>The journey of an information: the micro:bit manager and its devices</vt:lpstr>
      <vt:lpstr>Expert-as-a-System</vt:lpstr>
      <vt:lpstr>Monitoring the system: DashPy</vt:lpstr>
      <vt:lpstr>An example: user rules</vt:lpstr>
      <vt:lpstr>An example: admin rules</vt:lpstr>
      <vt:lpstr>An example: room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</dc:title>
  <dc:creator>Giuseppe Bisicchia</dc:creator>
  <cp:lastModifiedBy>Giuseppe Bisicchia</cp:lastModifiedBy>
  <cp:revision>31</cp:revision>
  <dcterms:created xsi:type="dcterms:W3CDTF">2020-03-23T12:01:48Z</dcterms:created>
  <dcterms:modified xsi:type="dcterms:W3CDTF">2020-05-11T10:58:46Z</dcterms:modified>
</cp:coreProperties>
</file>