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62" r:id="rId2"/>
    <p:sldId id="263" r:id="rId3"/>
    <p:sldId id="268" r:id="rId4"/>
    <p:sldId id="264" r:id="rId5"/>
    <p:sldId id="265" r:id="rId6"/>
    <p:sldId id="267" r:id="rId7"/>
    <p:sldId id="266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48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03/01/2025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03/01/2025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6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3673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7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9103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C6EB4-1FF9-92DE-E6E6-EB388806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23CC8B7-FD09-8CA7-146D-D7ACF7BF0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8710B67-C0F3-4E3A-EC30-AE0884B77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AC41CD-FA33-DEF3-AA81-F31E0F09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2641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244D-32F7-E519-0EA0-A08452E8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3DAEE6E-4150-770B-1EAE-1FEC5275F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55EC637A-80C6-0953-D587-62223EDB7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8D1EB4-F8C3-6BC8-0031-B21C68A73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4790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19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61134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PT" noProof="0" smtClean="0"/>
              <a:t>20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86353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03/01/2025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3.png"/><Relationship Id="rId5" Type="http://schemas.microsoft.com/office/2007/relationships/media" Target="../media/media3.mp4"/><Relationship Id="rId10" Type="http://schemas.openxmlformats.org/officeDocument/2006/relationships/notesSlide" Target="../notesSlides/notesSlide5.xml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media" Target="../media/media6.mp4"/><Relationship Id="rId7" Type="http://schemas.openxmlformats.org/officeDocument/2006/relationships/image" Target="../media/image27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A888F14-8161-4E1E-0153-5752933F00E3}"/>
              </a:ext>
            </a:extLst>
          </p:cNvPr>
          <p:cNvSpPr/>
          <p:nvPr/>
        </p:nvSpPr>
        <p:spPr>
          <a:xfrm>
            <a:off x="446534" y="1066800"/>
            <a:ext cx="11260667" cy="5323764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A15D46A-D3EF-1443-AE4B-728BC1DEC535}"/>
              </a:ext>
            </a:extLst>
          </p:cNvPr>
          <p:cNvSpPr txBox="1">
            <a:spLocks/>
          </p:cNvSpPr>
          <p:nvPr/>
        </p:nvSpPr>
        <p:spPr>
          <a:xfrm>
            <a:off x="484799" y="1066800"/>
            <a:ext cx="10993549" cy="895244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/>
              <a:t>Reinforcement Learning for Safe and Efficient Autonomous Merging Using Highway-Env</a:t>
            </a:r>
            <a:endParaRPr lang="pt-PT" sz="60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31C0B379-EF02-6821-96B1-F3E9D7CA89B0}"/>
              </a:ext>
            </a:extLst>
          </p:cNvPr>
          <p:cNvSpPr txBox="1">
            <a:spLocks/>
          </p:cNvSpPr>
          <p:nvPr/>
        </p:nvSpPr>
        <p:spPr>
          <a:xfrm>
            <a:off x="581191" y="5151120"/>
            <a:ext cx="10993546" cy="1230518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7CEBFF"/>
                </a:solidFill>
              </a:rPr>
              <a:t>Catarina Monteiro – 202105279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7CEBFF"/>
                </a:solidFill>
              </a:rPr>
              <a:t>Diogo Mendes – 202108102 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7CEBFF"/>
                </a:solidFill>
              </a:rPr>
              <a:t>Gonçalo Brochado - 202106090</a:t>
            </a:r>
          </a:p>
          <a:p>
            <a:pPr marL="0" indent="0">
              <a:buNone/>
            </a:pPr>
            <a:endParaRPr lang="pt-PT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92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9256-5333-E782-2026-36A851A7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AC33C-9F44-6462-4AB9-939764D1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pt-PT" dirty="0" err="1"/>
              <a:t>Narrowing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smallest</a:t>
            </a:r>
            <a:r>
              <a:rPr lang="pt-PT" dirty="0"/>
              <a:t> </a:t>
            </a:r>
            <a:r>
              <a:rPr lang="pt-PT" dirty="0" err="1"/>
              <a:t>interval</a:t>
            </a:r>
            <a:endParaRPr lang="pt-PT" dirty="0"/>
          </a:p>
        </p:txBody>
      </p:sp>
      <p:pic>
        <p:nvPicPr>
          <p:cNvPr id="6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A6CD6B25-247E-F470-36AB-00EFB1CD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68696"/>
            <a:ext cx="11029615" cy="350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021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C0F15-7BAE-3CB5-80A1-FEED4868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3DEF-B2B1-3009-1BF3-F55E463A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best action for the ego vehicle to take during merging to minimize its effect on other vehicles?</a:t>
            </a:r>
            <a:endParaRPr lang="pt-PT" sz="2800" dirty="0"/>
          </a:p>
        </p:txBody>
      </p:sp>
      <p:pic>
        <p:nvPicPr>
          <p:cNvPr id="5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332277B8-A9F8-8978-4DA7-11DBBB2FD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07" y="3059668"/>
            <a:ext cx="2537928" cy="20287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38AB4-1A38-D12F-6506-3AA9F5B3600F}"/>
              </a:ext>
            </a:extLst>
          </p:cNvPr>
          <p:cNvSpPr txBox="1"/>
          <p:nvPr/>
        </p:nvSpPr>
        <p:spPr>
          <a:xfrm>
            <a:off x="521906" y="5088443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BE8F7CF3-6F24-E897-5410-EFD7BA569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31431"/>
              </p:ext>
            </p:extLst>
          </p:nvPr>
        </p:nvGraphicFramePr>
        <p:xfrm>
          <a:off x="3349628" y="1966544"/>
          <a:ext cx="8439249" cy="467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009">
                  <a:extLst>
                    <a:ext uri="{9D8B030D-6E8A-4147-A177-3AD203B41FA5}">
                      <a16:colId xmlns:a16="http://schemas.microsoft.com/office/drawing/2014/main" val="2466419120"/>
                    </a:ext>
                  </a:extLst>
                </a:gridCol>
                <a:gridCol w="3654157">
                  <a:extLst>
                    <a:ext uri="{9D8B030D-6E8A-4147-A177-3AD203B41FA5}">
                      <a16:colId xmlns:a16="http://schemas.microsoft.com/office/drawing/2014/main" val="387643892"/>
                    </a:ext>
                  </a:extLst>
                </a:gridCol>
                <a:gridCol w="2813083">
                  <a:extLst>
                    <a:ext uri="{9D8B030D-6E8A-4147-A177-3AD203B41FA5}">
                      <a16:colId xmlns:a16="http://schemas.microsoft.com/office/drawing/2014/main" val="480848107"/>
                    </a:ext>
                  </a:extLst>
                </a:gridCol>
              </a:tblGrid>
              <a:tr h="364856">
                <a:tc>
                  <a:txBody>
                    <a:bodyPr/>
                    <a:lstStyle/>
                    <a:p>
                      <a:r>
                        <a:rPr lang="pt-PT" dirty="0" err="1"/>
                        <a:t>Configuration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Braking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Accelerating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11594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 err="1"/>
                        <a:t>Balanced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Values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5.0, Braking Penalty: 5.0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6.0,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15.0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-5, </a:t>
                      </a:r>
                    </a:p>
                    <a:p>
                      <a:r>
                        <a:rPr lang="en-US" sz="1600" dirty="0"/>
                        <a:t>Merging Bonus: 3, </a:t>
                      </a:r>
                    </a:p>
                    <a:p>
                      <a:r>
                        <a:rPr lang="en-US" sz="1600" dirty="0"/>
                        <a:t>Merging Penalty: 2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46230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/>
                        <a:t>Ego </a:t>
                      </a:r>
                      <a:r>
                        <a:rPr lang="pt-PT" sz="1600" dirty="0" err="1"/>
                        <a:t>Lets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Go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Ahead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3.0,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12.0,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15.0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-5, </a:t>
                      </a:r>
                    </a:p>
                    <a:p>
                      <a:r>
                        <a:rPr lang="en-US" sz="1600" dirty="0"/>
                        <a:t>Merging Bonus: 3, </a:t>
                      </a:r>
                    </a:p>
                    <a:p>
                      <a:r>
                        <a:rPr lang="en-US" sz="1600" dirty="0"/>
                        <a:t>Merging Penalty: 2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3198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 err="1"/>
                        <a:t>Severe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Punisment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on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Influence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3.0,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6.0,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30.0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-10, </a:t>
                      </a:r>
                    </a:p>
                    <a:p>
                      <a:r>
                        <a:rPr lang="en-US" sz="1600" dirty="0"/>
                        <a:t>Merging Bonus: 1.5, </a:t>
                      </a:r>
                    </a:p>
                    <a:p>
                      <a:r>
                        <a:rPr lang="en-US" sz="1600" dirty="0"/>
                        <a:t>Merging Penalty: 2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1141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/>
                        <a:t>Safe </a:t>
                      </a:r>
                      <a:r>
                        <a:rPr lang="pt-PT" sz="1600" dirty="0" err="1"/>
                        <a:t>Behaviour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3.0,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12.0,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30.0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-10, </a:t>
                      </a:r>
                    </a:p>
                    <a:p>
                      <a:r>
                        <a:rPr lang="en-US" sz="1600" dirty="0"/>
                        <a:t>Merging Bonus: 1.5, </a:t>
                      </a:r>
                    </a:p>
                    <a:p>
                      <a:r>
                        <a:rPr lang="en-US" sz="1600" dirty="0"/>
                        <a:t>Merging Penalty: 4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367"/>
                  </a:ext>
                </a:extLst>
              </a:tr>
              <a:tr h="861546">
                <a:tc>
                  <a:txBody>
                    <a:bodyPr/>
                    <a:lstStyle/>
                    <a:p>
                      <a:r>
                        <a:rPr lang="pt-PT" sz="1600" dirty="0" err="1"/>
                        <a:t>Agressive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Behaviour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Braking Bonus: 12.0, Braking Penalty: 3.0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Yielding Bonus: 1.5, Yielding Penalty: 6.0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Influence Penalty: 15.0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Influence Penalty: -5, </a:t>
                      </a:r>
                    </a:p>
                    <a:p>
                      <a:r>
                        <a:rPr lang="en-US" sz="1600" dirty="0"/>
                        <a:t>Merging Bonus: 1.5, </a:t>
                      </a:r>
                    </a:p>
                    <a:p>
                      <a:r>
                        <a:rPr lang="en-US" sz="1600" dirty="0"/>
                        <a:t>Merging Penalty: 4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63429"/>
                  </a:ext>
                </a:extLst>
              </a:tr>
            </a:tbl>
          </a:graphicData>
        </a:graphic>
      </p:graphicFrame>
      <p:pic>
        <p:nvPicPr>
          <p:cNvPr id="9" name="Imagem 8" descr="Uma imagem com clipart, emoticon, sorriso, símbolo&#10;&#10;Descrição gerada automaticamente">
            <a:extLst>
              <a:ext uri="{FF2B5EF4-FFF2-40B4-BE49-F238E27FC236}">
                <a16:creationId xmlns:a16="http://schemas.microsoft.com/office/drawing/2014/main" id="{FF2BA7A2-C88E-1013-2DFF-F0015FB6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95" y="5506559"/>
            <a:ext cx="1133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015C-19F6-8748-E7FA-4AC79F21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DC71F8-CC6D-ECA7-874E-4787D7B2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64"/>
          <a:stretch/>
        </p:blipFill>
        <p:spPr>
          <a:xfrm>
            <a:off x="489640" y="1927123"/>
            <a:ext cx="5613796" cy="422872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48C4AFB-1F17-BED8-6C90-07CDD9D5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64"/>
          <a:stretch/>
        </p:blipFill>
        <p:spPr>
          <a:xfrm>
            <a:off x="6103435" y="1927123"/>
            <a:ext cx="5613795" cy="42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1AF57-4A11-5B87-4791-D464DFCD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A125B-005C-A1C9-43D1-044C3526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action should the ego vehicle take while on the highway to minimize its own impact?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8EB3EF-6181-7878-4100-4022E16F3400}"/>
              </a:ext>
            </a:extLst>
          </p:cNvPr>
          <p:cNvSpPr txBox="1"/>
          <p:nvPr/>
        </p:nvSpPr>
        <p:spPr>
          <a:xfrm>
            <a:off x="521906" y="5088443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pic>
        <p:nvPicPr>
          <p:cNvPr id="10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3AE6FC49-733E-B41F-B66B-6756611A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55" y="2901064"/>
            <a:ext cx="2618672" cy="2096569"/>
          </a:xfrm>
          <a:prstGeom prst="rect">
            <a:avLst/>
          </a:prstGeom>
        </p:spPr>
      </p:pic>
      <p:pic>
        <p:nvPicPr>
          <p:cNvPr id="6146" name="Picture 2" descr="Brakes - Free transportation icons">
            <a:extLst>
              <a:ext uri="{FF2B5EF4-FFF2-40B4-BE49-F238E27FC236}">
                <a16:creationId xmlns:a16="http://schemas.microsoft.com/office/drawing/2014/main" id="{FE963B60-84BF-284C-D828-A5BF47CC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23" y="2285268"/>
            <a:ext cx="1048979" cy="10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ward - Free signs icons">
            <a:extLst>
              <a:ext uri="{FF2B5EF4-FFF2-40B4-BE49-F238E27FC236}">
                <a16:creationId xmlns:a16="http://schemas.microsoft.com/office/drawing/2014/main" id="{E058B887-7CE3-0BBD-5E46-A5172AC9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37" y="1832977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4AE335D7-6BF4-0C0C-486D-7CBAD48D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55" y="4550179"/>
            <a:ext cx="1076527" cy="10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9E2C34-F92C-3A93-F49A-289C0EBC7591}"/>
              </a:ext>
            </a:extLst>
          </p:cNvPr>
          <p:cNvSpPr txBox="1"/>
          <p:nvPr/>
        </p:nvSpPr>
        <p:spPr>
          <a:xfrm>
            <a:off x="5827474" y="22958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Speed</a:t>
            </a:r>
            <a:r>
              <a:rPr lang="en-US" dirty="0"/>
              <a:t>: +1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Lane Change</a:t>
            </a:r>
            <a:r>
              <a:rPr lang="en-US" dirty="0"/>
              <a:t>: 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Right Lane</a:t>
            </a:r>
            <a:r>
              <a:rPr lang="en-US" dirty="0"/>
              <a:t>: +3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Braking</a:t>
            </a:r>
            <a:r>
              <a:rPr lang="en-US" dirty="0"/>
              <a:t>: +5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62BBD1-CDF9-01AD-C852-3CD0CBA83D0C}"/>
              </a:ext>
            </a:extLst>
          </p:cNvPr>
          <p:cNvSpPr txBox="1"/>
          <p:nvPr/>
        </p:nvSpPr>
        <p:spPr>
          <a:xfrm>
            <a:off x="5827474" y="4601392"/>
            <a:ext cx="6095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b="1" dirty="0" err="1"/>
              <a:t>Fixed</a:t>
            </a:r>
            <a:r>
              <a:rPr lang="pt-PT" altLang="pt-PT" b="1" dirty="0"/>
              <a:t> </a:t>
            </a:r>
            <a:r>
              <a:rPr lang="pt-PT" altLang="pt-PT" b="1" dirty="0" err="1"/>
              <a:t>Rewards</a:t>
            </a:r>
            <a:r>
              <a:rPr lang="pt-PT" altLang="pt-PT" b="1" dirty="0"/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/>
              <a:t>  </a:t>
            </a:r>
            <a:r>
              <a:rPr lang="pt-PT" altLang="pt-PT" b="1" dirty="0" err="1"/>
              <a:t>High</a:t>
            </a:r>
            <a:r>
              <a:rPr lang="pt-PT" altLang="pt-PT" b="1" dirty="0"/>
              <a:t> Speed: </a:t>
            </a:r>
            <a:r>
              <a:rPr lang="pt-PT" altLang="pt-PT" dirty="0"/>
              <a:t>+6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Right</a:t>
            </a:r>
            <a:r>
              <a:rPr lang="pt-PT" altLang="pt-PT" b="1" dirty="0"/>
              <a:t> </a:t>
            </a:r>
            <a:r>
              <a:rPr lang="pt-PT" altLang="pt-PT" b="1" dirty="0" err="1"/>
              <a:t>Lane</a:t>
            </a:r>
            <a:r>
              <a:rPr lang="pt-PT" altLang="pt-PT" b="1" dirty="0"/>
              <a:t>: </a:t>
            </a:r>
            <a:r>
              <a:rPr lang="pt-PT" altLang="pt-PT" dirty="0"/>
              <a:t>+3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PT" altLang="pt-PT" b="1" dirty="0" err="1"/>
              <a:t>Additional</a:t>
            </a:r>
            <a:r>
              <a:rPr lang="pt-PT" altLang="pt-PT" b="1" dirty="0"/>
              <a:t> </a:t>
            </a:r>
            <a:r>
              <a:rPr lang="pt-PT" altLang="pt-PT" b="1" dirty="0" err="1"/>
              <a:t>Rewards</a:t>
            </a:r>
            <a:r>
              <a:rPr lang="pt-PT" altLang="pt-PT" b="1" dirty="0"/>
              <a:t>/Penalties: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Lane</a:t>
            </a:r>
            <a:r>
              <a:rPr lang="pt-PT" altLang="pt-PT" b="1" dirty="0"/>
              <a:t> </a:t>
            </a:r>
            <a:r>
              <a:rPr lang="pt-PT" altLang="pt-PT" b="1" dirty="0" err="1"/>
              <a:t>Change</a:t>
            </a:r>
            <a:r>
              <a:rPr lang="pt-PT" altLang="pt-PT" b="1" dirty="0"/>
              <a:t> </a:t>
            </a:r>
            <a:r>
              <a:rPr lang="pt-PT" altLang="pt-PT" b="1" dirty="0" err="1"/>
              <a:t>Near</a:t>
            </a:r>
            <a:r>
              <a:rPr lang="pt-PT" altLang="pt-PT" b="1" dirty="0"/>
              <a:t> </a:t>
            </a:r>
            <a:r>
              <a:rPr lang="pt-PT" altLang="pt-PT" b="1" dirty="0" err="1"/>
              <a:t>Merging</a:t>
            </a:r>
            <a:r>
              <a:rPr lang="pt-PT" altLang="pt-PT" b="1" dirty="0"/>
              <a:t> </a:t>
            </a:r>
            <a:r>
              <a:rPr lang="pt-PT" altLang="pt-PT" b="1" dirty="0" err="1"/>
              <a:t>Vehicle</a:t>
            </a:r>
            <a:r>
              <a:rPr lang="pt-PT" altLang="pt-PT" b="1" dirty="0"/>
              <a:t>: </a:t>
            </a:r>
            <a:r>
              <a:rPr lang="pt-PT" altLang="pt-PT" dirty="0"/>
              <a:t>+40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Overtaking</a:t>
            </a:r>
            <a:r>
              <a:rPr lang="pt-PT" altLang="pt-PT" b="1" dirty="0"/>
              <a:t>: </a:t>
            </a:r>
            <a:r>
              <a:rPr lang="pt-PT" altLang="pt-PT" dirty="0"/>
              <a:t>+25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PT" altLang="pt-PT" b="1" dirty="0" err="1"/>
              <a:t>Following</a:t>
            </a:r>
            <a:r>
              <a:rPr lang="pt-PT" altLang="pt-PT" b="1" dirty="0"/>
              <a:t> </a:t>
            </a:r>
            <a:r>
              <a:rPr lang="pt-PT" altLang="pt-PT" b="1" dirty="0" err="1"/>
              <a:t>Behind</a:t>
            </a:r>
            <a:r>
              <a:rPr lang="pt-PT" altLang="pt-PT" b="1" dirty="0"/>
              <a:t> </a:t>
            </a:r>
            <a:r>
              <a:rPr lang="pt-PT" altLang="pt-PT" b="1" dirty="0" err="1"/>
              <a:t>Merging</a:t>
            </a:r>
            <a:r>
              <a:rPr lang="pt-PT" altLang="pt-PT" b="1" dirty="0"/>
              <a:t> </a:t>
            </a:r>
            <a:r>
              <a:rPr lang="pt-PT" altLang="pt-PT" b="1" dirty="0" err="1"/>
              <a:t>Vehicle</a:t>
            </a:r>
            <a:r>
              <a:rPr lang="pt-PT" altLang="pt-PT" b="1" dirty="0"/>
              <a:t>: </a:t>
            </a:r>
            <a:r>
              <a:rPr lang="pt-PT" altLang="pt-PT" dirty="0"/>
              <a:t>-20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740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74DF-E7F6-EF5C-835C-D4DE5FD7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F202CD1-ADEC-7C80-CD04-35F7F23B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6024879" y="1960879"/>
            <a:ext cx="5709431" cy="42976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48EAA8-1A6A-734B-422E-3CD9965431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74"/>
          <a:stretch/>
        </p:blipFill>
        <p:spPr>
          <a:xfrm>
            <a:off x="306977" y="1960880"/>
            <a:ext cx="5717903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1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E592-C340-1F64-8518-E76A97F11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CD122-C907-9961-B2C3-88A7FAA7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action should the ego vehicle take while on the highway to minimize its impact on other vehicles?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3DFD436-0A3A-CBAC-8B37-2718D1692DB1}"/>
              </a:ext>
            </a:extLst>
          </p:cNvPr>
          <p:cNvSpPr txBox="1"/>
          <p:nvPr/>
        </p:nvSpPr>
        <p:spPr>
          <a:xfrm>
            <a:off x="521906" y="5088443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pic>
        <p:nvPicPr>
          <p:cNvPr id="10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5ADC6121-110B-2DDE-FE0B-6CC7A394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55" y="2901064"/>
            <a:ext cx="2618672" cy="2096569"/>
          </a:xfrm>
          <a:prstGeom prst="rect">
            <a:avLst/>
          </a:prstGeom>
        </p:spPr>
      </p:pic>
      <p:pic>
        <p:nvPicPr>
          <p:cNvPr id="6146" name="Picture 2" descr="Brakes - Free transportation icons">
            <a:extLst>
              <a:ext uri="{FF2B5EF4-FFF2-40B4-BE49-F238E27FC236}">
                <a16:creationId xmlns:a16="http://schemas.microsoft.com/office/drawing/2014/main" id="{4D84B4E4-F9F1-A938-587D-2C4ED82D6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55" y="2267847"/>
            <a:ext cx="1048979" cy="10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ward - Free signs icons">
            <a:extLst>
              <a:ext uri="{FF2B5EF4-FFF2-40B4-BE49-F238E27FC236}">
                <a16:creationId xmlns:a16="http://schemas.microsoft.com/office/drawing/2014/main" id="{A30AA259-1D4D-E5D8-4AFC-1F5C471E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37" y="1832977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1FCBB098-A2C0-BCB8-F220-14F0D790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55" y="4230730"/>
            <a:ext cx="1076527" cy="10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BFE064-0168-7A41-CA0F-EABBFBB55FB2}"/>
              </a:ext>
            </a:extLst>
          </p:cNvPr>
          <p:cNvSpPr txBox="1"/>
          <p:nvPr/>
        </p:nvSpPr>
        <p:spPr>
          <a:xfrm>
            <a:off x="5837306" y="227841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 b="1" dirty="0"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b="1" dirty="0"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+6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 b="1" dirty="0"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/Penalties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Braking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+5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dirty="0"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Penalty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-5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A33BCE-81BE-A231-57A3-34175EB08C1F}"/>
              </a:ext>
            </a:extLst>
          </p:cNvPr>
          <p:cNvSpPr txBox="1"/>
          <p:nvPr/>
        </p:nvSpPr>
        <p:spPr>
          <a:xfrm>
            <a:off x="5827474" y="4281943"/>
            <a:ext cx="6095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Speed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+6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/Penalties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+40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Overtaking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+25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Behind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-20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pt-PT" altLang="pt-P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</a:t>
            </a:r>
            <a:r>
              <a:rPr kumimoji="0" lang="pt-PT" altLang="pt-P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Penalty</a:t>
            </a:r>
            <a:r>
              <a:rPr kumimoji="0" lang="pt-PT" altLang="pt-P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-15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4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0F2AB-0AA0-481C-E247-A51291A7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ED4909-0578-D713-E087-5BEAC1E6D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404541" y="1940560"/>
            <a:ext cx="5599969" cy="42152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EB3B87-2F74-7D76-187E-BB6DBBAB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6071798" y="1940560"/>
            <a:ext cx="5599969" cy="421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57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14C3-6C1B-FC25-26F5-007F1995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Brake</a:t>
            </a:r>
            <a:r>
              <a:rPr lang="pt-PT" dirty="0"/>
              <a:t> –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“</a:t>
            </a:r>
            <a:r>
              <a:rPr lang="pt-PT" dirty="0" err="1"/>
              <a:t>selfish</a:t>
            </a:r>
            <a:r>
              <a:rPr lang="pt-PT" dirty="0"/>
              <a:t>” </a:t>
            </a:r>
            <a:r>
              <a:rPr lang="pt-PT" dirty="0" err="1"/>
              <a:t>or</a:t>
            </a:r>
            <a:r>
              <a:rPr lang="pt-PT" dirty="0"/>
              <a:t> “</a:t>
            </a:r>
            <a:r>
              <a:rPr lang="pt-PT" dirty="0" err="1"/>
              <a:t>altruistic</a:t>
            </a:r>
            <a:r>
              <a:rPr lang="pt-PT" dirty="0"/>
              <a:t>”?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E064DD-7657-1578-4EFE-63C008B4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222"/>
          <a:stretch/>
        </p:blipFill>
        <p:spPr>
          <a:xfrm>
            <a:off x="357672" y="2072656"/>
            <a:ext cx="5624270" cy="42147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A7E4EB1-5C86-9B72-F371-70AE7150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22"/>
          <a:stretch/>
        </p:blipFill>
        <p:spPr>
          <a:xfrm>
            <a:off x="6096000" y="2072656"/>
            <a:ext cx="5624270" cy="42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5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D1B96-0AF7-2660-3976-2C4318E7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r>
              <a:rPr lang="pt-PT" dirty="0"/>
              <a:t> –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better</a:t>
            </a:r>
            <a:r>
              <a:rPr lang="pt-PT" dirty="0"/>
              <a:t> </a:t>
            </a:r>
            <a:r>
              <a:rPr lang="pt-PT" dirty="0" err="1"/>
              <a:t>being</a:t>
            </a:r>
            <a:r>
              <a:rPr lang="pt-PT" dirty="0"/>
              <a:t> “</a:t>
            </a:r>
            <a:r>
              <a:rPr lang="pt-PT" dirty="0" err="1"/>
              <a:t>selfish</a:t>
            </a:r>
            <a:r>
              <a:rPr lang="pt-PT" dirty="0"/>
              <a:t>” </a:t>
            </a:r>
            <a:r>
              <a:rPr lang="pt-PT" dirty="0" err="1"/>
              <a:t>or</a:t>
            </a:r>
            <a:r>
              <a:rPr lang="pt-PT" dirty="0"/>
              <a:t> “</a:t>
            </a:r>
            <a:r>
              <a:rPr lang="pt-PT" dirty="0" err="1"/>
              <a:t>altruistic</a:t>
            </a:r>
            <a:r>
              <a:rPr lang="pt-PT" dirty="0"/>
              <a:t>”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1B814C-4405-F7F2-D04E-95541C939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417581" y="1920239"/>
            <a:ext cx="5678419" cy="429601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F33F72-E22B-006C-D14A-270CD789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26"/>
          <a:stretch/>
        </p:blipFill>
        <p:spPr>
          <a:xfrm>
            <a:off x="6184132" y="1920240"/>
            <a:ext cx="5590287" cy="423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13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E470-2062-7A44-848C-FFCD914E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Demonstration</a:t>
            </a:r>
            <a:r>
              <a:rPr lang="pt-PT" dirty="0"/>
              <a:t> vídeos – Ego </a:t>
            </a:r>
            <a:r>
              <a:rPr lang="pt-PT" dirty="0" err="1"/>
              <a:t>merging</a:t>
            </a:r>
            <a:endParaRPr lang="pt-PT" dirty="0"/>
          </a:p>
        </p:txBody>
      </p:sp>
      <p:pic>
        <p:nvPicPr>
          <p:cNvPr id="4" name="minimum_gap_study20">
            <a:hlinkClick r:id="" action="ppaction://media"/>
            <a:extLst>
              <a:ext uri="{FF2B5EF4-FFF2-40B4-BE49-F238E27FC236}">
                <a16:creationId xmlns:a16="http://schemas.microsoft.com/office/drawing/2014/main" id="{2524B792-4CAF-CA73-9A10-EC4AF73EC57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69432" y="1981835"/>
            <a:ext cx="5553742" cy="1350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B60523-7DBD-023D-A84A-A5E55E0AA72E}"/>
              </a:ext>
            </a:extLst>
          </p:cNvPr>
          <p:cNvSpPr txBox="1"/>
          <p:nvPr/>
        </p:nvSpPr>
        <p:spPr>
          <a:xfrm>
            <a:off x="469431" y="3341171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Minimum</a:t>
            </a:r>
            <a:r>
              <a:rPr lang="pt-PT" dirty="0"/>
              <a:t> Gap – </a:t>
            </a:r>
            <a:r>
              <a:rPr lang="pt-PT" dirty="0" err="1"/>
              <a:t>distance</a:t>
            </a:r>
            <a:r>
              <a:rPr lang="pt-PT" dirty="0"/>
              <a:t> = 20</a:t>
            </a:r>
          </a:p>
        </p:txBody>
      </p:sp>
      <p:pic>
        <p:nvPicPr>
          <p:cNvPr id="6" name="velocity_study">
            <a:hlinkClick r:id="" action="ppaction://media"/>
            <a:extLst>
              <a:ext uri="{FF2B5EF4-FFF2-40B4-BE49-F238E27FC236}">
                <a16:creationId xmlns:a16="http://schemas.microsoft.com/office/drawing/2014/main" id="{2774D164-CA94-8D3D-FB1F-DAF8B8BFAD1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197600" y="1981834"/>
            <a:ext cx="5553742" cy="135033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81AD430-3986-3E76-E03F-3676EE6A3C00}"/>
              </a:ext>
            </a:extLst>
          </p:cNvPr>
          <p:cNvSpPr txBox="1"/>
          <p:nvPr/>
        </p:nvSpPr>
        <p:spPr>
          <a:xfrm>
            <a:off x="6197599" y="3341170"/>
            <a:ext cx="450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Velocity</a:t>
            </a:r>
            <a:r>
              <a:rPr lang="pt-PT" dirty="0"/>
              <a:t> </a:t>
            </a:r>
            <a:r>
              <a:rPr lang="pt-PT" dirty="0" err="1"/>
              <a:t>Study</a:t>
            </a:r>
            <a:r>
              <a:rPr lang="pt-PT" dirty="0"/>
              <a:t> – Speed Range = [10,20]</a:t>
            </a:r>
          </a:p>
        </p:txBody>
      </p:sp>
      <p:pic>
        <p:nvPicPr>
          <p:cNvPr id="8" name="brake_and_let_go">
            <a:hlinkClick r:id="" action="ppaction://media"/>
            <a:extLst>
              <a:ext uri="{FF2B5EF4-FFF2-40B4-BE49-F238E27FC236}">
                <a16:creationId xmlns:a16="http://schemas.microsoft.com/office/drawing/2014/main" id="{B0E6D5B9-7B72-F15A-C90C-FE2B610D04E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69432" y="4221956"/>
            <a:ext cx="5553744" cy="135032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297C68-64C3-208D-3E2B-CEFFA0A052C2}"/>
              </a:ext>
            </a:extLst>
          </p:cNvPr>
          <p:cNvSpPr txBox="1"/>
          <p:nvPr/>
        </p:nvSpPr>
        <p:spPr>
          <a:xfrm>
            <a:off x="469431" y="558973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Brake</a:t>
            </a:r>
            <a:endParaRPr lang="pt-PT" dirty="0"/>
          </a:p>
        </p:txBody>
      </p:sp>
      <p:pic>
        <p:nvPicPr>
          <p:cNvPr id="10" name="entering_and_accelerate">
            <a:hlinkClick r:id="" action="ppaction://media"/>
            <a:extLst>
              <a:ext uri="{FF2B5EF4-FFF2-40B4-BE49-F238E27FC236}">
                <a16:creationId xmlns:a16="http://schemas.microsoft.com/office/drawing/2014/main" id="{09951A7A-46E1-E91B-5EE3-71C4D1FBCBBB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197600" y="4221955"/>
            <a:ext cx="5553744" cy="13503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F5ED4A-6577-15B4-3BC9-BB474034723F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Accelerate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7581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7C12B-2D38-8620-204F-49A1A023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Highway</a:t>
            </a:r>
            <a:r>
              <a:rPr lang="pt-PT" dirty="0"/>
              <a:t> - </a:t>
            </a:r>
            <a:r>
              <a:rPr lang="pt-PT" dirty="0" err="1"/>
              <a:t>env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84CC2-8A07-A3A9-C666-DACAA33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/>
          <a:lstStyle/>
          <a:p>
            <a:r>
              <a:rPr lang="en-US" b="0" i="0" dirty="0">
                <a:solidFill>
                  <a:srgbClr val="202123"/>
                </a:solidFill>
                <a:effectLst/>
                <a:latin typeface="-apple-system"/>
              </a:rPr>
              <a:t>In this task, the ego-vehicle starts on a main highway but soon approaches a road junction with incoming vehicles on the access ramp. The agent’s objective is now to maintain a high speed while making room for the vehicles so that they can safely merge in the traffic.</a:t>
            </a:r>
            <a:endParaRPr lang="pt-PT" dirty="0"/>
          </a:p>
        </p:txBody>
      </p:sp>
      <p:pic>
        <p:nvPicPr>
          <p:cNvPr id="5" name="Imagem 4" descr="Uma imagem com captura de ecrã, file, Software gráfico&#10;&#10;Descrição gerada automaticamente">
            <a:extLst>
              <a:ext uri="{FF2B5EF4-FFF2-40B4-BE49-F238E27FC236}">
                <a16:creationId xmlns:a16="http://schemas.microsoft.com/office/drawing/2014/main" id="{E29E564A-6B80-2120-1AF1-AA01045F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3982720"/>
            <a:ext cx="7645400" cy="19113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75764C9-5349-D9C8-C534-7914EB8D79AC}"/>
              </a:ext>
            </a:extLst>
          </p:cNvPr>
          <p:cNvSpPr txBox="1"/>
          <p:nvPr/>
        </p:nvSpPr>
        <p:spPr>
          <a:xfrm>
            <a:off x="7691120" y="5868670"/>
            <a:ext cx="3403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/>
              <a:t>https://highway-env.farama.org/environments/merge/</a:t>
            </a:r>
          </a:p>
        </p:txBody>
      </p:sp>
    </p:spTree>
    <p:extLst>
      <p:ext uri="{BB962C8B-B14F-4D97-AF65-F5344CB8AC3E}">
        <p14:creationId xmlns:p14="http://schemas.microsoft.com/office/powerpoint/2010/main" val="371209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E470-2062-7A44-848C-FFCD914E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Demonstration</a:t>
            </a:r>
            <a:r>
              <a:rPr lang="pt-PT" dirty="0"/>
              <a:t> vídeos – Ego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Highway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B60523-7DBD-023D-A84A-A5E55E0AA72E}"/>
              </a:ext>
            </a:extLst>
          </p:cNvPr>
          <p:cNvSpPr txBox="1"/>
          <p:nvPr/>
        </p:nvSpPr>
        <p:spPr>
          <a:xfrm>
            <a:off x="469431" y="3341171"/>
            <a:ext cx="35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Ego’s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Brake</a:t>
            </a:r>
            <a:r>
              <a:rPr lang="pt-PT" dirty="0"/>
              <a:t>  (</a:t>
            </a:r>
            <a:r>
              <a:rPr lang="pt-PT" dirty="0" err="1"/>
              <a:t>braking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(40,50)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1AD430-3986-3E76-E03F-3676EE6A3C00}"/>
              </a:ext>
            </a:extLst>
          </p:cNvPr>
          <p:cNvSpPr txBox="1"/>
          <p:nvPr/>
        </p:nvSpPr>
        <p:spPr>
          <a:xfrm>
            <a:off x="6197599" y="3341170"/>
            <a:ext cx="450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Ego’s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r>
              <a:rPr lang="pt-PT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297C68-64C3-208D-3E2B-CEFFA0A052C2}"/>
              </a:ext>
            </a:extLst>
          </p:cNvPr>
          <p:cNvSpPr txBox="1"/>
          <p:nvPr/>
        </p:nvSpPr>
        <p:spPr>
          <a:xfrm>
            <a:off x="469431" y="5589734"/>
            <a:ext cx="356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Brake</a:t>
            </a:r>
            <a:r>
              <a:rPr lang="pt-PT" dirty="0"/>
              <a:t> (</a:t>
            </a:r>
            <a:r>
              <a:rPr lang="pt-PT" dirty="0" err="1"/>
              <a:t>braking</a:t>
            </a:r>
            <a:r>
              <a:rPr lang="pt-PT" dirty="0"/>
              <a:t> </a:t>
            </a:r>
            <a:r>
              <a:rPr lang="pt-PT" dirty="0" err="1"/>
              <a:t>distance</a:t>
            </a:r>
            <a:r>
              <a:rPr lang="pt-PT" dirty="0"/>
              <a:t> (40,50)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F5ED4A-6577-15B4-3BC9-BB474034723F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endParaRPr lang="pt-PT" dirty="0"/>
          </a:p>
        </p:txBody>
      </p:sp>
      <p:pic>
        <p:nvPicPr>
          <p:cNvPr id="3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2C1BEDAE-4E8C-2D0C-8534-15B207BECC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431" y="1990841"/>
            <a:ext cx="5553744" cy="1350329"/>
          </a:xfrm>
          <a:prstGeom prst="rect">
            <a:avLst/>
          </a:prstGeom>
        </p:spPr>
      </p:pic>
      <p:pic>
        <p:nvPicPr>
          <p:cNvPr id="12" name="change_lanes">
            <a:hlinkClick r:id="" action="ppaction://media"/>
            <a:extLst>
              <a:ext uri="{FF2B5EF4-FFF2-40B4-BE49-F238E27FC236}">
                <a16:creationId xmlns:a16="http://schemas.microsoft.com/office/drawing/2014/main" id="{745E7B0B-CDCA-F782-E895-257C746755F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97606" y="1990840"/>
            <a:ext cx="5553738" cy="1350329"/>
          </a:xfrm>
          <a:prstGeom prst="rect">
            <a:avLst/>
          </a:prstGeom>
        </p:spPr>
      </p:pic>
      <p:pic>
        <p:nvPicPr>
          <p:cNvPr id="13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82FCD939-D4D6-90FB-D076-3CA074AFCF7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69431" y="4221954"/>
            <a:ext cx="5553744" cy="1350329"/>
          </a:xfrm>
          <a:prstGeom prst="rect">
            <a:avLst/>
          </a:prstGeom>
        </p:spPr>
      </p:pic>
      <p:pic>
        <p:nvPicPr>
          <p:cNvPr id="14" name="change_lanes">
            <a:hlinkClick r:id="" action="ppaction://media"/>
            <a:extLst>
              <a:ext uri="{FF2B5EF4-FFF2-40B4-BE49-F238E27FC236}">
                <a16:creationId xmlns:a16="http://schemas.microsoft.com/office/drawing/2014/main" id="{B48B48E2-9192-682D-FD2B-2596C65520D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97599" y="4221953"/>
            <a:ext cx="5553738" cy="13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6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2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6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495A0-59D9-EBAF-C87A-C78AF22B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Algorithm</a:t>
            </a:r>
            <a:r>
              <a:rPr lang="pt-PT" dirty="0"/>
              <a:t> – </a:t>
            </a:r>
            <a:r>
              <a:rPr lang="pt-PT" dirty="0" err="1"/>
              <a:t>action</a:t>
            </a:r>
            <a:r>
              <a:rPr lang="pt-PT" dirty="0"/>
              <a:t>/</a:t>
            </a:r>
            <a:r>
              <a:rPr lang="pt-PT" dirty="0" err="1"/>
              <a:t>observation</a:t>
            </a:r>
            <a:r>
              <a:rPr lang="pt-PT" dirty="0"/>
              <a:t> </a:t>
            </a:r>
            <a:r>
              <a:rPr lang="pt-PT" dirty="0" err="1"/>
              <a:t>spaces</a:t>
            </a:r>
            <a:endParaRPr lang="pt-PT" dirty="0"/>
          </a:p>
        </p:txBody>
      </p:sp>
      <p:pic>
        <p:nvPicPr>
          <p:cNvPr id="2050" name="Picture 2" descr="Brain Icon Images – Browse 658,076 Stock Photos, Vectors, and Video | Adobe  Stock">
            <a:extLst>
              <a:ext uri="{FF2B5EF4-FFF2-40B4-BE49-F238E27FC236}">
                <a16:creationId xmlns:a16="http://schemas.microsoft.com/office/drawing/2014/main" id="{5B1B1880-A32A-C972-CF57-1BFE6B5B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70" y="1923578"/>
            <a:ext cx="1719994" cy="1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llation — Stable Baselines3 2.3.0 documentation">
            <a:extLst>
              <a:ext uri="{FF2B5EF4-FFF2-40B4-BE49-F238E27FC236}">
                <a16:creationId xmlns:a16="http://schemas.microsoft.com/office/drawing/2014/main" id="{2B320EB3-8351-8B94-BBB2-D3F5072E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26" y="1977050"/>
            <a:ext cx="1973028" cy="17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ar crash - Free transport icons">
            <a:extLst>
              <a:ext uri="{FF2B5EF4-FFF2-40B4-BE49-F238E27FC236}">
                <a16:creationId xmlns:a16="http://schemas.microsoft.com/office/drawing/2014/main" id="{7D8900FA-93D3-EDAF-126A-881BF48C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224" y="1862362"/>
            <a:ext cx="2045853" cy="20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eering wheel - Free transport icons">
            <a:extLst>
              <a:ext uri="{FF2B5EF4-FFF2-40B4-BE49-F238E27FC236}">
                <a16:creationId xmlns:a16="http://schemas.microsoft.com/office/drawing/2014/main" id="{0B56C51C-1C0D-6073-AFDE-989D68A0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439" y="1960635"/>
            <a:ext cx="1752824" cy="17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E6DA7A3-0A93-C51A-E31A-6084B28815BE}"/>
              </a:ext>
            </a:extLst>
          </p:cNvPr>
          <p:cNvSpPr txBox="1"/>
          <p:nvPr/>
        </p:nvSpPr>
        <p:spPr>
          <a:xfrm>
            <a:off x="373627" y="3840480"/>
            <a:ext cx="2741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PPO </a:t>
            </a:r>
            <a:r>
              <a:rPr lang="pt-PT" b="1" dirty="0" err="1"/>
              <a:t>Algorithm</a:t>
            </a:r>
            <a:r>
              <a:rPr lang="pt-P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A2C: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for </a:t>
            </a:r>
            <a:r>
              <a:rPr lang="pt-PT" dirty="0" err="1"/>
              <a:t>efficiency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TRPO: </a:t>
            </a:r>
            <a:r>
              <a:rPr lang="pt-PT" dirty="0"/>
              <a:t>Trust </a:t>
            </a:r>
            <a:r>
              <a:rPr lang="pt-PT" dirty="0" err="1"/>
              <a:t>region</a:t>
            </a:r>
            <a:r>
              <a:rPr lang="pt-PT" dirty="0"/>
              <a:t> for </a:t>
            </a:r>
            <a:r>
              <a:rPr lang="pt-PT" dirty="0" err="1"/>
              <a:t>stability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Ensure the new policy doesn't deviate too much from the previous one.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338111-57EB-AF19-88FB-597945C34543}"/>
              </a:ext>
            </a:extLst>
          </p:cNvPr>
          <p:cNvSpPr txBox="1"/>
          <p:nvPr/>
        </p:nvSpPr>
        <p:spPr>
          <a:xfrm>
            <a:off x="3188416" y="3958138"/>
            <a:ext cx="29162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Implementation in Stable-Baselines3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PyTorch</a:t>
            </a:r>
            <a:r>
              <a:rPr lang="en-US" b="1" dirty="0"/>
              <a:t>: </a:t>
            </a:r>
            <a:r>
              <a:rPr lang="en-US" dirty="0"/>
              <a:t>Computational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Modularity: </a:t>
            </a:r>
            <a:r>
              <a:rPr lang="en-US" dirty="0"/>
              <a:t>Easy integration and customization.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6A2D8-1440-3391-1379-2F9B621DEEDD}"/>
              </a:ext>
            </a:extLst>
          </p:cNvPr>
          <p:cNvSpPr txBox="1"/>
          <p:nvPr/>
        </p:nvSpPr>
        <p:spPr>
          <a:xfrm>
            <a:off x="6178418" y="3991733"/>
            <a:ext cx="26586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Observation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TimeToCollision</a:t>
            </a:r>
            <a:r>
              <a:rPr lang="en-US" b="1" dirty="0"/>
              <a:t>: </a:t>
            </a:r>
            <a:r>
              <a:rPr lang="en-US" dirty="0"/>
              <a:t>Time until possible collision with nearby vehicles.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based on relative speed and location.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0A621E-2610-6F11-FF90-00406322FFAF}"/>
              </a:ext>
            </a:extLst>
          </p:cNvPr>
          <p:cNvSpPr txBox="1"/>
          <p:nvPr/>
        </p:nvSpPr>
        <p:spPr>
          <a:xfrm>
            <a:off x="9077328" y="4005487"/>
            <a:ext cx="2741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DiscreteMetaAction</a:t>
            </a:r>
            <a:r>
              <a:rPr lang="en-US" b="1" dirty="0"/>
              <a:t>: </a:t>
            </a:r>
            <a:r>
              <a:rPr lang="en-US" dirty="0"/>
              <a:t>Predefined actions for safe merging: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Accelerate, decelerate, maintain speed, change lanes.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682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9CA98-CC53-3DD3-A1BC-5D88674B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Scenarios</a:t>
            </a:r>
            <a:endParaRPr lang="pt-P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A6B19D-6C08-31FD-CE15-A35B8F3A76CD}"/>
              </a:ext>
            </a:extLst>
          </p:cNvPr>
          <p:cNvSpPr/>
          <p:nvPr/>
        </p:nvSpPr>
        <p:spPr>
          <a:xfrm>
            <a:off x="2707844" y="4267302"/>
            <a:ext cx="1905818" cy="1846498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optimal merging velocity for the ego vehicle?</a:t>
            </a:r>
            <a:endParaRPr lang="pt-PT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DF4185-78B0-6FDE-96CA-8E6AC5FC9B8A}"/>
              </a:ext>
            </a:extLst>
          </p:cNvPr>
          <p:cNvSpPr/>
          <p:nvPr/>
        </p:nvSpPr>
        <p:spPr>
          <a:xfrm>
            <a:off x="497841" y="2153920"/>
            <a:ext cx="2151848" cy="2123440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action should the ego vehicle take while on the highway to minimize its impact on other vehicles?</a:t>
            </a:r>
            <a:endParaRPr lang="pt-PT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F446F8-5A7D-8436-A946-98D1E44801A5}"/>
              </a:ext>
            </a:extLst>
          </p:cNvPr>
          <p:cNvSpPr/>
          <p:nvPr/>
        </p:nvSpPr>
        <p:spPr>
          <a:xfrm>
            <a:off x="4676869" y="2153920"/>
            <a:ext cx="2151848" cy="2123440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best action for the ego vehicle to take during merging to minimize its effect on other vehicles?</a:t>
            </a:r>
            <a:endParaRPr lang="pt-PT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B27A8A-3DC3-A3F0-0CCB-92A4741623F2}"/>
              </a:ext>
            </a:extLst>
          </p:cNvPr>
          <p:cNvSpPr/>
          <p:nvPr/>
        </p:nvSpPr>
        <p:spPr>
          <a:xfrm>
            <a:off x="6886871" y="4277360"/>
            <a:ext cx="1905819" cy="1846498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is the minimum gap, highway vehicles should have between them?</a:t>
            </a:r>
            <a:endParaRPr lang="pt-PT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2E1ACB-8B7A-089D-759F-71AC392E8370}"/>
              </a:ext>
            </a:extLst>
          </p:cNvPr>
          <p:cNvSpPr/>
          <p:nvPr/>
        </p:nvSpPr>
        <p:spPr>
          <a:xfrm>
            <a:off x="8694889" y="2047215"/>
            <a:ext cx="2151848" cy="2123440"/>
          </a:xfrm>
          <a:prstGeom prst="ellipse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What action should the ego vehicle take while on the highway to minimize its own impact?</a:t>
            </a:r>
            <a:endParaRPr lang="pt-PT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1D1DDA-D108-1F3E-0FEA-9DF7813D0FFA}"/>
              </a:ext>
            </a:extLst>
          </p:cNvPr>
          <p:cNvSpPr/>
          <p:nvPr/>
        </p:nvSpPr>
        <p:spPr>
          <a:xfrm>
            <a:off x="2679395" y="2898008"/>
            <a:ext cx="894080" cy="894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Brake</a:t>
            </a:r>
            <a:r>
              <a:rPr lang="pt-PT" sz="1200" dirty="0"/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BE80D8-1459-DE8B-1EF1-A49DB0683963}"/>
              </a:ext>
            </a:extLst>
          </p:cNvPr>
          <p:cNvSpPr/>
          <p:nvPr/>
        </p:nvSpPr>
        <p:spPr>
          <a:xfrm>
            <a:off x="2421187" y="1837826"/>
            <a:ext cx="980773" cy="1013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Change</a:t>
            </a:r>
            <a:r>
              <a:rPr lang="pt-PT" sz="1200" dirty="0"/>
              <a:t> </a:t>
            </a:r>
            <a:r>
              <a:rPr lang="pt-PT" sz="1200" dirty="0" err="1"/>
              <a:t>Lanes</a:t>
            </a:r>
            <a:r>
              <a:rPr lang="pt-PT" sz="1200" dirty="0"/>
              <a:t>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92616D-3E4C-1460-9E07-ABD05671D917}"/>
              </a:ext>
            </a:extLst>
          </p:cNvPr>
          <p:cNvSpPr/>
          <p:nvPr/>
        </p:nvSpPr>
        <p:spPr>
          <a:xfrm>
            <a:off x="6829585" y="3103905"/>
            <a:ext cx="894080" cy="894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Brake</a:t>
            </a:r>
            <a:r>
              <a:rPr lang="pt-PT" sz="1200" dirty="0"/>
              <a:t>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4017DC-BA51-AE3C-FE7D-F80FD5F56AC0}"/>
              </a:ext>
            </a:extLst>
          </p:cNvPr>
          <p:cNvSpPr/>
          <p:nvPr/>
        </p:nvSpPr>
        <p:spPr>
          <a:xfrm>
            <a:off x="6675660" y="1837826"/>
            <a:ext cx="1274909" cy="1200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Accelerate</a:t>
            </a:r>
            <a:r>
              <a:rPr lang="pt-PT" sz="1200" dirty="0"/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F50B59-05B3-ACF5-D21F-635D22A5F037}"/>
              </a:ext>
            </a:extLst>
          </p:cNvPr>
          <p:cNvSpPr/>
          <p:nvPr/>
        </p:nvSpPr>
        <p:spPr>
          <a:xfrm>
            <a:off x="10872752" y="2934180"/>
            <a:ext cx="894080" cy="894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Brake</a:t>
            </a:r>
            <a:r>
              <a:rPr lang="pt-PT" sz="1200" dirty="0"/>
              <a:t>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A43ADF-451F-2A51-C0BC-461091F5A1D8}"/>
              </a:ext>
            </a:extLst>
          </p:cNvPr>
          <p:cNvSpPr/>
          <p:nvPr/>
        </p:nvSpPr>
        <p:spPr>
          <a:xfrm>
            <a:off x="10703342" y="1863888"/>
            <a:ext cx="980773" cy="1013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Change</a:t>
            </a:r>
            <a:r>
              <a:rPr lang="pt-PT" sz="1200" dirty="0"/>
              <a:t> </a:t>
            </a:r>
            <a:r>
              <a:rPr lang="pt-PT" sz="1200" dirty="0" err="1"/>
              <a:t>Lanes</a:t>
            </a:r>
            <a:r>
              <a:rPr lang="pt-PT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34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A54BA-2179-F96D-0498-592D9A0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optimal merging velocity for the ego vehicle?</a:t>
            </a:r>
            <a:endParaRPr lang="pt-PT" dirty="0"/>
          </a:p>
        </p:txBody>
      </p:sp>
      <p:pic>
        <p:nvPicPr>
          <p:cNvPr id="5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D12F09CE-AA24-B59E-5C79-E0C334AE9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993" y="2946121"/>
            <a:ext cx="2537928" cy="20287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FD9499-2E25-DB2C-4A4D-A77396A97868}"/>
              </a:ext>
            </a:extLst>
          </p:cNvPr>
          <p:cNvSpPr txBox="1"/>
          <p:nvPr/>
        </p:nvSpPr>
        <p:spPr>
          <a:xfrm>
            <a:off x="885992" y="4974896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181BF0-1D8E-8828-3D73-44BF21EF6861}"/>
              </a:ext>
            </a:extLst>
          </p:cNvPr>
          <p:cNvSpPr txBox="1"/>
          <p:nvPr/>
        </p:nvSpPr>
        <p:spPr>
          <a:xfrm>
            <a:off x="5514808" y="281620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Rewards</a:t>
            </a:r>
            <a:r>
              <a:rPr lang="en-US" dirty="0"/>
              <a:t>: Applied consistently, with speed interval modifications.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(Penalty for collision)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 (Positive for staying in the right lane)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(Incentive for high speed)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(Penalty for improper merging speed)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(Small penalty for lane changes)</a:t>
            </a:r>
          </a:p>
        </p:txBody>
      </p:sp>
      <p:pic>
        <p:nvPicPr>
          <p:cNvPr id="3074" name="Picture 2" descr="Reward - Free signs icons">
            <a:extLst>
              <a:ext uri="{FF2B5EF4-FFF2-40B4-BE49-F238E27FC236}">
                <a16:creationId xmlns:a16="http://schemas.microsoft.com/office/drawing/2014/main" id="{EAD85AF2-53DC-0F08-5B10-0CF19CBF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08" y="2816203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5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F899-D718-97CA-5977-5406EAB5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F3E4F0-C0A9-CC2D-CE13-E09EA6D238F9}"/>
              </a:ext>
            </a:extLst>
          </p:cNvPr>
          <p:cNvGrpSpPr>
            <a:grpSpLocks noChangeAspect="1"/>
          </p:cNvGrpSpPr>
          <p:nvPr/>
        </p:nvGrpSpPr>
        <p:grpSpPr>
          <a:xfrm>
            <a:off x="1416000" y="1995048"/>
            <a:ext cx="9360000" cy="4644575"/>
            <a:chOff x="3545840" y="2046650"/>
            <a:chExt cx="8064967" cy="400196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5C70D30-9EAC-19CB-AD2B-97DE26712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840" y="2046650"/>
              <a:ext cx="8064967" cy="4001960"/>
            </a:xfrm>
            <a:prstGeom prst="rect">
              <a:avLst/>
            </a:prstGeom>
          </p:spPr>
        </p:pic>
        <p:sp>
          <p:nvSpPr>
            <p:cNvPr id="6" name="Estrela: 5 Pontos 5">
              <a:extLst>
                <a:ext uri="{FF2B5EF4-FFF2-40B4-BE49-F238E27FC236}">
                  <a16:creationId xmlns:a16="http://schemas.microsoft.com/office/drawing/2014/main" id="{8F959621-928D-2398-5A6B-D13064DA56C5}"/>
                </a:ext>
              </a:extLst>
            </p:cNvPr>
            <p:cNvSpPr/>
            <p:nvPr/>
          </p:nvSpPr>
          <p:spPr>
            <a:xfrm>
              <a:off x="5709920" y="5762425"/>
              <a:ext cx="274320" cy="24725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06470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A4B5-7D2F-6E2F-CB87-FBCAC77D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pt-PT" dirty="0" err="1"/>
              <a:t>Narrowing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(10,20) </a:t>
            </a:r>
            <a:r>
              <a:rPr lang="pt-PT" dirty="0" err="1"/>
              <a:t>interval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menu&#10;&#10;Descrição gerada automaticamente">
            <a:extLst>
              <a:ext uri="{FF2B5EF4-FFF2-40B4-BE49-F238E27FC236}">
                <a16:creationId xmlns:a16="http://schemas.microsoft.com/office/drawing/2014/main" id="{6F8C285F-7D47-3D61-E667-5B44DF124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3385" y="1973505"/>
            <a:ext cx="8025230" cy="4594443"/>
          </a:xfrm>
          <a:noFill/>
        </p:spPr>
      </p:pic>
      <p:sp>
        <p:nvSpPr>
          <p:cNvPr id="11" name="Estrela: 5 Pontos 10">
            <a:extLst>
              <a:ext uri="{FF2B5EF4-FFF2-40B4-BE49-F238E27FC236}">
                <a16:creationId xmlns:a16="http://schemas.microsoft.com/office/drawing/2014/main" id="{DA1BD09B-C95B-2511-77AB-F380A7DC86DA}"/>
              </a:ext>
            </a:extLst>
          </p:cNvPr>
          <p:cNvSpPr/>
          <p:nvPr/>
        </p:nvSpPr>
        <p:spPr>
          <a:xfrm>
            <a:off x="1747517" y="6268196"/>
            <a:ext cx="274320" cy="247250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956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3F59-78F4-B7F0-A20E-FC2CED3B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AF42-877C-76D5-654A-40B88D9A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is the minimum gap, highway vehicles should have between them?</a:t>
            </a:r>
            <a:endParaRPr lang="pt-PT" sz="2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D823EB-424A-7A0C-58ED-7A2687AB8B39}"/>
              </a:ext>
            </a:extLst>
          </p:cNvPr>
          <p:cNvSpPr txBox="1"/>
          <p:nvPr/>
        </p:nvSpPr>
        <p:spPr>
          <a:xfrm>
            <a:off x="885992" y="4974896"/>
            <a:ext cx="253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/>
              <a:t>Custom</a:t>
            </a:r>
            <a:r>
              <a:rPr lang="pt-PT" dirty="0"/>
              <a:t> </a:t>
            </a:r>
            <a:r>
              <a:rPr lang="pt-PT" dirty="0" err="1"/>
              <a:t>Environment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C1C594-F4C8-20C8-8024-88EEE0545643}"/>
              </a:ext>
            </a:extLst>
          </p:cNvPr>
          <p:cNvSpPr txBox="1"/>
          <p:nvPr/>
        </p:nvSpPr>
        <p:spPr>
          <a:xfrm>
            <a:off x="5514808" y="281620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Rewards</a:t>
            </a:r>
            <a:r>
              <a:rPr lang="en-US" dirty="0"/>
              <a:t>: Applied consistently, with speed interval modifications.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(Penalty for collision)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 (Positive for staying in the right lane)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(Incentive for high speed)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(Penalty for improper merging speed)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(Small penalty for lane changes)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MUDARRRRRR POR DE ACORDO COM O RELATORIO</a:t>
            </a:r>
          </a:p>
        </p:txBody>
      </p:sp>
      <p:pic>
        <p:nvPicPr>
          <p:cNvPr id="3074" name="Picture 2" descr="Reward - Free signs icons">
            <a:extLst>
              <a:ext uri="{FF2B5EF4-FFF2-40B4-BE49-F238E27FC236}">
                <a16:creationId xmlns:a16="http://schemas.microsoft.com/office/drawing/2014/main" id="{FA257341-F1F5-316E-ADBB-C5293EE2B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108" y="2816203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648424C-E71D-1EAE-102E-46DFCA8D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95" y="3066802"/>
            <a:ext cx="3129629" cy="1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30117-D6BC-3E63-6959-C47FC421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85AA-87EC-C94D-B7BE-1F45C36B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Results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F596B9-2BE0-731C-B94B-A4EC9331D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00" y="2025140"/>
            <a:ext cx="9360000" cy="464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{BE0935CE-BC46-4740-AE6A-A9FB40B5146A}tf56390039_win32</Template>
  <TotalTime>142</TotalTime>
  <Words>990</Words>
  <Application>Microsoft Office PowerPoint</Application>
  <PresentationFormat>Ecrã Panorâmico</PresentationFormat>
  <Paragraphs>137</Paragraphs>
  <Slides>20</Slides>
  <Notes>6</Notes>
  <HiddenSlides>0</HiddenSlides>
  <MMClips>8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Calibri</vt:lpstr>
      <vt:lpstr>Gill Sans MT</vt:lpstr>
      <vt:lpstr>Wingdings 2</vt:lpstr>
      <vt:lpstr>Dividendo</vt:lpstr>
      <vt:lpstr>Apresentação do PowerPoint</vt:lpstr>
      <vt:lpstr>Highway - env</vt:lpstr>
      <vt:lpstr>Algorithm – action/observation spaces</vt:lpstr>
      <vt:lpstr>Scenarios</vt:lpstr>
      <vt:lpstr>What is the optimal merging velocity for the ego vehicle?</vt:lpstr>
      <vt:lpstr>Results</vt:lpstr>
      <vt:lpstr>Narrowing the (10,20) interval</vt:lpstr>
      <vt:lpstr>What is the minimum gap, highway vehicles should have between them?</vt:lpstr>
      <vt:lpstr>Results</vt:lpstr>
      <vt:lpstr>Narrowing the smallest interval</vt:lpstr>
      <vt:lpstr>What is the best action for the ego vehicle to take during merging to minimize its effect on other vehicles?</vt:lpstr>
      <vt:lpstr>results</vt:lpstr>
      <vt:lpstr>What action should the ego vehicle take while on the highway to minimize its own impact?</vt:lpstr>
      <vt:lpstr>results</vt:lpstr>
      <vt:lpstr>What action should the ego vehicle take while on the highway to minimize its impact on other vehicles?</vt:lpstr>
      <vt:lpstr>results</vt:lpstr>
      <vt:lpstr>Brake – is it better being “selfish” or “altruistic”?</vt:lpstr>
      <vt:lpstr>Change lanes – is it better being “selfish” or “altruistic”</vt:lpstr>
      <vt:lpstr>Demonstration vídeos – Ego merging</vt:lpstr>
      <vt:lpstr>Demonstration vídeos – Ego On the Highway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Catarina Monteiro</dc:creator>
  <cp:lastModifiedBy>Catarina Monteiro</cp:lastModifiedBy>
  <cp:revision>14</cp:revision>
  <dcterms:created xsi:type="dcterms:W3CDTF">2025-01-03T16:06:18Z</dcterms:created>
  <dcterms:modified xsi:type="dcterms:W3CDTF">2025-01-03T18:28:57Z</dcterms:modified>
</cp:coreProperties>
</file>