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7" r:id="rId2"/>
    <p:sldId id="323" r:id="rId3"/>
    <p:sldId id="310" r:id="rId4"/>
    <p:sldId id="335" r:id="rId5"/>
    <p:sldId id="316" r:id="rId6"/>
    <p:sldId id="319" r:id="rId7"/>
    <p:sldId id="312" r:id="rId8"/>
    <p:sldId id="324" r:id="rId9"/>
    <p:sldId id="325" r:id="rId10"/>
    <p:sldId id="326" r:id="rId11"/>
    <p:sldId id="333" r:id="rId12"/>
    <p:sldId id="322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6" autoAdjust="0"/>
    <p:restoredTop sz="83089"/>
  </p:normalViewPr>
  <p:slideViewPr>
    <p:cSldViewPr snapToGrid="0">
      <p:cViewPr varScale="1">
        <p:scale>
          <a:sx n="145" d="100"/>
          <a:sy n="145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CEEC2-D2EF-45CF-9398-8BAA635B0E9A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CBA8-6F94-4B29-BDC0-6CCA22EC8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1. Network of interactions among key variables (yellow nodes) in the Arctic Socio-Ecosystem. Two alternative scenarios, industry (right) and conservation (left), are represented in the bottom half of the network which contains nodes </a:t>
            </a:r>
            <a:r>
              <a:rPr lang="en-US" dirty="0" err="1"/>
              <a:t>realation</a:t>
            </a:r>
            <a:r>
              <a:rPr lang="en-US" dirty="0"/>
              <a:t> to the social system. Interactions between nodes are described by arrows. Feedback 2-loops are highlighted in red and blue to highlight amplifying and buffering loops </a:t>
            </a:r>
            <a:r>
              <a:rPr lang="en-US" dirty="0" err="1"/>
              <a:t>respectivity</a:t>
            </a:r>
            <a:r>
              <a:rPr lang="en-US" dirty="0"/>
              <a:t>. Green arrows highlight the feedback loop described by the original Gaia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CBA8-6F94-4B29-BDC0-6CCA22EC8B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0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1698681-4D6B-45EE-9C97-5E5B5398A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5FC59F-9145-49C2-B562-CA3D79B3004B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57753AF-6495-48C4-BBC1-BF990A765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23C759B-8421-4A6C-B6A0-7665D9D8D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of the total number of links (both  and feedback loops (including both 2 and 3-loops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each key variable is  involved in. Red numbers indicate </a:t>
            </a:r>
            <a:r>
              <a:rPr lang="en-US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direction interactions (+)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amplifying loops and blue numbers </a:t>
            </a:r>
            <a:r>
              <a:rPr lang="en-US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 opposite direction interactions (–) 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buffering loops. The bottom part of the table shows the interactions involving the social system in the two different scenarios. Here we compare between the numbers: the system works to absorb instability if the number of amplifying loops is reduced or the number of buffering loops increases from one scenario to the other.</a:t>
            </a:r>
            <a:r>
              <a:rPr lang="en-DK" dirty="0">
                <a:effectLst/>
              </a:rPr>
              <a:t>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this correct Victor?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749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1698681-4D6B-45EE-9C97-5E5B5398A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5FC59F-9145-49C2-B562-CA3D79B3004B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57753AF-6495-48C4-BBC1-BF990A765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23C759B-8421-4A6C-B6A0-7665D9D8D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of the total number of links 2 loops each key variable is  involved in. Red numbers indicate </a:t>
            </a:r>
            <a:r>
              <a:rPr lang="en-US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direction interactions (+)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amplifying loops and blue numbers </a:t>
            </a:r>
            <a:r>
              <a:rPr lang="en-US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 opposite direction interactions (–) 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buffering loops. The bottom part of the table shows the interactions involving the social system in the two different scenarios. Here we compare between the numbers: the system works to absorb instability if the number of amplifying loops is reduced or the number of buffering loops increases from one scenario to the other.</a:t>
            </a:r>
            <a:r>
              <a:rPr lang="en-DK" dirty="0">
                <a:effectLst/>
              </a:rPr>
              <a:t>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this correct Victor?</a:t>
            </a:r>
            <a:endParaRPr lang="en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26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1698681-4D6B-45EE-9C97-5E5B5398A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5FC59F-9145-49C2-B562-CA3D79B3004B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57753AF-6495-48C4-BBC1-BF990A765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23C759B-8421-4A6C-B6A0-7665D9D8D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0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11A-458E-433C-BE7B-7AB4A82F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D0FA7-9808-418D-9DC1-8EC6F2679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38DC8-6E15-45C8-9123-C47C4A2E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14DB-56DD-4327-BFDB-49B9A1C9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C98C-FC2F-4EDC-889D-C8C0DC39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6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6C6D-F50C-44D6-A299-4FF6904D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9C378-7E3E-4C17-B4BB-EBDCCD00F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7CD2-B8FB-4CCE-9392-F65E4F21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7624-2AD3-4C2F-A951-B20CCB79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3208-6CFD-402C-8280-8D28F9C9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A6BB-4C9C-4B1E-8647-C35EA8C5A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837C4-DE04-42BB-926E-88F27A73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81BB-15B3-41D6-91CC-5658652F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8AE6-8000-4457-B342-FC915CF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AAE4-AAD3-4B0B-97A0-9C380B63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4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8814-ECE4-474E-BC34-03DBFB1B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A27E-6830-4365-AECA-EEE20A63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1899-5140-4E0D-8B71-E91F5402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0592-43D4-4BB2-8328-CA19FC02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43F1-D7BA-42CB-AB38-43477C18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BF33-7C5A-47CD-B634-708D9039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D41C-4B0E-41A9-85A4-645BA1CA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70AE-AA2F-4B45-A63A-460370A8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643B-37B7-4597-8875-9B6D6A2D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7785-1C35-4F5B-AA4F-A2B035F8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A46D-4204-4685-87CA-4A90F415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680-DA48-4FFE-BA01-878B57E3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0D9C-D5E8-4685-96C0-3C078F86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3575-346D-479A-B1DE-897C2CEA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71B12-2060-44CC-ADF6-FF277E31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FE04-CD01-4660-94C9-332F7EEC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71D6-D1FE-4052-BAF4-D3E64CD5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FF63-5791-4837-82F3-73279139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CC594-CEF8-404B-960A-67579C714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8AAAF-5BBE-459D-8689-B799C6AD3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6B62B-F6EC-4B10-916D-F9C720E1B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3E65E-64AB-4BB4-8AF5-95B5CAEB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65418-06E3-4DAA-857E-42BB5F0C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0E340-E00A-4123-966B-57A5C071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1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1B81-7561-4412-A4FB-2A4229F1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1DBF-6367-4C2C-AB1D-9980E8DA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3959D-1DF6-4A7E-99AE-0191DB22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52F1E-2964-44BA-95FA-E0E6E812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4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E3A98-1D6C-43EA-8BC0-D3A62E41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FD74B-5329-4138-B1C9-1CD027BF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3503D-8C02-4473-ADD4-3BF6AE0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5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8601-6108-4AEA-A6BB-6342BC0E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606C-240F-43A8-A3AA-E7060E37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61DA4-627A-4EDB-9AB0-BCB1AF42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036C-0C96-4DAE-9E32-5A9CDDBE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3429-1154-41B9-BCAE-76575EE3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2DF8A-91C1-4D76-A8D1-F05B0417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EA54-FBAF-4E2B-BCC3-A0D6F927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D19AD-BD1E-4E3F-9D1A-9555AA677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A1B7D-B616-4E1C-A2AA-D1597322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E1B6B-FC26-4205-AFBB-145B469D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72C86-CE9E-4BF0-88A5-9E1937EB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03FF-5B68-4076-ADED-DB34DDF1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2C4F0-2C6A-42B7-A125-2D71D2BB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6BF8-62A7-43EB-9FFD-9FC65E62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97BD-0DEE-43AB-9EB1-51A478CB5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A1F7-21E8-4583-B3E8-6DABE79D3E72}" type="datetimeFigureOut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27B1-D963-4CB4-A76F-5849FBFB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FC86-D152-453C-808A-4D8B11898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A402-7794-489A-A468-2C2F7C534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30AB-5B13-E840-A00D-1C6210F0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paper figures….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7CE3-3BAB-D348-A9E7-1F70A255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6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B3DF-6BF4-2A46-BC5F-F10E91A9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figures….</a:t>
            </a:r>
          </a:p>
        </p:txBody>
      </p:sp>
    </p:spTree>
    <p:extLst>
      <p:ext uri="{BB962C8B-B14F-4D97-AF65-F5344CB8AC3E}">
        <p14:creationId xmlns:p14="http://schemas.microsoft.com/office/powerpoint/2010/main" val="147974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>
            <a:extLst>
              <a:ext uri="{FF2B5EF4-FFF2-40B4-BE49-F238E27FC236}">
                <a16:creationId xmlns:a16="http://schemas.microsoft.com/office/drawing/2014/main" id="{0B261844-FCBB-3F4A-8BED-218675FF5558}"/>
              </a:ext>
            </a:extLst>
          </p:cNvPr>
          <p:cNvGrpSpPr/>
          <p:nvPr/>
        </p:nvGrpSpPr>
        <p:grpSpPr>
          <a:xfrm>
            <a:off x="2000743" y="1652340"/>
            <a:ext cx="2887299" cy="664385"/>
            <a:chOff x="184566" y="5994240"/>
            <a:chExt cx="2887299" cy="664385"/>
          </a:xfrm>
        </p:grpSpPr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F47333E5-C150-3C4C-BE5D-A8A76EA0D63A}"/>
                </a:ext>
              </a:extLst>
            </p:cNvPr>
            <p:cNvSpPr txBox="1"/>
            <p:nvPr/>
          </p:nvSpPr>
          <p:spPr>
            <a:xfrm>
              <a:off x="938265" y="5994240"/>
              <a:ext cx="21336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latin typeface="Al Tarikh" pitchFamily="2" charset="-78"/>
                  <a:cs typeface="Al Tarikh" pitchFamily="2" charset="-78"/>
                </a:rPr>
                <a:t>Buffering loops</a:t>
              </a:r>
            </a:p>
          </p:txBody>
        </p: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B061C9BA-E374-3E43-832F-ADBBF141F658}"/>
                </a:ext>
              </a:extLst>
            </p:cNvPr>
            <p:cNvGrpSpPr/>
            <p:nvPr/>
          </p:nvGrpSpPr>
          <p:grpSpPr>
            <a:xfrm>
              <a:off x="184566" y="6125225"/>
              <a:ext cx="593517" cy="533400"/>
              <a:chOff x="457200" y="4572000"/>
              <a:chExt cx="704384" cy="787695"/>
            </a:xfrm>
            <a:solidFill>
              <a:srgbClr val="0465FF"/>
            </a:solidFill>
          </p:grpSpPr>
          <p:sp>
            <p:nvSpPr>
              <p:cNvPr id="11" name="Circular Arrow 14">
                <a:extLst>
                  <a:ext uri="{FF2B5EF4-FFF2-40B4-BE49-F238E27FC236}">
                    <a16:creationId xmlns:a16="http://schemas.microsoft.com/office/drawing/2014/main" id="{974F6873-9A32-6E47-B830-DC63A67166B0}"/>
                  </a:ext>
                </a:extLst>
              </p:cNvPr>
              <p:cNvSpPr/>
              <p:nvPr/>
            </p:nvSpPr>
            <p:spPr>
              <a:xfrm>
                <a:off x="457200" y="4572000"/>
                <a:ext cx="685800" cy="762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582411"/>
                  <a:gd name="adj5" fmla="val 12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ircular Arrow 15">
                <a:extLst>
                  <a:ext uri="{FF2B5EF4-FFF2-40B4-BE49-F238E27FC236}">
                    <a16:creationId xmlns:a16="http://schemas.microsoft.com/office/drawing/2014/main" id="{64D954F8-BFA3-2C45-AE53-9B8C7B276316}"/>
                  </a:ext>
                </a:extLst>
              </p:cNvPr>
              <p:cNvSpPr/>
              <p:nvPr/>
            </p:nvSpPr>
            <p:spPr>
              <a:xfrm rot="10800000">
                <a:off x="475784" y="4597695"/>
                <a:ext cx="685800" cy="762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582411"/>
                  <a:gd name="adj5" fmla="val 125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61844-FCBB-3F4A-8BED-218675FF5558}"/>
              </a:ext>
            </a:extLst>
          </p:cNvPr>
          <p:cNvGrpSpPr/>
          <p:nvPr/>
        </p:nvGrpSpPr>
        <p:grpSpPr>
          <a:xfrm>
            <a:off x="7957577" y="1706366"/>
            <a:ext cx="2711458" cy="585853"/>
            <a:chOff x="184354" y="5510146"/>
            <a:chExt cx="2711458" cy="585853"/>
          </a:xfrm>
        </p:grpSpPr>
        <p:sp>
          <p:nvSpPr>
            <p:cNvPr id="14" name="TextBox 1">
              <a:extLst>
                <a:ext uri="{FF2B5EF4-FFF2-40B4-BE49-F238E27FC236}">
                  <a16:creationId xmlns:a16="http://schemas.microsoft.com/office/drawing/2014/main" id="{F47333E5-C150-3C4C-BE5D-A8A76EA0D63A}"/>
                </a:ext>
              </a:extLst>
            </p:cNvPr>
            <p:cNvSpPr txBox="1"/>
            <p:nvPr/>
          </p:nvSpPr>
          <p:spPr>
            <a:xfrm>
              <a:off x="762212" y="5510146"/>
              <a:ext cx="21336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latin typeface="Al Tarikh" pitchFamily="2" charset="-78"/>
                  <a:cs typeface="Al Tarikh" pitchFamily="2" charset="-78"/>
                </a:rPr>
                <a:t>Amplifying loops</a:t>
              </a:r>
            </a:p>
          </p:txBody>
        </p: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6A2853A4-8BFE-0444-A5A3-21A6E71BACAF}"/>
                </a:ext>
              </a:extLst>
            </p:cNvPr>
            <p:cNvGrpSpPr/>
            <p:nvPr/>
          </p:nvGrpSpPr>
          <p:grpSpPr>
            <a:xfrm>
              <a:off x="184354" y="5562599"/>
              <a:ext cx="593517" cy="533400"/>
              <a:chOff x="457200" y="4572000"/>
              <a:chExt cx="704384" cy="787695"/>
            </a:xfrm>
          </p:grpSpPr>
          <p:sp>
            <p:nvSpPr>
              <p:cNvPr id="17" name="Circular Arrow 17">
                <a:extLst>
                  <a:ext uri="{FF2B5EF4-FFF2-40B4-BE49-F238E27FC236}">
                    <a16:creationId xmlns:a16="http://schemas.microsoft.com/office/drawing/2014/main" id="{7D36E985-C51F-B04A-BFCC-EC69F4033BD1}"/>
                  </a:ext>
                </a:extLst>
              </p:cNvPr>
              <p:cNvSpPr/>
              <p:nvPr/>
            </p:nvSpPr>
            <p:spPr>
              <a:xfrm>
                <a:off x="457200" y="4572000"/>
                <a:ext cx="685800" cy="762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582411"/>
                  <a:gd name="adj5" fmla="val 12500"/>
                </a:avLst>
              </a:prstGeom>
              <a:solidFill>
                <a:srgbClr val="CC0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ircular Arrow 18">
                <a:extLst>
                  <a:ext uri="{FF2B5EF4-FFF2-40B4-BE49-F238E27FC236}">
                    <a16:creationId xmlns:a16="http://schemas.microsoft.com/office/drawing/2014/main" id="{2E84549D-535B-E147-BE91-28A39D6977FA}"/>
                  </a:ext>
                </a:extLst>
              </p:cNvPr>
              <p:cNvSpPr/>
              <p:nvPr/>
            </p:nvSpPr>
            <p:spPr>
              <a:xfrm rot="10800000">
                <a:off x="475784" y="4597695"/>
                <a:ext cx="685800" cy="762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582411"/>
                  <a:gd name="adj5" fmla="val 12500"/>
                </a:avLst>
              </a:prstGeom>
              <a:solidFill>
                <a:srgbClr val="CC0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6" y="2564886"/>
            <a:ext cx="11346068" cy="17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0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9C59746-05FB-4757-87D3-BD1BAC17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64" y="1536135"/>
            <a:ext cx="4383476" cy="37857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420738-FF71-4615-BBF6-8DC0AC537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88" y="1536135"/>
            <a:ext cx="4496551" cy="388338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3219" y="781985"/>
            <a:ext cx="99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industry (left), conservation (right)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9616B-7DB0-004B-852C-C93A88C44937}"/>
              </a:ext>
            </a:extLst>
          </p:cNvPr>
          <p:cNvSpPr txBox="1"/>
          <p:nvPr/>
        </p:nvSpPr>
        <p:spPr>
          <a:xfrm>
            <a:off x="500743" y="5769429"/>
            <a:ext cx="473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are the more buffering 4 loops in industry??</a:t>
            </a:r>
          </a:p>
        </p:txBody>
      </p:sp>
    </p:spTree>
    <p:extLst>
      <p:ext uri="{BB962C8B-B14F-4D97-AF65-F5344CB8AC3E}">
        <p14:creationId xmlns:p14="http://schemas.microsoft.com/office/powerpoint/2010/main" val="314788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20599D-C9E7-4CF4-BD06-5E9D81B18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73" y="1851344"/>
            <a:ext cx="5703306" cy="4013972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B25DADD-0177-4726-AC22-D66F0E703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6" y="1872931"/>
            <a:ext cx="5703307" cy="40101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29BDB4-0878-4216-9928-E54B9F56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34" y="294104"/>
            <a:ext cx="10515600" cy="1325563"/>
          </a:xfrm>
        </p:spPr>
        <p:txBody>
          <a:bodyPr/>
          <a:lstStyle/>
          <a:p>
            <a:r>
              <a:rPr lang="en-US" dirty="0"/>
              <a:t>Distribution of n-loops (amp/buff)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81354" y="87923"/>
            <a:ext cx="99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industry (left), conservation (right)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9C802-70AC-AB4D-A759-0B05CACFF336}"/>
              </a:ext>
            </a:extLst>
          </p:cNvPr>
          <p:cNvSpPr txBox="1"/>
          <p:nvPr/>
        </p:nvSpPr>
        <p:spPr>
          <a:xfrm>
            <a:off x="9318171" y="359229"/>
            <a:ext cx="24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 seems not very informative….</a:t>
            </a:r>
          </a:p>
        </p:txBody>
      </p:sp>
    </p:spTree>
    <p:extLst>
      <p:ext uri="{BB962C8B-B14F-4D97-AF65-F5344CB8AC3E}">
        <p14:creationId xmlns:p14="http://schemas.microsoft.com/office/powerpoint/2010/main" val="316139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1354" y="231144"/>
            <a:ext cx="995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 1A: </a:t>
            </a:r>
            <a:r>
              <a:rPr lang="en-US" sz="2400" dirty="0"/>
              <a:t>Industry (left), Conservation (right)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DEB06-35FF-D447-B0F9-11FEF1DFF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35" y="763309"/>
            <a:ext cx="4638354" cy="6002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72AAAD-2327-9544-A843-31B0D6682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9" y="650988"/>
            <a:ext cx="4830508" cy="62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3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B35B46-F091-0F43-912D-97CA0E89468A}"/>
              </a:ext>
            </a:extLst>
          </p:cNvPr>
          <p:cNvSpPr/>
          <p:nvPr/>
        </p:nvSpPr>
        <p:spPr>
          <a:xfrm>
            <a:off x="211471" y="280797"/>
            <a:ext cx="841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Fig. 1B: </a:t>
            </a:r>
            <a:r>
              <a:rPr lang="en-US" sz="2400" dirty="0"/>
              <a:t>The number of links and loops each variable is involved in </a:t>
            </a:r>
          </a:p>
        </p:txBody>
      </p:sp>
      <p:pic>
        <p:nvPicPr>
          <p:cNvPr id="9" name="Content Placeholder 23">
            <a:extLst>
              <a:ext uri="{FF2B5EF4-FFF2-40B4-BE49-F238E27FC236}">
                <a16:creationId xmlns:a16="http://schemas.microsoft.com/office/drawing/2014/main" id="{236169B8-F4D2-1E48-B311-C7061F16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51" y="992758"/>
            <a:ext cx="5799992" cy="586524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274121-C348-234F-9634-9FBBD724484F}"/>
              </a:ext>
            </a:extLst>
          </p:cNvPr>
          <p:cNvSpPr/>
          <p:nvPr/>
        </p:nvSpPr>
        <p:spPr>
          <a:xfrm>
            <a:off x="211471" y="5204742"/>
            <a:ext cx="231535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The bottom half we compare between the numbers, the buffer should stay the same or reduce if the system works towards more mechanisms to absorb instability.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5903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B35B46-F091-0F43-912D-97CA0E89468A}"/>
              </a:ext>
            </a:extLst>
          </p:cNvPr>
          <p:cNvSpPr/>
          <p:nvPr/>
        </p:nvSpPr>
        <p:spPr>
          <a:xfrm>
            <a:off x="211471" y="280797"/>
            <a:ext cx="9126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Fig. 1B (alternative): </a:t>
            </a:r>
            <a:r>
              <a:rPr lang="en-US" sz="2400" dirty="0"/>
              <a:t>The number of 2 loops each variable is involved in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74121-C348-234F-9634-9FBBD724484F}"/>
              </a:ext>
            </a:extLst>
          </p:cNvPr>
          <p:cNvSpPr/>
          <p:nvPr/>
        </p:nvSpPr>
        <p:spPr>
          <a:xfrm>
            <a:off x="211471" y="5204742"/>
            <a:ext cx="231535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The bottom half we compare between the numbers, the buffer should stay the same or reduce if the system works towards more mechanisms to absorb instability.</a:t>
            </a:r>
            <a:endParaRPr lang="en-US" sz="135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053D11C-9904-A548-9DDC-212F8B124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18471"/>
              </p:ext>
            </p:extLst>
          </p:nvPr>
        </p:nvGraphicFramePr>
        <p:xfrm>
          <a:off x="4293396" y="742462"/>
          <a:ext cx="7473153" cy="605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318500" imgH="6743700" progId="Excel.Sheet.12">
                  <p:embed/>
                </p:oleObj>
              </mc:Choice>
              <mc:Fallback>
                <p:oleObj name="Worksheet" r:id="rId3" imgW="8318500" imgH="674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3396" y="742462"/>
                        <a:ext cx="7473153" cy="605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00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D04A5-BB44-4C47-BE83-7F68681D136B}"/>
              </a:ext>
            </a:extLst>
          </p:cNvPr>
          <p:cNvSpPr txBox="1"/>
          <p:nvPr/>
        </p:nvSpPr>
        <p:spPr>
          <a:xfrm>
            <a:off x="829200" y="5972175"/>
            <a:ext cx="410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 for amplifying loops are the sum of the weights (e.g. +++, ---)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57772-DD5C-0245-8094-9CCE44216204}"/>
              </a:ext>
            </a:extLst>
          </p:cNvPr>
          <p:cNvSpPr/>
          <p:nvPr/>
        </p:nvSpPr>
        <p:spPr>
          <a:xfrm>
            <a:off x="288590" y="280797"/>
            <a:ext cx="8745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Fig. 2A &amp; B: </a:t>
            </a:r>
            <a:r>
              <a:rPr lang="en-US" sz="2400" dirty="0"/>
              <a:t>Strength of amplifying (left) and buffering (right) 2-loops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A1C88-74EB-8B4E-A243-92960F1AD5A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0" y="1654169"/>
            <a:ext cx="5181325" cy="4146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E74E9-973B-724C-90B6-8A9FC8BB5B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61" y="1654170"/>
            <a:ext cx="5181325" cy="41465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87C6F-1DEB-A641-B93A-A478509875DB}"/>
              </a:ext>
            </a:extLst>
          </p:cNvPr>
          <p:cNvSpPr txBox="1"/>
          <p:nvPr/>
        </p:nvSpPr>
        <p:spPr>
          <a:xfrm>
            <a:off x="6976371" y="5977532"/>
            <a:ext cx="410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 for buffering loops are the absolute difference of the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7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473550-1903-E640-99C5-BA2AAC7C1D63}"/>
              </a:ext>
            </a:extLst>
          </p:cNvPr>
          <p:cNvSpPr/>
          <p:nvPr/>
        </p:nvSpPr>
        <p:spPr>
          <a:xfrm>
            <a:off x="288590" y="280797"/>
            <a:ext cx="8812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Fig. 2C &amp; D:  </a:t>
            </a:r>
            <a:r>
              <a:rPr lang="en-US" sz="2400" dirty="0"/>
              <a:t>Strength of amplifying (left) and buffering (right) 3-loops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D3776-30E7-FC42-AC9C-20E89F5383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78" y="928688"/>
            <a:ext cx="6792795" cy="3397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999EA-0EC6-1E47-8514-8A7B56D296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25" y="3429000"/>
            <a:ext cx="60002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CAA8CA-52F3-A442-8395-78651793E512}"/>
              </a:ext>
            </a:extLst>
          </p:cNvPr>
          <p:cNvSpPr/>
          <p:nvPr/>
        </p:nvSpPr>
        <p:spPr>
          <a:xfrm>
            <a:off x="299607" y="280797"/>
            <a:ext cx="743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Fig. 3A &amp; B: </a:t>
            </a:r>
            <a:r>
              <a:rPr lang="en-US" sz="2400" dirty="0"/>
              <a:t>Drivers for 2- (left) and 3- (right) loops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05FA6-7E77-F44C-A1CE-30F5AA705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0" y="1266713"/>
            <a:ext cx="5454913" cy="5591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F8889-2E54-654E-8E77-2A6A23059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68" y="1266714"/>
            <a:ext cx="5454914" cy="5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7B0E-10DD-44CA-86F7-BDFBBB01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6" y="133770"/>
            <a:ext cx="8592239" cy="14416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Fig. S1: </a:t>
            </a:r>
            <a:r>
              <a:rPr lang="en-US" sz="2400" dirty="0">
                <a:latin typeface="+mn-lt"/>
              </a:rPr>
              <a:t>Distribution of two-loops (amp/buff) compared to randomized sign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3F6F3-8019-46DE-8018-0A3E62507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2018302"/>
            <a:ext cx="4769381" cy="403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F67DB-6776-461C-BBC2-D54B0170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703" y="2044935"/>
            <a:ext cx="4769381" cy="4033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E5F062-33F5-42A9-AA32-96C30CAC04E3}"/>
              </a:ext>
            </a:extLst>
          </p:cNvPr>
          <p:cNvSpPr/>
          <p:nvPr/>
        </p:nvSpPr>
        <p:spPr>
          <a:xfrm>
            <a:off x="1446730" y="6297192"/>
            <a:ext cx="10048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loops in original network for Industry : </a:t>
            </a:r>
            <a:r>
              <a:rPr lang="en-US" dirty="0">
                <a:solidFill>
                  <a:srgbClr val="FF0000"/>
                </a:solidFill>
              </a:rPr>
              <a:t>12 amp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7 buff </a:t>
            </a:r>
            <a:r>
              <a:rPr lang="en-US" dirty="0"/>
              <a:t>and for Conservation: </a:t>
            </a:r>
            <a:r>
              <a:rPr lang="en-US" dirty="0">
                <a:solidFill>
                  <a:srgbClr val="FF0000"/>
                </a:solidFill>
              </a:rPr>
              <a:t>10 amp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10 buff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C79D3-23BA-074B-B434-A978D7010544}"/>
              </a:ext>
            </a:extLst>
          </p:cNvPr>
          <p:cNvSpPr txBox="1"/>
          <p:nvPr/>
        </p:nvSpPr>
        <p:spPr>
          <a:xfrm>
            <a:off x="8505022" y="140465"/>
            <a:ext cx="3565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the probability dist. to find in a randomized network a certain number of 2-loops. Our network has 12 amp/7 buff 2-loops, while these networks have mean of 2-3.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FA05E-61F5-9248-A164-CB8B686A6065}"/>
              </a:ext>
            </a:extLst>
          </p:cNvPr>
          <p:cNvSpPr txBox="1"/>
          <p:nvPr/>
        </p:nvSpPr>
        <p:spPr>
          <a:xfrm>
            <a:off x="1200839" y="1641513"/>
            <a:ext cx="21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Industry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D10B1-5E12-CC43-9C9F-C3C7965E4E3E}"/>
              </a:ext>
            </a:extLst>
          </p:cNvPr>
          <p:cNvSpPr txBox="1"/>
          <p:nvPr/>
        </p:nvSpPr>
        <p:spPr>
          <a:xfrm>
            <a:off x="6420998" y="1683744"/>
            <a:ext cx="212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Conservation</a:t>
            </a:r>
          </a:p>
        </p:txBody>
      </p:sp>
    </p:spTree>
    <p:extLst>
      <p:ext uri="{BB962C8B-B14F-4D97-AF65-F5344CB8AC3E}">
        <p14:creationId xmlns:p14="http://schemas.microsoft.com/office/powerpoint/2010/main" val="267342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0192-9186-4BBB-ADEC-418D7554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44" y="-14151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  <a:cs typeface="Arial" panose="020B0604020202020204" pitchFamily="34" charset="0"/>
              </a:rPr>
              <a:t>Fig. S2: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 Network structure based on the motif profiles (Milo et al. 2004)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3C328A-E397-4E38-BF9E-B87448161436}"/>
                  </a:ext>
                </a:extLst>
              </p:cNvPr>
              <p:cNvSpPr txBox="1"/>
              <p:nvPr/>
            </p:nvSpPr>
            <p:spPr>
              <a:xfrm>
                <a:off x="1608029" y="4542255"/>
                <a:ext cx="3916137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𝑟𝑎𝑛𝑑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3C328A-E397-4E38-BF9E-B8744816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29" y="4542255"/>
                <a:ext cx="3916137" cy="304186"/>
              </a:xfrm>
              <a:prstGeom prst="rect">
                <a:avLst/>
              </a:prstGeom>
              <a:blipFill>
                <a:blip r:embed="rId2"/>
                <a:stretch>
                  <a:fillRect l="-971" t="-8000" r="-161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6E1677-78CF-4B44-962A-3491EF51E103}"/>
                  </a:ext>
                </a:extLst>
              </p:cNvPr>
              <p:cNvSpPr/>
              <p:nvPr/>
            </p:nvSpPr>
            <p:spPr>
              <a:xfrm>
                <a:off x="1489901" y="5042675"/>
                <a:ext cx="5468282" cy="1577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NewRomanP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i="1" dirty="0">
                    <a:latin typeface="TimesNewRomanPS-Italic"/>
                  </a:rPr>
                  <a:t> </a:t>
                </a:r>
                <a:r>
                  <a:rPr lang="en-US" dirty="0">
                    <a:latin typeface="TimesNewRomanPS"/>
                  </a:rPr>
                  <a:t>is the number of times the motif appears in the network,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NewRomanPS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NewRomanPS"/>
                  </a:rPr>
                  <a:t>are the mean and standard deviation of its appearances in the randomized network with the same degree sequence ensemble.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6E1677-78CF-4B44-962A-3491EF51E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901" y="5042675"/>
                <a:ext cx="5468282" cy="1577355"/>
              </a:xfrm>
              <a:prstGeom prst="rect">
                <a:avLst/>
              </a:prstGeom>
              <a:blipFill>
                <a:blip r:embed="rId3"/>
                <a:stretch>
                  <a:fillRect l="-694" t="-800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3B5868C-D188-475F-9FEF-3033A064B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82" y="925286"/>
            <a:ext cx="5682388" cy="541337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429F22-01CE-F843-A572-1CFE36CA3D7B}"/>
              </a:ext>
            </a:extLst>
          </p:cNvPr>
          <p:cNvSpPr txBox="1"/>
          <p:nvPr/>
        </p:nvSpPr>
        <p:spPr>
          <a:xfrm>
            <a:off x="396607" y="1306286"/>
            <a:ext cx="6178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there are less “more complex” motifs… the major motifs in our network are more simple, but the more complex the motif, the higher the Z score, the Z score is statistical significance, so our network actually has more motifs that are more complex compared to a randomized network, which is different than the other </a:t>
            </a:r>
            <a:r>
              <a:rPr lang="en-US" dirty="0" err="1"/>
              <a:t>superfamilies</a:t>
            </a:r>
            <a:r>
              <a:rPr lang="en-US" dirty="0"/>
              <a:t> identified (Milo et al. 2004). These motifs point to the complexity of the Arctic System, the chain-like nature of the loops, feeding back on themselves.  </a:t>
            </a:r>
          </a:p>
        </p:txBody>
      </p:sp>
    </p:spTree>
    <p:extLst>
      <p:ext uri="{BB962C8B-B14F-4D97-AF65-F5344CB8AC3E}">
        <p14:creationId xmlns:p14="http://schemas.microsoft.com/office/powerpoint/2010/main" val="247915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21162</TotalTime>
  <Words>772</Words>
  <Application>Microsoft Macintosh PowerPoint</Application>
  <PresentationFormat>Widescreen</PresentationFormat>
  <Paragraphs>35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 Tarikh</vt:lpstr>
      <vt:lpstr>Arial</vt:lpstr>
      <vt:lpstr>Calibri</vt:lpstr>
      <vt:lpstr>Calibri Light</vt:lpstr>
      <vt:lpstr>Cambria Math</vt:lpstr>
      <vt:lpstr>TimesNewRomanPS</vt:lpstr>
      <vt:lpstr>TimesNewRomanPS-Italic</vt:lpstr>
      <vt:lpstr>Office Theme</vt:lpstr>
      <vt:lpstr>Worksheet</vt:lpstr>
      <vt:lpstr>Main paper figures….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Fig. S1: Distribution of two-loops (amp/buff) compared to randomized sign network.</vt:lpstr>
      <vt:lpstr>Fig. S2: Network structure based on the motif profiles (Milo et al. 2004)</vt:lpstr>
      <vt:lpstr>Other figures….</vt:lpstr>
      <vt:lpstr>PowerPoint Presentation</vt:lpstr>
      <vt:lpstr>PowerPoint Presentation</vt:lpstr>
      <vt:lpstr>Distribution of n-loops (amp/buff)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 Sheykhaali</dc:creator>
  <cp:lastModifiedBy>Johnna Michelle Holding</cp:lastModifiedBy>
  <cp:revision>125</cp:revision>
  <dcterms:created xsi:type="dcterms:W3CDTF">2019-02-14T15:22:13Z</dcterms:created>
  <dcterms:modified xsi:type="dcterms:W3CDTF">2024-05-08T16:09:31Z</dcterms:modified>
</cp:coreProperties>
</file>