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3377B-B692-4F8C-8BE9-143A32B75211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1359-2C65-4CD7-AD94-6C3822EB20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7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91359-2C65-4CD7-AD94-6C3822EB20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6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C174A-7460-407C-A7E5-BED6EC4F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4E847-EBE1-495F-AFB9-BE35C47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9A050-3589-4897-A00F-9DF2280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04160-FB46-4829-BC3E-BF695F4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4C4B8-2CF1-4B2E-B2B5-23567EE8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B568-5D82-4D94-8540-E8B287FB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3F41E-4AFC-44B6-AAFD-135AB52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8F660-607A-4696-A91B-D7095F9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41CC-F2C7-4827-8364-6DC1521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903B1-6051-4F18-941F-E3A2426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6C29DF-A912-427E-BD40-F3F7A7D9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FA755-3FD6-4B29-8C2A-D1B92406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A87BB-4891-4A29-90B1-62514A1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F6719-7839-40F0-928C-08B7453A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A7D1F-7469-4DB2-9110-75095C34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9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D6636-E890-40EA-8BBD-8F14B56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2527E-507C-4AC0-B5BB-6A5517E6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0F31E-541A-48A6-A940-FF7E3B7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D6362-DF40-41A8-8E2E-E3A5E113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7CB6-E1AD-456F-8E74-5B198E4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716D5-0C78-4809-9113-6B10F69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C9DD0-6469-4B06-809F-F8A1D1F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EDFBD-43A4-49CA-AE1E-EEB7F12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43FB4-ABBD-4319-898C-62538A4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26D1C-6F0E-4356-8E00-A578D55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7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6C10-21F3-4136-89CA-1F97680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607E5-A22D-47F6-8B84-FADE62B7C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2DAE7-E83F-45E7-A1A5-307C0329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9A1D9-436D-4DEA-9FBE-10F3C19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224D4-4A80-4E6B-9933-31202A1C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122D-0076-4DC6-A5DE-A68965F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7D30E-B13B-4FC9-A202-9E8123AD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6A0F6-1EF0-4487-8D8F-62996D38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3D846-ABDB-4544-B26D-E7D0F0F9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9C022C-6756-4C4B-B95E-3D361591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F1E1D8-2680-4078-9B3B-2BB79FFA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B2D57-7E12-48DF-A7BF-60C5C7A1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F50764-8CC0-45BC-8C1E-6C37CE96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EDB7B-68ED-42EB-85BF-B42AFA9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36135-6E34-41ED-B697-77F9184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B1E6E-757C-4596-A399-A06B918E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E4D2C-1D01-4873-B83B-1088311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C3F5-6347-42AC-AE04-A119224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3D0FB-DD26-48E7-9A70-72822C8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B0F577-1526-4343-8F15-8D191C5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EC5EC-8B56-48AA-9F8B-4AE7B0A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2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C31A-7D07-4037-9AEA-10A7414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014F2-CB26-4C03-AAA5-6D6251E3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6A638-6905-4A21-B224-78A784F8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055DB-B9AB-4729-A8C4-587A29A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23641-A953-4A04-9F7D-5DAA18F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7C384-DB4D-40FC-B175-9E52C243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D32BF-2E51-4A99-8A85-E900C8B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787BCE-DE17-4C42-8D49-104605A3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D425BA-E370-418C-92A7-0BF95587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0A78B-970C-4AAC-AB25-8AD31253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D23E3-A501-4808-BD31-A7C7B6D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4525A-ED38-4B65-9F3B-85B294E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656826-1CE5-4550-9D72-E568BA89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3E81E-0F99-404E-A602-BE08FAE2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9B0CF-E9CE-467F-8464-7ED05268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DC2-B1DE-4E8C-96F7-0082F16C6727}" type="datetimeFigureOut">
              <a:rPr lang="de-DE" smtClean="0"/>
              <a:t>04.03.2022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51A3-7D0B-409D-B581-DCEF5DB9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17503-3D30-4108-8838-C4BB1F9A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Sketch</a:t>
            </a:r>
            <a:br>
              <a:rPr lang="de-DE" dirty="0"/>
            </a:br>
            <a:r>
              <a:rPr lang="de-DE" dirty="0" err="1"/>
              <a:t>HerediVar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733419" y="629614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863884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endParaRPr lang="de-DE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733419" y="2808603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312801" cy="5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299645" cy="18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446816" y="1410563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491121" y="2913392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7" name="Zylinder 36">
            <a:extLst>
              <a:ext uri="{FF2B5EF4-FFF2-40B4-BE49-F238E27FC236}">
                <a16:creationId xmlns:a16="http://schemas.microsoft.com/office/drawing/2014/main" id="{D3172A11-94BF-497E-8954-DFE2987631BE}"/>
              </a:ext>
            </a:extLst>
          </p:cNvPr>
          <p:cNvSpPr/>
          <p:nvPr/>
        </p:nvSpPr>
        <p:spPr>
          <a:xfrm>
            <a:off x="7755159" y="5051777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External Databases</a:t>
            </a:r>
            <a:endParaRPr lang="de-DE" sz="1200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1FA9A9-02D0-4D69-B855-CDE3AB8B2048}"/>
              </a:ext>
            </a:extLst>
          </p:cNvPr>
          <p:cNvCxnSpPr>
            <a:cxnSpLocks/>
            <a:stCxn id="7" idx="3"/>
            <a:endCxn id="37" idx="2"/>
          </p:cNvCxnSpPr>
          <p:nvPr/>
        </p:nvCxnSpPr>
        <p:spPr>
          <a:xfrm>
            <a:off x="5433775" y="5709311"/>
            <a:ext cx="2321384" cy="142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2757B6B-AC99-4D15-A6F3-596AB07D67E0}"/>
              </a:ext>
            </a:extLst>
          </p:cNvPr>
          <p:cNvCxnSpPr>
            <a:cxnSpLocks/>
          </p:cNvCxnSpPr>
          <p:nvPr/>
        </p:nvCxnSpPr>
        <p:spPr>
          <a:xfrm flipV="1">
            <a:off x="5448581" y="1809145"/>
            <a:ext cx="2288648" cy="17251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, multiple </a:t>
            </a:r>
            <a:r>
              <a:rPr lang="de-DE" dirty="0" err="1"/>
              <a:t>Seq-Ids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variant)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XXX, 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r>
              <a:rPr lang="de-DE" dirty="0"/>
              <a:t> (</a:t>
            </a:r>
            <a:r>
              <a:rPr lang="de-DE" dirty="0" err="1"/>
              <a:t>pdf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) and </a:t>
            </a:r>
            <a:r>
              <a:rPr lang="de-DE" dirty="0" err="1"/>
              <a:t>export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FA6A163E-2104-4F28-A575-734E5AB5921A}"/>
              </a:ext>
            </a:extLst>
          </p:cNvPr>
          <p:cNvCxnSpPr>
            <a:cxnSpLocks/>
          </p:cNvCxnSpPr>
          <p:nvPr/>
        </p:nvCxnSpPr>
        <p:spPr>
          <a:xfrm flipV="1">
            <a:off x="4238898" y="3133049"/>
            <a:ext cx="1426606" cy="1385804"/>
          </a:xfrm>
          <a:prstGeom prst="bentConnector3">
            <a:avLst>
              <a:gd name="adj1" fmla="val 6922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6043AB2-B8DE-494F-AD87-32E9DE23F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3696"/>
              </p:ext>
            </p:extLst>
          </p:nvPr>
        </p:nvGraphicFramePr>
        <p:xfrm>
          <a:off x="5665755" y="2812386"/>
          <a:ext cx="1407888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611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55277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/>
                        <a:t>variant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chr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r>
                        <a:rPr lang="de-DE" sz="700" dirty="0"/>
                        <a:t> {chr1-22, </a:t>
                      </a:r>
                      <a:r>
                        <a:rPr lang="de-DE" sz="700" dirty="0" err="1"/>
                        <a:t>chrX,chrY,chrMT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19355811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pos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857188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ref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188487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7932800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heredicare_seqid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/</a:t>
                      </a:r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52247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tinyint1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6307755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error_description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r>
                        <a:rPr lang="de-DE" sz="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700" b="1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1861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75DB0B6-5816-4AB2-BB1A-EAEDD225B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42523"/>
              </p:ext>
            </p:extLst>
          </p:nvPr>
        </p:nvGraphicFramePr>
        <p:xfrm>
          <a:off x="10570615" y="1236271"/>
          <a:ext cx="140788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user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52930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affiliation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5783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09824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secret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308BA48-EA93-47E0-A9FD-90224F55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54619"/>
              </p:ext>
            </p:extLst>
          </p:nvPr>
        </p:nvGraphicFramePr>
        <p:xfrm>
          <a:off x="3005786" y="2332479"/>
          <a:ext cx="1407888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9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3495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annotation_type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value_type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</a:t>
                      </a:r>
                      <a:r>
                        <a:rPr lang="de-DE" sz="700" dirty="0" err="1"/>
                        <a:t>int,float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text</a:t>
                      </a:r>
                      <a:r>
                        <a:rPr lang="de-DE" sz="700" dirty="0"/>
                        <a:t>,…?}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718646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3810D2E-9041-4535-9AD7-AFCBC3E21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14777"/>
              </p:ext>
            </p:extLst>
          </p:nvPr>
        </p:nvGraphicFramePr>
        <p:xfrm>
          <a:off x="772719" y="4026607"/>
          <a:ext cx="1407888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gene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hgnc_id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symbol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description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</a:tbl>
          </a:graphicData>
        </a:graphic>
      </p:graphicFrame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9CB022A1-7BF7-4866-B8DD-70D4666D91E2}"/>
              </a:ext>
            </a:extLst>
          </p:cNvPr>
          <p:cNvCxnSpPr>
            <a:cxnSpLocks/>
          </p:cNvCxnSpPr>
          <p:nvPr/>
        </p:nvCxnSpPr>
        <p:spPr>
          <a:xfrm>
            <a:off x="3922262" y="1443135"/>
            <a:ext cx="1744790" cy="1691757"/>
          </a:xfrm>
          <a:prstGeom prst="bentConnector3">
            <a:avLst>
              <a:gd name="adj1" fmla="val 7459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83DBD5B-C06E-4237-A4F0-28F5FC403360}"/>
              </a:ext>
            </a:extLst>
          </p:cNvPr>
          <p:cNvGrpSpPr/>
          <p:nvPr/>
        </p:nvGrpSpPr>
        <p:grpSpPr>
          <a:xfrm>
            <a:off x="4413674" y="1648409"/>
            <a:ext cx="160799" cy="991792"/>
            <a:chOff x="6742921" y="2255985"/>
            <a:chExt cx="160799" cy="916545"/>
          </a:xfrm>
        </p:grpSpPr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25BFA7A3-B7C6-4C31-88A7-90AF969C82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61553" y="2643425"/>
              <a:ext cx="916545" cy="141666"/>
            </a:xfrm>
            <a:prstGeom prst="bentConnector3">
              <a:avLst>
                <a:gd name="adj1" fmla="val 11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5B3C7C0A-EEBC-4B30-BB1E-9F7E206A50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921" y="3165413"/>
              <a:ext cx="1607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53602E63-ABD1-4430-9142-AE2E78523A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73645" y="1830630"/>
            <a:ext cx="1610406" cy="1263227"/>
          </a:xfrm>
          <a:prstGeom prst="bentConnector3">
            <a:avLst>
              <a:gd name="adj1" fmla="val 6095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F62EC33-3527-464C-9177-38C505C31648}"/>
              </a:ext>
            </a:extLst>
          </p:cNvPr>
          <p:cNvSpPr txBox="1"/>
          <p:nvPr/>
        </p:nvSpPr>
        <p:spPr>
          <a:xfrm>
            <a:off x="113798" y="70895"/>
            <a:ext cx="2568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Database Model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4C09F3-27BB-41C7-9913-CF3319CE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07557"/>
              </p:ext>
            </p:extLst>
          </p:nvPr>
        </p:nvGraphicFramePr>
        <p:xfrm>
          <a:off x="3005786" y="944089"/>
          <a:ext cx="1401497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9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51103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variant_annotation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annotation_type_id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8170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value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supplementary_document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r>
                        <a:rPr lang="de-DE" sz="700" dirty="0"/>
                        <a:t> </a:t>
                      </a:r>
                      <a:r>
                        <a:rPr lang="de-DE" sz="700" b="1" dirty="0"/>
                        <a:t>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762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EC242DAB-8316-4C9B-A227-6BB838FF9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18589"/>
              </p:ext>
            </p:extLst>
          </p:nvPr>
        </p:nvGraphicFramePr>
        <p:xfrm>
          <a:off x="8265638" y="3117097"/>
          <a:ext cx="1407888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96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485192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consensus_classification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de-DE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041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4311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evidence_document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blob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9989"/>
                  </a:ext>
                </a:extLst>
              </a:tr>
            </a:tbl>
          </a:graphicData>
        </a:graphic>
      </p:graphicFrame>
      <p:cxnSp>
        <p:nvCxnSpPr>
          <p:cNvPr id="106" name="Verbinder: gewinkelt 105">
            <a:extLst>
              <a:ext uri="{FF2B5EF4-FFF2-40B4-BE49-F238E27FC236}">
                <a16:creationId xmlns:a16="http://schemas.microsoft.com/office/drawing/2014/main" id="{23D11035-E3B8-4898-88F8-FA1C32371F43}"/>
              </a:ext>
            </a:extLst>
          </p:cNvPr>
          <p:cNvCxnSpPr>
            <a:cxnSpLocks/>
          </p:cNvCxnSpPr>
          <p:nvPr/>
        </p:nvCxnSpPr>
        <p:spPr>
          <a:xfrm flipV="1">
            <a:off x="9627333" y="1545441"/>
            <a:ext cx="943282" cy="54179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023E633-29AF-4A37-AD0F-561B7B6ED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69171"/>
              </p:ext>
            </p:extLst>
          </p:nvPr>
        </p:nvGraphicFramePr>
        <p:xfrm>
          <a:off x="8269739" y="1075883"/>
          <a:ext cx="1357594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80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522514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78635">
                <a:tc>
                  <a:txBody>
                    <a:bodyPr/>
                    <a:lstStyle/>
                    <a:p>
                      <a:r>
                        <a:rPr lang="de-DE" sz="700" b="1" dirty="0" err="1"/>
                        <a:t>classification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14734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classification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{1-5}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687846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user_id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8919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comment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4943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70417"/>
                  </a:ext>
                </a:extLst>
              </a:tr>
            </a:tbl>
          </a:graphicData>
        </a:graphic>
      </p:graphicFrame>
      <p:cxnSp>
        <p:nvCxnSpPr>
          <p:cNvPr id="113" name="Verbinder: gewinkelt 112">
            <a:extLst>
              <a:ext uri="{FF2B5EF4-FFF2-40B4-BE49-F238E27FC236}">
                <a16:creationId xmlns:a16="http://schemas.microsoft.com/office/drawing/2014/main" id="{1EF78D6D-3691-49B3-A02B-56C6EF0B30C0}"/>
              </a:ext>
            </a:extLst>
          </p:cNvPr>
          <p:cNvCxnSpPr>
            <a:cxnSpLocks/>
          </p:cNvCxnSpPr>
          <p:nvPr/>
        </p:nvCxnSpPr>
        <p:spPr>
          <a:xfrm rot="10800000">
            <a:off x="2192719" y="4318032"/>
            <a:ext cx="2111434" cy="2017455"/>
          </a:xfrm>
          <a:prstGeom prst="bentConnector3">
            <a:avLst>
              <a:gd name="adj1" fmla="val 8743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elle 81">
            <a:extLst>
              <a:ext uri="{FF2B5EF4-FFF2-40B4-BE49-F238E27FC236}">
                <a16:creationId xmlns:a16="http://schemas.microsoft.com/office/drawing/2014/main" id="{40ADAAFB-C1A8-43FF-878F-B3C45A359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315"/>
              </p:ext>
            </p:extLst>
          </p:nvPr>
        </p:nvGraphicFramePr>
        <p:xfrm>
          <a:off x="2884155" y="4026607"/>
          <a:ext cx="1854354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234">
                  <a:extLst>
                    <a:ext uri="{9D8B030D-6E8A-4147-A177-3AD203B41FA5}">
                      <a16:colId xmlns:a16="http://schemas.microsoft.com/office/drawing/2014/main" val="65032145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065165498"/>
                    </a:ext>
                  </a:extLst>
                </a:gridCol>
              </a:tblGrid>
              <a:tr h="169617">
                <a:tc gridSpan="2">
                  <a:txBody>
                    <a:bodyPr/>
                    <a:lstStyle/>
                    <a:p>
                      <a:r>
                        <a:rPr lang="de-DE" sz="700" b="1" dirty="0" err="1"/>
                        <a:t>variant_consequence</a:t>
                      </a:r>
                      <a:endParaRPr lang="de-DE" sz="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 sz="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4789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2665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variant_id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64123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transcript_name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32672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hgvs_c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35638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hgvs_p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445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/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text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864138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impact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enum</a:t>
                      </a:r>
                      <a:endParaRPr lang="de-DE" sz="700" dirty="0"/>
                    </a:p>
                    <a:p>
                      <a:r>
                        <a:rPr lang="de-DE" sz="700" dirty="0"/>
                        <a:t>{high, moderate, </a:t>
                      </a:r>
                      <a:r>
                        <a:rPr lang="de-DE" sz="700" dirty="0" err="1"/>
                        <a:t>low</a:t>
                      </a:r>
                      <a:r>
                        <a:rPr lang="de-DE" sz="700" dirty="0"/>
                        <a:t>, </a:t>
                      </a:r>
                      <a:r>
                        <a:rPr lang="de-DE" sz="700" dirty="0" err="1"/>
                        <a:t>modifier</a:t>
                      </a:r>
                      <a:r>
                        <a:rPr lang="de-DE" sz="700" dirty="0"/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7510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exon_nr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911450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intron_nr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24527"/>
                  </a:ext>
                </a:extLst>
              </a:tr>
              <a:tr h="178635">
                <a:tc>
                  <a:txBody>
                    <a:bodyPr/>
                    <a:lstStyle/>
                    <a:p>
                      <a:r>
                        <a:rPr lang="de-DE" sz="700" dirty="0" err="1"/>
                        <a:t>gene_id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700" dirty="0" err="1"/>
                        <a:t>int</a:t>
                      </a:r>
                      <a:r>
                        <a:rPr lang="de-DE" sz="700" b="1" i="1" dirty="0"/>
                        <a:t> (n)</a:t>
                      </a:r>
                      <a:endParaRPr lang="de-DE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562184"/>
                  </a:ext>
                </a:extLst>
              </a:tr>
            </a:tbl>
          </a:graphicData>
        </a:graphic>
      </p:graphicFrame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985F9CE9-9084-40F0-A433-21090DFD75D4}"/>
              </a:ext>
            </a:extLst>
          </p:cNvPr>
          <p:cNvCxnSpPr>
            <a:cxnSpLocks/>
          </p:cNvCxnSpPr>
          <p:nvPr/>
        </p:nvCxnSpPr>
        <p:spPr>
          <a:xfrm rot="10800000">
            <a:off x="7073646" y="3093857"/>
            <a:ext cx="1202485" cy="547695"/>
          </a:xfrm>
          <a:prstGeom prst="bentConnector3">
            <a:avLst>
              <a:gd name="adj1" fmla="val 4782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57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DB55C-FB3D-4F47-A01B-13F7E416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Databases/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Variant Annotation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40AC40-6AE1-4D42-AD55-587DFAE3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VEP &amp; VEP/</a:t>
            </a:r>
            <a:r>
              <a:rPr lang="de-DE" dirty="0" err="1"/>
              <a:t>tool</a:t>
            </a:r>
            <a:endParaRPr lang="de-DE" dirty="0"/>
          </a:p>
          <a:p>
            <a:r>
              <a:rPr lang="de-DE" dirty="0" err="1"/>
              <a:t>genomAD</a:t>
            </a:r>
            <a:endParaRPr lang="de-DE" dirty="0"/>
          </a:p>
          <a:p>
            <a:r>
              <a:rPr lang="de-DE" dirty="0" err="1"/>
              <a:t>HerediCare</a:t>
            </a:r>
            <a:endParaRPr lang="de-DE" dirty="0"/>
          </a:p>
          <a:p>
            <a:r>
              <a:rPr lang="de-DE" dirty="0" err="1"/>
              <a:t>ClinVar</a:t>
            </a:r>
            <a:endParaRPr lang="de-DE" dirty="0"/>
          </a:p>
          <a:p>
            <a:r>
              <a:rPr lang="de-DE" dirty="0"/>
              <a:t>PFAM, </a:t>
            </a:r>
            <a:r>
              <a:rPr lang="de-DE" dirty="0" err="1"/>
              <a:t>Uniprot</a:t>
            </a:r>
            <a:r>
              <a:rPr lang="de-DE" dirty="0"/>
              <a:t>, VUS-TF (Proteindomänen)</a:t>
            </a:r>
          </a:p>
          <a:p>
            <a:r>
              <a:rPr lang="de-DE" dirty="0" err="1"/>
              <a:t>dbSNP</a:t>
            </a:r>
            <a:r>
              <a:rPr lang="de-DE" dirty="0"/>
              <a:t> </a:t>
            </a:r>
          </a:p>
          <a:p>
            <a:r>
              <a:rPr lang="de-DE" dirty="0"/>
              <a:t>BRCA </a:t>
            </a:r>
            <a:r>
              <a:rPr lang="de-DE" dirty="0" err="1"/>
              <a:t>exchange</a:t>
            </a:r>
            <a:endParaRPr lang="de-DE" dirty="0"/>
          </a:p>
          <a:p>
            <a:r>
              <a:rPr lang="de-DE" dirty="0"/>
              <a:t>FOSSIES</a:t>
            </a:r>
          </a:p>
          <a:p>
            <a:r>
              <a:rPr lang="de-DE" dirty="0"/>
              <a:t>ARUP BRCA1 / BRCA2</a:t>
            </a:r>
          </a:p>
          <a:p>
            <a:r>
              <a:rPr lang="de-DE" dirty="0"/>
              <a:t>IARC TP53 Database</a:t>
            </a:r>
          </a:p>
          <a:p>
            <a:r>
              <a:rPr lang="de-DE" dirty="0"/>
              <a:t>Cancer </a:t>
            </a:r>
            <a:r>
              <a:rPr lang="de-DE" dirty="0" err="1"/>
              <a:t>hotspots</a:t>
            </a:r>
            <a:endParaRPr lang="de-DE" dirty="0"/>
          </a:p>
          <a:p>
            <a:r>
              <a:rPr lang="en-US" dirty="0"/>
              <a:t>HCI Database of Prior Probabilities of Pathogenicity for Single Nucleotide Substitutions</a:t>
            </a:r>
          </a:p>
          <a:p>
            <a:r>
              <a:rPr lang="de-DE" dirty="0"/>
              <a:t>TP53 Database</a:t>
            </a:r>
          </a:p>
          <a:p>
            <a:r>
              <a:rPr lang="de-DE" dirty="0"/>
              <a:t>PHANTM </a:t>
            </a:r>
            <a:r>
              <a:rPr lang="de-DE" dirty="0" err="1"/>
              <a:t>classifier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HexoSplice</a:t>
            </a:r>
            <a:endParaRPr lang="de-DE" dirty="0"/>
          </a:p>
          <a:p>
            <a:r>
              <a:rPr lang="de-DE" dirty="0" err="1"/>
              <a:t>Automatic</a:t>
            </a:r>
            <a:r>
              <a:rPr lang="de-DE" dirty="0"/>
              <a:t> Annotation </a:t>
            </a:r>
            <a:r>
              <a:rPr lang="de-DE" dirty="0" err="1"/>
              <a:t>developed</a:t>
            </a:r>
            <a:r>
              <a:rPr lang="de-DE" dirty="0"/>
              <a:t> in Hannover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57EBD02-B09F-4876-B733-EF4F4795C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262155"/>
              </p:ext>
            </p:extLst>
          </p:nvPr>
        </p:nvGraphicFramePr>
        <p:xfrm>
          <a:off x="6886303" y="3252651"/>
          <a:ext cx="4597400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97400">
                  <a:extLst>
                    <a:ext uri="{9D8B030D-6E8A-4147-A177-3AD203B41FA5}">
                      <a16:colId xmlns:a16="http://schemas.microsoft.com/office/drawing/2014/main" val="9550715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VarSome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360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UCSC </a:t>
                      </a:r>
                      <a:r>
                        <a:rPr lang="de-DE" sz="1100" u="none" strike="noStrike" dirty="0" err="1">
                          <a:effectLst/>
                        </a:rPr>
                        <a:t>genome</a:t>
                      </a:r>
                      <a:r>
                        <a:rPr lang="de-DE" sz="1100" u="none" strike="noStrike" dirty="0">
                          <a:effectLst/>
                        </a:rPr>
                        <a:t> </a:t>
                      </a:r>
                      <a:r>
                        <a:rPr lang="de-DE" sz="1100" u="none" strike="noStrike" dirty="0" err="1">
                          <a:effectLst/>
                        </a:rPr>
                        <a:t>browser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5434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Google-Suche (Variatensuche mit 1-Buchstaben, 3-Buchstaben, rs-Nummer)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1630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COSMIC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04261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cBioPortal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5126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OMIM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556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OrphaNet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267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0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Über DBs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gnomAD</a:t>
            </a:r>
            <a:r>
              <a:rPr lang="de-DE" dirty="0"/>
              <a:t>: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allele </a:t>
            </a:r>
            <a:r>
              <a:rPr lang="de-DE" dirty="0" err="1"/>
              <a:t>frequencies</a:t>
            </a:r>
            <a:endParaRPr lang="de-DE" dirty="0"/>
          </a:p>
          <a:p>
            <a:r>
              <a:rPr lang="de-DE" dirty="0" err="1"/>
              <a:t>clinVar</a:t>
            </a:r>
            <a:r>
              <a:rPr lang="de-DE" dirty="0"/>
              <a:t>: </a:t>
            </a:r>
            <a:r>
              <a:rPr lang="en-US" dirty="0"/>
              <a:t>relationships of human variations and phenotypes, with supporting evidence (</a:t>
            </a:r>
            <a:r>
              <a:rPr lang="en-US" dirty="0" err="1"/>
              <a:t>eg.</a:t>
            </a:r>
            <a:r>
              <a:rPr lang="en-US" dirty="0"/>
              <a:t> publications)</a:t>
            </a:r>
            <a:endParaRPr lang="de-DE" dirty="0"/>
          </a:p>
          <a:p>
            <a:r>
              <a:rPr lang="de-DE" dirty="0"/>
              <a:t>VEP: </a:t>
            </a:r>
            <a:r>
              <a:rPr lang="en-US" dirty="0"/>
              <a:t>determines the effect of variants on genes, transcripts, protein sequences or regulatory regions (= consequence) but can do more with plugins</a:t>
            </a:r>
          </a:p>
          <a:p>
            <a:r>
              <a:rPr lang="en-US" dirty="0" err="1"/>
              <a:t>BRCAexchange</a:t>
            </a:r>
            <a:r>
              <a:rPr lang="en-US" dirty="0"/>
              <a:t>: contains sequence variations from the BRCA1&amp;2 genes along with clinical significance of them</a:t>
            </a:r>
          </a:p>
          <a:p>
            <a:r>
              <a:rPr lang="en-US" dirty="0"/>
              <a:t>FOSSIES: frequencies of variations within a couple of specific genes</a:t>
            </a:r>
          </a:p>
          <a:p>
            <a:r>
              <a:rPr lang="en-US" dirty="0"/>
              <a:t>ARUP BRCA1&amp;2: classification of variants within BRCA1&amp;2 genes</a:t>
            </a:r>
          </a:p>
          <a:p>
            <a:r>
              <a:rPr lang="en-US" i="1" dirty="0"/>
              <a:t>TP53</a:t>
            </a:r>
            <a:r>
              <a:rPr lang="en-US" dirty="0"/>
              <a:t> Database: various types of data and information from the literature and generalist databases on human </a:t>
            </a:r>
            <a:r>
              <a:rPr lang="en-US" i="1" dirty="0"/>
              <a:t>TP53</a:t>
            </a:r>
            <a:r>
              <a:rPr lang="en-US" dirty="0"/>
              <a:t> gene variations related to cancer</a:t>
            </a:r>
          </a:p>
          <a:p>
            <a:r>
              <a:rPr lang="en-US" dirty="0" err="1"/>
              <a:t>cancerhotspots</a:t>
            </a:r>
            <a:r>
              <a:rPr lang="en-US" dirty="0"/>
              <a:t>: statistically significant mutations in cancer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90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DB </a:t>
            </a:r>
            <a:r>
              <a:rPr lang="de-DE" sz="2800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/>
          <a:lstStyle/>
          <a:p>
            <a:r>
              <a:rPr lang="de-DE" dirty="0" err="1"/>
              <a:t>gnomAD</a:t>
            </a:r>
            <a:r>
              <a:rPr lang="de-DE" dirty="0"/>
              <a:t>: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3.1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built</a:t>
            </a:r>
            <a:r>
              <a:rPr lang="de-DE" dirty="0"/>
              <a:t> upon GRCh38), but </a:t>
            </a:r>
            <a:r>
              <a:rPr lang="de-DE" dirty="0" err="1"/>
              <a:t>gnomAD</a:t>
            </a:r>
            <a:r>
              <a:rPr lang="de-DE" dirty="0"/>
              <a:t> v2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preferable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v3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interpreting</a:t>
            </a:r>
            <a:r>
              <a:rPr lang="de-DE" dirty="0"/>
              <a:t> </a:t>
            </a:r>
            <a:r>
              <a:rPr lang="de-DE" dirty="0" err="1"/>
              <a:t>coding</a:t>
            </a:r>
            <a:br>
              <a:rPr lang="de-DE" dirty="0"/>
            </a:br>
            <a:r>
              <a:rPr lang="de-DE" dirty="0" err="1"/>
              <a:t>variants</a:t>
            </a:r>
            <a:r>
              <a:rPr lang="de-DE" dirty="0"/>
              <a:t>.?</a:t>
            </a:r>
          </a:p>
          <a:p>
            <a:pPr lvl="1"/>
            <a:r>
              <a:rPr lang="de-DE" dirty="0"/>
              <a:t>#</a:t>
            </a:r>
            <a:r>
              <a:rPr lang="de-DE" dirty="0" err="1"/>
              <a:t>hom</a:t>
            </a:r>
            <a:r>
              <a:rPr lang="de-DE" dirty="0"/>
              <a:t>/#</a:t>
            </a:r>
            <a:r>
              <a:rPr lang="de-DE" dirty="0" err="1"/>
              <a:t>hemi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restliche daten aus VCF </a:t>
            </a:r>
            <a:r>
              <a:rPr lang="de-DE" dirty="0" err="1"/>
              <a:t>datei</a:t>
            </a:r>
            <a:r>
              <a:rPr lang="de-DE" dirty="0"/>
              <a:t> entnehmen (</a:t>
            </a:r>
            <a:r>
              <a:rPr lang="de-DE" dirty="0" err="1"/>
              <a:t>AF,popmax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Clin</a:t>
            </a:r>
            <a:r>
              <a:rPr lang="de-DE" dirty="0"/>
              <a:t> Gen </a:t>
            </a:r>
            <a:r>
              <a:rPr lang="de-DE" dirty="0" err="1"/>
              <a:t>Sequencing</a:t>
            </a:r>
            <a:r>
              <a:rPr lang="de-DE" dirty="0"/>
              <a:t> Variant Interpretation (SVI)?</a:t>
            </a:r>
          </a:p>
          <a:p>
            <a:r>
              <a:rPr lang="de-DE" dirty="0" err="1"/>
              <a:t>clinvar</a:t>
            </a:r>
            <a:r>
              <a:rPr lang="de-DE" dirty="0"/>
              <a:t>: </a:t>
            </a:r>
            <a:r>
              <a:rPr lang="de-DE" dirty="0" err="1"/>
              <a:t>use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: </a:t>
            </a:r>
            <a:r>
              <a:rPr lang="de-DE" dirty="0" err="1"/>
              <a:t>esearch</a:t>
            </a:r>
            <a:r>
              <a:rPr lang="de-DE" dirty="0"/>
              <a:t> -&gt; </a:t>
            </a:r>
            <a:r>
              <a:rPr lang="de-DE" dirty="0" err="1"/>
              <a:t>efetch</a:t>
            </a:r>
            <a:endParaRPr lang="de-DE" dirty="0"/>
          </a:p>
          <a:p>
            <a:pPr lvl="1"/>
            <a:r>
              <a:rPr lang="en-US" dirty="0"/>
              <a:t>Interpretation (last evaluated), Review status (Assertion criteria), Condition (Inheritance), Submitter, Supporting information from API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5D8DCE-D3AB-46CD-9A42-D409A26F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385" y="4460033"/>
            <a:ext cx="7971326" cy="18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3B91B-9FF1-45DF-8A28-C01C644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16294"/>
          </a:xfrm>
        </p:spPr>
        <p:txBody>
          <a:bodyPr/>
          <a:lstStyle/>
          <a:p>
            <a:r>
              <a:rPr lang="de-DE" sz="2800" dirty="0"/>
              <a:t>DB </a:t>
            </a:r>
            <a:r>
              <a:rPr lang="de-DE" sz="2800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699DC-99B6-4C85-B72B-CE37A450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2" y="780595"/>
            <a:ext cx="11341359" cy="5794375"/>
          </a:xfrm>
        </p:spPr>
        <p:txBody>
          <a:bodyPr/>
          <a:lstStyle/>
          <a:p>
            <a:r>
              <a:rPr lang="de-DE" dirty="0"/>
              <a:t>VEP: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and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endParaRPr lang="de-DE" dirty="0"/>
          </a:p>
          <a:p>
            <a:pPr lvl="1"/>
            <a:r>
              <a:rPr lang="de-DE" dirty="0" err="1"/>
              <a:t>consequence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GET </a:t>
            </a:r>
            <a:r>
              <a:rPr lang="de-DE" dirty="0" err="1"/>
              <a:t>vep</a:t>
            </a:r>
            <a:r>
              <a:rPr lang="de-DE" dirty="0"/>
              <a:t>/:</a:t>
            </a:r>
            <a:r>
              <a:rPr lang="de-DE" dirty="0" err="1"/>
              <a:t>species</a:t>
            </a:r>
            <a:r>
              <a:rPr lang="de-DE" dirty="0"/>
              <a:t>/</a:t>
            </a:r>
            <a:r>
              <a:rPr lang="de-DE" dirty="0" err="1"/>
              <a:t>region</a:t>
            </a:r>
            <a:r>
              <a:rPr lang="de-DE" dirty="0"/>
              <a:t>/:</a:t>
            </a:r>
            <a:r>
              <a:rPr lang="de-DE" dirty="0" err="1"/>
              <a:t>region</a:t>
            </a:r>
            <a:r>
              <a:rPr lang="de-DE" dirty="0"/>
              <a:t>/:allele/</a:t>
            </a:r>
          </a:p>
          <a:p>
            <a:pPr lvl="1"/>
            <a:r>
              <a:rPr lang="en-US" dirty="0" err="1"/>
              <a:t>dbSNP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number via GET </a:t>
            </a:r>
            <a:r>
              <a:rPr lang="en-US" dirty="0" err="1"/>
              <a:t>variant_recoder</a:t>
            </a:r>
            <a:r>
              <a:rPr lang="en-US" dirty="0"/>
              <a:t>/:species/:id</a:t>
            </a:r>
          </a:p>
          <a:p>
            <a:pPr lvl="1"/>
            <a:r>
              <a:rPr lang="de-DE" dirty="0" err="1"/>
              <a:t>phyloP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(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conservation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+ </a:t>
            </a:r>
            <a:r>
              <a:rPr lang="de-DE" dirty="0" err="1"/>
              <a:t>plugin</a:t>
            </a:r>
            <a:r>
              <a:rPr lang="de-DE" dirty="0"/>
              <a:t> „</a:t>
            </a:r>
            <a:r>
              <a:rPr lang="de-DE" dirty="0" err="1"/>
              <a:t>conservation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 Proteindomänen?</a:t>
            </a:r>
          </a:p>
          <a:p>
            <a:pPr lvl="1"/>
            <a:r>
              <a:rPr lang="de-DE" dirty="0"/>
              <a:t>CADD, REVEL, </a:t>
            </a:r>
            <a:r>
              <a:rPr lang="de-DE" dirty="0" err="1"/>
              <a:t>SpliceAI</a:t>
            </a:r>
            <a:r>
              <a:rPr lang="de-DE" dirty="0"/>
              <a:t>, </a:t>
            </a:r>
            <a:r>
              <a:rPr lang="de-DE" dirty="0" err="1"/>
              <a:t>MaxEntScan</a:t>
            </a:r>
            <a:r>
              <a:rPr lang="de-DE" dirty="0"/>
              <a:t> </a:t>
            </a:r>
            <a:r>
              <a:rPr lang="de-DE" dirty="0" err="1"/>
              <a:t>resuls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CLI + </a:t>
            </a:r>
            <a:r>
              <a:rPr lang="de-DE" dirty="0" err="1"/>
              <a:t>respective</a:t>
            </a:r>
            <a:r>
              <a:rPr lang="de-DE" dirty="0"/>
              <a:t> </a:t>
            </a:r>
            <a:r>
              <a:rPr lang="de-DE" dirty="0" err="1"/>
              <a:t>plugins</a:t>
            </a:r>
            <a:endParaRPr lang="de-DE" dirty="0"/>
          </a:p>
          <a:p>
            <a:r>
              <a:rPr lang="de-DE" dirty="0" err="1"/>
              <a:t>BRCAexchange</a:t>
            </a:r>
            <a:r>
              <a:rPr lang="de-DE" dirty="0"/>
              <a:t>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clinical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api</a:t>
            </a:r>
            <a:endParaRPr lang="de-DE" dirty="0"/>
          </a:p>
          <a:p>
            <a:r>
              <a:rPr lang="de-DE" dirty="0"/>
              <a:t>FOSSIES: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european</a:t>
            </a:r>
            <a:r>
              <a:rPr lang="de-DE" dirty="0"/>
              <a:t> </a:t>
            </a:r>
            <a:r>
              <a:rPr lang="de-DE" dirty="0" err="1"/>
              <a:t>american</a:t>
            </a:r>
            <a:r>
              <a:rPr lang="de-DE" dirty="0"/>
              <a:t> and </a:t>
            </a:r>
            <a:r>
              <a:rPr lang="de-DE" dirty="0" err="1"/>
              <a:t>african</a:t>
            </a:r>
            <a:r>
              <a:rPr lang="de-DE" dirty="0"/>
              <a:t> </a:t>
            </a:r>
            <a:r>
              <a:rPr lang="de-DE" dirty="0" err="1"/>
              <a:t>american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/>
              <a:t>ARUP BRCA1&amp;2: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/>
              <a:t>IARC TP53: </a:t>
            </a:r>
            <a:r>
              <a:rPr lang="de-DE" dirty="0" err="1"/>
              <a:t>extract</a:t>
            </a:r>
            <a:r>
              <a:rPr lang="de-DE" dirty="0"/>
              <a:t> </a:t>
            </a:r>
            <a:r>
              <a:rPr lang="de-DE" dirty="0" err="1"/>
              <a:t>classifications</a:t>
            </a:r>
            <a:r>
              <a:rPr lang="de-DE" dirty="0"/>
              <a:t> +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b="1" dirty="0"/>
              <a:t>?</a:t>
            </a:r>
            <a:r>
              <a:rPr lang="de-DE" b="1" dirty="0" err="1"/>
              <a:t>access</a:t>
            </a:r>
            <a:r>
              <a:rPr lang="de-DE" b="1" dirty="0"/>
              <a:t>?</a:t>
            </a:r>
          </a:p>
          <a:p>
            <a:r>
              <a:rPr lang="de-DE" dirty="0" err="1"/>
              <a:t>cancerhotspots</a:t>
            </a:r>
            <a:r>
              <a:rPr lang="de-DE" dirty="0"/>
              <a:t>: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downloaded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32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8C5AB-62D1-41F6-8AC8-E7A26DB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6092A-C325-4E8C-BC5E-12CF2A9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11356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Breitbild</PresentationFormat>
  <Paragraphs>193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Project Sketch HerediVar</vt:lpstr>
      <vt:lpstr>PowerPoint-Präsentation</vt:lpstr>
      <vt:lpstr>PowerPoint-Präsentation</vt:lpstr>
      <vt:lpstr>PowerPoint-Präsentation</vt:lpstr>
      <vt:lpstr>Databases/Algorithms for Variant Annotation</vt:lpstr>
      <vt:lpstr>Über DBs</vt:lpstr>
      <vt:lpstr>DB usage</vt:lpstr>
      <vt:lpstr>DB usage</vt:lpstr>
      <vt:lpstr>Frontend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Döbel</dc:creator>
  <cp:lastModifiedBy>Marvin Döbel</cp:lastModifiedBy>
  <cp:revision>75</cp:revision>
  <dcterms:created xsi:type="dcterms:W3CDTF">2022-03-02T14:39:36Z</dcterms:created>
  <dcterms:modified xsi:type="dcterms:W3CDTF">2022-03-04T14:46:08Z</dcterms:modified>
</cp:coreProperties>
</file>