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3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52C174A-7460-407C-A7E5-BED6EC4F48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BC4E847-EBE1-495F-AFB9-BE35C470C4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C19A050-3589-4897-A00F-9DF22808A8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F04160-FB46-4829-BC3E-BF695F4F2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524C4B8-2CF1-4B2E-B2B5-23567EE8F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068468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1B9B568-5D82-4D94-8540-E8B287FB6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703F41E-4AFC-44B6-AAFD-135AB5256A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428F660-607A-4696-A91B-D7095F96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F9941CC-F2C7-4827-8364-6DC1521A1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C1903B1-6051-4F18-941F-E3A2426E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55055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8E6C29DF-A912-427E-BD40-F3F7A7D984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5DFA755-3FD6-4B29-8C2A-D1B9240628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ADA87BB-4891-4A29-90B1-62514A137F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D9F6719-7839-40F0-928C-08B7453AD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DCA7D1F-7469-4DB2-9110-75095C341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759919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FD6636-E890-40EA-8BBD-8F14B566A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1F2527E-507C-4AC0-B5BB-6A5517E6E8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DB0F31E-541A-48A6-A940-FF7E3B798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B0D6362-DF40-41A8-8E2E-E3A5E11310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2FD7CB6-E1AD-456F-8E74-5B198E494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8448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E3716D5-0C78-4809-9113-6B10F6935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D1C9DD0-6469-4B06-809F-F8A1D1F7E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E2EDFBD-43A4-49CA-AE1E-EEB7F12AF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0A43FB4-ABBD-4319-898C-62538A4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1E26D1C-6F0E-4356-8E00-A578D5585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674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4A26C10-21F3-4136-89CA-1F976803F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22607E5-A22D-47F6-8B84-FADE62B7C2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52DAE7-E83F-45E7-A1A5-307C0329FE6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719A1D9-436D-4DEA-9FBE-10F3C1990F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71224D4-4A80-4E6B-9933-31202A1C8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6810122D-0076-4DC6-A5DE-A68965FDF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120792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47D30E-B13B-4FC9-A202-9E8123ADDA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066A0F6-1EF0-4487-8D8F-62996D383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253D846-ABDB-4544-B26D-E7D0F0F94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F59C022C-6756-4C4B-B95E-3D36159151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70F1E1D8-2680-4078-9B3B-2BB79FFA07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DEFB2D57-7E12-48DF-A7BF-60C5C7A1B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7F50764-8CC0-45BC-8C1E-6C37CE96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D2EDB7B-68ED-42EB-85BF-B42AFA9B9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989706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B36135-6E34-41ED-B697-77F9184AF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CEB1E6E-757C-4596-A399-A06B918ED3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AFE4D2C-1D01-4873-B83B-1088311D7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7FCC3F5-6347-42AC-AE04-A119224D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635252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66B3D0FB-DD26-48E7-9A70-72822C8F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E3B0F577-1526-4343-8F15-8D191C58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8ECEC5EC-8B56-48AA-9F8B-4AE7B0ABB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62293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09C31A-7D07-4037-9AEA-10A7414F7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2A014F2-CB26-4C03-AAA5-6D6251E3DC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B6A638-6905-4A21-B224-78A784F8D4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7D055DB-B9AB-4729-A8C4-587A29A43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123641-A953-4A04-9F7D-5DAA18F056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4D7C384-DB4D-40FC-B175-9E52C243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0324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3FD32BF-2E51-4A99-8A85-E900C8B46A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5787BCE-DE17-4C42-8D49-104605A34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1D425BA-E370-418C-92A7-0BF95587E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FC0A78B-970C-4AAC-AB25-8AD31253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68D23E3-A501-4808-BD31-A7C7B6DC9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F4525A-ED38-4B65-9F3B-85B294E4A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564107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A1656826-1CE5-4550-9D72-E568BA890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113E81E-0F99-404E-A602-BE08FAE2A3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679B0CF-E9CE-467F-8464-7ED05268C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87EDC2-B1DE-4E8C-96F7-0082F16C6727}" type="datetimeFigureOut">
              <a:rPr lang="de-DE" smtClean="0"/>
              <a:t>02.03.2022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A551A3-7D0B-409D-B581-DCEF5DB957C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0917503-3D30-4108-8838-C4BB1F9A24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6E115E-0013-4C4B-A491-22317F1CD0BC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955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83553-1BAD-44DE-83D2-DA16ECBDDD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66743DF-DFB5-482B-939E-7248D578BBE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1079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D182B83E-9CFB-4620-8E5B-2ED2F3CD644C}"/>
              </a:ext>
            </a:extLst>
          </p:cNvPr>
          <p:cNvSpPr/>
          <p:nvPr/>
        </p:nvSpPr>
        <p:spPr>
          <a:xfrm>
            <a:off x="690736" y="149664"/>
            <a:ext cx="5499556" cy="655867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2" name="Zylinder 1">
            <a:extLst>
              <a:ext uri="{FF2B5EF4-FFF2-40B4-BE49-F238E27FC236}">
                <a16:creationId xmlns:a16="http://schemas.microsoft.com/office/drawing/2014/main" id="{45E8AAF5-EA4C-4BF8-977D-3667A09F8FF0}"/>
              </a:ext>
            </a:extLst>
          </p:cNvPr>
          <p:cNvSpPr/>
          <p:nvPr/>
        </p:nvSpPr>
        <p:spPr>
          <a:xfrm>
            <a:off x="3947812" y="2862536"/>
            <a:ext cx="1499119" cy="1343608"/>
          </a:xfrm>
          <a:prstGeom prst="can">
            <a:avLst/>
          </a:prstGeom>
          <a:solidFill>
            <a:schemeClr val="bg2">
              <a:lumMod val="50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3600" dirty="0"/>
              <a:t>DB</a:t>
            </a:r>
            <a:endParaRPr lang="de-DE" dirty="0"/>
          </a:p>
        </p:txBody>
      </p:sp>
      <p:grpSp>
        <p:nvGrpSpPr>
          <p:cNvPr id="13" name="Gruppieren 12">
            <a:extLst>
              <a:ext uri="{FF2B5EF4-FFF2-40B4-BE49-F238E27FC236}">
                <a16:creationId xmlns:a16="http://schemas.microsoft.com/office/drawing/2014/main" id="{DDF1AEA3-A856-428D-A250-D7B1928968E2}"/>
              </a:ext>
            </a:extLst>
          </p:cNvPr>
          <p:cNvGrpSpPr/>
          <p:nvPr/>
        </p:nvGrpSpPr>
        <p:grpSpPr>
          <a:xfrm>
            <a:off x="3947052" y="622586"/>
            <a:ext cx="1499879" cy="1481087"/>
            <a:chOff x="3868110" y="492439"/>
            <a:chExt cx="1499879" cy="1481087"/>
          </a:xfrm>
        </p:grpSpPr>
        <p:sp>
          <p:nvSpPr>
            <p:cNvPr id="3" name="Rechteck 2">
              <a:extLst>
                <a:ext uri="{FF2B5EF4-FFF2-40B4-BE49-F238E27FC236}">
                  <a16:creationId xmlns:a16="http://schemas.microsoft.com/office/drawing/2014/main" id="{7116C76E-096A-496E-8F7E-F156A1F2CF89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5" name="Gerader Verbinder 4">
              <a:extLst>
                <a:ext uri="{FF2B5EF4-FFF2-40B4-BE49-F238E27FC236}">
                  <a16:creationId xmlns:a16="http://schemas.microsoft.com/office/drawing/2014/main" id="{F55B92A1-E30E-421D-B32D-FF19912B4592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feld 5">
              <a:extLst>
                <a:ext uri="{FF2B5EF4-FFF2-40B4-BE49-F238E27FC236}">
                  <a16:creationId xmlns:a16="http://schemas.microsoft.com/office/drawing/2014/main" id="{80D53F78-F82A-4791-9D3F-20BCADDDAAD4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Webinterface</a:t>
              </a:r>
            </a:p>
          </p:txBody>
        </p: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8F37F36E-13A7-493B-9873-8051F749672A}"/>
              </a:ext>
            </a:extLst>
          </p:cNvPr>
          <p:cNvGrpSpPr/>
          <p:nvPr/>
        </p:nvGrpSpPr>
        <p:grpSpPr>
          <a:xfrm>
            <a:off x="3947052" y="4971585"/>
            <a:ext cx="1499879" cy="1474509"/>
            <a:chOff x="6500574" y="499017"/>
            <a:chExt cx="1499879" cy="1474509"/>
          </a:xfrm>
        </p:grpSpPr>
        <p:sp>
          <p:nvSpPr>
            <p:cNvPr id="7" name="Rechteck 6">
              <a:extLst>
                <a:ext uri="{FF2B5EF4-FFF2-40B4-BE49-F238E27FC236}">
                  <a16:creationId xmlns:a16="http://schemas.microsoft.com/office/drawing/2014/main" id="{67B249D6-4CBB-4D65-8A15-9B606A6EB713}"/>
                </a:ext>
              </a:extLst>
            </p:cNvPr>
            <p:cNvSpPr/>
            <p:nvPr/>
          </p:nvSpPr>
          <p:spPr>
            <a:xfrm>
              <a:off x="6513731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8" name="Gerader Verbinder 7">
              <a:extLst>
                <a:ext uri="{FF2B5EF4-FFF2-40B4-BE49-F238E27FC236}">
                  <a16:creationId xmlns:a16="http://schemas.microsoft.com/office/drawing/2014/main" id="{7DF8B987-FDAB-49FD-8A17-D2E8AEB97C71}"/>
                </a:ext>
              </a:extLst>
            </p:cNvPr>
            <p:cNvCxnSpPr/>
            <p:nvPr/>
          </p:nvCxnSpPr>
          <p:spPr>
            <a:xfrm>
              <a:off x="6500574" y="1131479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4A4221CD-E54E-4FE2-A931-126D7F3A42D1}"/>
                </a:ext>
              </a:extLst>
            </p:cNvPr>
            <p:cNvSpPr txBox="1"/>
            <p:nvPr/>
          </p:nvSpPr>
          <p:spPr>
            <a:xfrm>
              <a:off x="6513731" y="49901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/>
                <a:t>Annotation Service</a:t>
              </a:r>
            </a:p>
          </p:txBody>
        </p:sp>
      </p:grpSp>
      <p:grpSp>
        <p:nvGrpSpPr>
          <p:cNvPr id="15" name="Gruppieren 14">
            <a:extLst>
              <a:ext uri="{FF2B5EF4-FFF2-40B4-BE49-F238E27FC236}">
                <a16:creationId xmlns:a16="http://schemas.microsoft.com/office/drawing/2014/main" id="{BE0EEB41-3974-45E7-ACAB-273B9A113A8E}"/>
              </a:ext>
            </a:extLst>
          </p:cNvPr>
          <p:cNvGrpSpPr/>
          <p:nvPr/>
        </p:nvGrpSpPr>
        <p:grpSpPr>
          <a:xfrm>
            <a:off x="1170958" y="622093"/>
            <a:ext cx="1499879" cy="1481087"/>
            <a:chOff x="3854953" y="2861766"/>
            <a:chExt cx="1499879" cy="1481087"/>
          </a:xfrm>
        </p:grpSpPr>
        <p:sp>
          <p:nvSpPr>
            <p:cNvPr id="10" name="Rechteck 9">
              <a:extLst>
                <a:ext uri="{FF2B5EF4-FFF2-40B4-BE49-F238E27FC236}">
                  <a16:creationId xmlns:a16="http://schemas.microsoft.com/office/drawing/2014/main" id="{FD73BB28-9873-4829-916B-DDD99198FF19}"/>
                </a:ext>
              </a:extLst>
            </p:cNvPr>
            <p:cNvSpPr/>
            <p:nvPr/>
          </p:nvSpPr>
          <p:spPr>
            <a:xfrm>
              <a:off x="3868110" y="2869287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3F981F49-4C02-47AA-A7E5-762EED1201DF}"/>
                </a:ext>
              </a:extLst>
            </p:cNvPr>
            <p:cNvCxnSpPr/>
            <p:nvPr/>
          </p:nvCxnSpPr>
          <p:spPr>
            <a:xfrm>
              <a:off x="3854953" y="3244253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feld 11">
              <a:extLst>
                <a:ext uri="{FF2B5EF4-FFF2-40B4-BE49-F238E27FC236}">
                  <a16:creationId xmlns:a16="http://schemas.microsoft.com/office/drawing/2014/main" id="{69DFBAFE-D918-4FEA-97C9-2B5D2147B814}"/>
                </a:ext>
              </a:extLst>
            </p:cNvPr>
            <p:cNvSpPr txBox="1"/>
            <p:nvPr/>
          </p:nvSpPr>
          <p:spPr>
            <a:xfrm>
              <a:off x="3868110" y="2861766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KeyCloak</a:t>
              </a:r>
              <a:endParaRPr lang="de-DE" dirty="0"/>
            </a:p>
          </p:txBody>
        </p:sp>
      </p:grpSp>
      <p:grpSp>
        <p:nvGrpSpPr>
          <p:cNvPr id="16" name="Gruppieren 15">
            <a:extLst>
              <a:ext uri="{FF2B5EF4-FFF2-40B4-BE49-F238E27FC236}">
                <a16:creationId xmlns:a16="http://schemas.microsoft.com/office/drawing/2014/main" id="{67F98EAF-D90D-4B5A-8432-FACA9C0C908B}"/>
              </a:ext>
            </a:extLst>
          </p:cNvPr>
          <p:cNvGrpSpPr/>
          <p:nvPr/>
        </p:nvGrpSpPr>
        <p:grpSpPr>
          <a:xfrm>
            <a:off x="7622384" y="1382607"/>
            <a:ext cx="1499879" cy="1479929"/>
            <a:chOff x="3868110" y="493597"/>
            <a:chExt cx="1499879" cy="1479929"/>
          </a:xfrm>
        </p:grpSpPr>
        <p:sp>
          <p:nvSpPr>
            <p:cNvPr id="17" name="Rechteck 16">
              <a:extLst>
                <a:ext uri="{FF2B5EF4-FFF2-40B4-BE49-F238E27FC236}">
                  <a16:creationId xmlns:a16="http://schemas.microsoft.com/office/drawing/2014/main" id="{8FFF1230-CA4F-48FB-9B35-59C2874C3948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/>
            </a:p>
          </p:txBody>
        </p:sp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2ABF3A18-DCA9-49E1-AD93-81919A64037E}"/>
                </a:ext>
              </a:extLst>
            </p:cNvPr>
            <p:cNvCxnSpPr/>
            <p:nvPr/>
          </p:nvCxnSpPr>
          <p:spPr>
            <a:xfrm>
              <a:off x="3868110" y="1157800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feld 18">
              <a:extLst>
                <a:ext uri="{FF2B5EF4-FFF2-40B4-BE49-F238E27FC236}">
                  <a16:creationId xmlns:a16="http://schemas.microsoft.com/office/drawing/2014/main" id="{FDB81413-8AD7-4766-B5E0-EF995261FBA0}"/>
                </a:ext>
              </a:extLst>
            </p:cNvPr>
            <p:cNvSpPr txBox="1"/>
            <p:nvPr/>
          </p:nvSpPr>
          <p:spPr>
            <a:xfrm>
              <a:off x="3889850" y="493597"/>
              <a:ext cx="147356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HerediCare</a:t>
              </a:r>
              <a:r>
                <a:rPr lang="de-DE" dirty="0"/>
                <a:t> &amp; </a:t>
              </a:r>
              <a:r>
                <a:rPr lang="de-DE" dirty="0" err="1"/>
                <a:t>others</a:t>
              </a:r>
              <a:r>
                <a:rPr lang="de-DE" dirty="0"/>
                <a:t>?</a:t>
              </a:r>
            </a:p>
          </p:txBody>
        </p:sp>
      </p:grp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A528F737-3D11-4A16-B0AB-68A56B6F33EC}"/>
              </a:ext>
            </a:extLst>
          </p:cNvPr>
          <p:cNvGrpSpPr/>
          <p:nvPr/>
        </p:nvGrpSpPr>
        <p:grpSpPr>
          <a:xfrm>
            <a:off x="7622384" y="3737938"/>
            <a:ext cx="1499879" cy="1481087"/>
            <a:chOff x="3868110" y="492439"/>
            <a:chExt cx="1499879" cy="1481087"/>
          </a:xfrm>
        </p:grpSpPr>
        <p:sp>
          <p:nvSpPr>
            <p:cNvPr id="21" name="Rechteck 20">
              <a:extLst>
                <a:ext uri="{FF2B5EF4-FFF2-40B4-BE49-F238E27FC236}">
                  <a16:creationId xmlns:a16="http://schemas.microsoft.com/office/drawing/2014/main" id="{29CF2DC7-5061-4FAC-B586-50021CFB8DFF}"/>
                </a:ext>
              </a:extLst>
            </p:cNvPr>
            <p:cNvSpPr/>
            <p:nvPr/>
          </p:nvSpPr>
          <p:spPr>
            <a:xfrm>
              <a:off x="3881267" y="499960"/>
              <a:ext cx="1473566" cy="1473566"/>
            </a:xfrm>
            <a:prstGeom prst="rect">
              <a:avLst/>
            </a:prstGeom>
            <a:noFill/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cxnSp>
          <p:nvCxnSpPr>
            <p:cNvPr id="22" name="Gerader Verbinder 21">
              <a:extLst>
                <a:ext uri="{FF2B5EF4-FFF2-40B4-BE49-F238E27FC236}">
                  <a16:creationId xmlns:a16="http://schemas.microsoft.com/office/drawing/2014/main" id="{33807947-363D-4F13-9AEF-59FEBFC8AACD}"/>
                </a:ext>
              </a:extLst>
            </p:cNvPr>
            <p:cNvCxnSpPr/>
            <p:nvPr/>
          </p:nvCxnSpPr>
          <p:spPr>
            <a:xfrm>
              <a:off x="3868110" y="874926"/>
              <a:ext cx="1499879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feld 22">
              <a:extLst>
                <a:ext uri="{FF2B5EF4-FFF2-40B4-BE49-F238E27FC236}">
                  <a16:creationId xmlns:a16="http://schemas.microsoft.com/office/drawing/2014/main" id="{3322B084-79C4-406C-8AB5-6D5C71E0E149}"/>
                </a:ext>
              </a:extLst>
            </p:cNvPr>
            <p:cNvSpPr txBox="1"/>
            <p:nvPr/>
          </p:nvSpPr>
          <p:spPr>
            <a:xfrm>
              <a:off x="3881267" y="492439"/>
              <a:ext cx="14735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e-DE" dirty="0" err="1"/>
                <a:t>ClinVar</a:t>
              </a:r>
              <a:endParaRPr lang="de-DE" dirty="0"/>
            </a:p>
          </p:txBody>
        </p:sp>
      </p:grpSp>
      <p:sp>
        <p:nvSpPr>
          <p:cNvPr id="25" name="Textfeld 24">
            <a:extLst>
              <a:ext uri="{FF2B5EF4-FFF2-40B4-BE49-F238E27FC236}">
                <a16:creationId xmlns:a16="http://schemas.microsoft.com/office/drawing/2014/main" id="{543A1B90-FEE3-45A0-BD55-E8A97708EAA8}"/>
              </a:ext>
            </a:extLst>
          </p:cNvPr>
          <p:cNvSpPr txBox="1"/>
          <p:nvPr/>
        </p:nvSpPr>
        <p:spPr>
          <a:xfrm>
            <a:off x="690736" y="98037"/>
            <a:ext cx="1559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>
                <a:solidFill>
                  <a:schemeClr val="accent6">
                    <a:lumMod val="50000"/>
                  </a:schemeClr>
                </a:solidFill>
              </a:rPr>
              <a:t>HerediVar</a:t>
            </a:r>
            <a:endParaRPr lang="de-DE" dirty="0">
              <a:solidFill>
                <a:schemeClr val="accent6">
                  <a:lumMod val="50000"/>
                </a:schemeClr>
              </a:solidFill>
            </a:endParaRP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158B4EC0-F08D-4DA1-8F0B-E7C2E592DE84}"/>
              </a:ext>
            </a:extLst>
          </p:cNvPr>
          <p:cNvCxnSpPr>
            <a:cxnSpLocks/>
            <a:stCxn id="17" idx="1"/>
            <a:endCxn id="3" idx="3"/>
          </p:cNvCxnSpPr>
          <p:nvPr/>
        </p:nvCxnSpPr>
        <p:spPr>
          <a:xfrm flipH="1" flipV="1">
            <a:off x="5433775" y="1366890"/>
            <a:ext cx="2201766" cy="75886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B3D83197-C4CD-4905-91BA-E6D5A8E03492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4696992" y="2103673"/>
            <a:ext cx="0" cy="92897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E781276D-2942-4649-8E27-422235B84DB3}"/>
              </a:ext>
            </a:extLst>
          </p:cNvPr>
          <p:cNvCxnSpPr>
            <a:cxnSpLocks/>
          </p:cNvCxnSpPr>
          <p:nvPr/>
        </p:nvCxnSpPr>
        <p:spPr>
          <a:xfrm>
            <a:off x="4843193" y="4206144"/>
            <a:ext cx="1" cy="77201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rade Verbindung mit Pfeil 39">
            <a:extLst>
              <a:ext uri="{FF2B5EF4-FFF2-40B4-BE49-F238E27FC236}">
                <a16:creationId xmlns:a16="http://schemas.microsoft.com/office/drawing/2014/main" id="{7D70EA8A-6B6D-47BF-84DB-2473245450DA}"/>
              </a:ext>
            </a:extLst>
          </p:cNvPr>
          <p:cNvCxnSpPr>
            <a:cxnSpLocks/>
          </p:cNvCxnSpPr>
          <p:nvPr/>
        </p:nvCxnSpPr>
        <p:spPr>
          <a:xfrm flipV="1">
            <a:off x="4563398" y="4206144"/>
            <a:ext cx="0" cy="76638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A8F9E2B8-6439-43AD-8AE0-C51C83C88C18}"/>
              </a:ext>
            </a:extLst>
          </p:cNvPr>
          <p:cNvCxnSpPr>
            <a:cxnSpLocks/>
            <a:stCxn id="10" idx="3"/>
            <a:endCxn id="3" idx="1"/>
          </p:cNvCxnSpPr>
          <p:nvPr/>
        </p:nvCxnSpPr>
        <p:spPr>
          <a:xfrm>
            <a:off x="2657681" y="1366397"/>
            <a:ext cx="1302528" cy="493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Gerade Verbindung mit Pfeil 52">
            <a:extLst>
              <a:ext uri="{FF2B5EF4-FFF2-40B4-BE49-F238E27FC236}">
                <a16:creationId xmlns:a16="http://schemas.microsoft.com/office/drawing/2014/main" id="{31103E99-5791-48F3-AA41-5150E1837466}"/>
              </a:ext>
            </a:extLst>
          </p:cNvPr>
          <p:cNvCxnSpPr>
            <a:cxnSpLocks/>
            <a:stCxn id="2" idx="4"/>
            <a:endCxn id="21" idx="1"/>
          </p:cNvCxnSpPr>
          <p:nvPr/>
        </p:nvCxnSpPr>
        <p:spPr>
          <a:xfrm>
            <a:off x="5446931" y="3534340"/>
            <a:ext cx="2188610" cy="94790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Ellipse 56">
            <a:extLst>
              <a:ext uri="{FF2B5EF4-FFF2-40B4-BE49-F238E27FC236}">
                <a16:creationId xmlns:a16="http://schemas.microsoft.com/office/drawing/2014/main" id="{635BB98E-3978-46EE-A642-EAB31F5F5C97}"/>
              </a:ext>
            </a:extLst>
          </p:cNvPr>
          <p:cNvSpPr/>
          <p:nvPr/>
        </p:nvSpPr>
        <p:spPr>
          <a:xfrm>
            <a:off x="6387640" y="1244238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1E7D46BC-B11F-4423-8057-8BDA66AA6F62}"/>
              </a:ext>
            </a:extLst>
          </p:cNvPr>
          <p:cNvSpPr/>
          <p:nvPr/>
        </p:nvSpPr>
        <p:spPr>
          <a:xfrm>
            <a:off x="4809106" y="2349870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4F24B089-A933-4FC5-9540-936725F94893}"/>
              </a:ext>
            </a:extLst>
          </p:cNvPr>
          <p:cNvSpPr/>
          <p:nvPr/>
        </p:nvSpPr>
        <p:spPr>
          <a:xfrm>
            <a:off x="4914811" y="4394196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3</a:t>
            </a: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507877A4-F811-4DA4-8705-659AC1B068F2}"/>
              </a:ext>
            </a:extLst>
          </p:cNvPr>
          <p:cNvSpPr/>
          <p:nvPr/>
        </p:nvSpPr>
        <p:spPr>
          <a:xfrm>
            <a:off x="4473319" y="1302737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4</a:t>
            </a: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340354EE-3A13-44C9-BC45-CDDC0C7EE0B0}"/>
              </a:ext>
            </a:extLst>
          </p:cNvPr>
          <p:cNvSpPr/>
          <p:nvPr/>
        </p:nvSpPr>
        <p:spPr>
          <a:xfrm>
            <a:off x="3086564" y="901449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0</a:t>
            </a:r>
          </a:p>
        </p:txBody>
      </p:sp>
      <p:sp>
        <p:nvSpPr>
          <p:cNvPr id="62" name="Ellipse 61">
            <a:extLst>
              <a:ext uri="{FF2B5EF4-FFF2-40B4-BE49-F238E27FC236}">
                <a16:creationId xmlns:a16="http://schemas.microsoft.com/office/drawing/2014/main" id="{76284935-68A3-4EDD-BE68-B277AE604E96}"/>
              </a:ext>
            </a:extLst>
          </p:cNvPr>
          <p:cNvSpPr/>
          <p:nvPr/>
        </p:nvSpPr>
        <p:spPr>
          <a:xfrm>
            <a:off x="6342313" y="4188048"/>
            <a:ext cx="401288" cy="401288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rgbClr val="C0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540546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ADB5FED-102E-44DA-AF2C-3B273AB003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5724"/>
            <a:ext cx="10515600" cy="5361239"/>
          </a:xfrm>
        </p:spPr>
        <p:txBody>
          <a:bodyPr/>
          <a:lstStyle/>
          <a:p>
            <a:pPr marL="0" indent="0">
              <a:buNone/>
            </a:pPr>
            <a:r>
              <a:rPr lang="de-DE" dirty="0"/>
              <a:t>0)   Secure </a:t>
            </a:r>
            <a:r>
              <a:rPr lang="de-DE" dirty="0" err="1"/>
              <a:t>login</a:t>
            </a:r>
            <a:r>
              <a:rPr lang="de-DE" dirty="0"/>
              <a:t>-system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using</a:t>
            </a:r>
            <a:r>
              <a:rPr lang="de-DE" dirty="0"/>
              <a:t> OAuth2</a:t>
            </a:r>
          </a:p>
          <a:p>
            <a:pPr marL="457200" lvl="1" indent="0">
              <a:buNone/>
            </a:pPr>
            <a:r>
              <a:rPr lang="de-DE" dirty="0"/>
              <a:t>User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redirected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KeyCloak</a:t>
            </a:r>
            <a:r>
              <a:rPr lang="de-DE" dirty="0"/>
              <a:t> </a:t>
            </a:r>
            <a:r>
              <a:rPr lang="de-DE" dirty="0" err="1"/>
              <a:t>login</a:t>
            </a:r>
            <a:r>
              <a:rPr lang="de-DE" dirty="0"/>
              <a:t> </a:t>
            </a:r>
            <a:r>
              <a:rPr lang="de-DE" dirty="0" err="1"/>
              <a:t>page</a:t>
            </a:r>
            <a:r>
              <a:rPr lang="de-DE" dirty="0"/>
              <a:t> and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granted</a:t>
            </a:r>
            <a:r>
              <a:rPr lang="de-DE" dirty="0"/>
              <a:t> </a:t>
            </a:r>
            <a:r>
              <a:rPr lang="de-DE" dirty="0" err="1"/>
              <a:t>accurate</a:t>
            </a:r>
            <a:r>
              <a:rPr lang="de-DE" dirty="0"/>
              <a:t> </a:t>
            </a:r>
            <a:r>
              <a:rPr lang="de-DE" dirty="0" err="1"/>
              <a:t>priviliges</a:t>
            </a:r>
            <a:endParaRPr lang="de-DE" dirty="0"/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Programmatic</a:t>
            </a:r>
            <a:r>
              <a:rPr lang="de-DE" dirty="0"/>
              <a:t> </a:t>
            </a:r>
            <a:r>
              <a:rPr lang="de-DE" dirty="0" err="1"/>
              <a:t>access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HerediCare</a:t>
            </a:r>
            <a:r>
              <a:rPr lang="de-DE" dirty="0"/>
              <a:t> / ?</a:t>
            </a:r>
          </a:p>
          <a:p>
            <a:pPr marL="457200" lvl="1" indent="0">
              <a:buNone/>
            </a:pPr>
            <a:r>
              <a:rPr lang="de-DE" dirty="0"/>
              <a:t>Update variant- &amp; </a:t>
            </a:r>
            <a:r>
              <a:rPr lang="de-DE" dirty="0" err="1"/>
              <a:t>metadata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API on </a:t>
            </a:r>
            <a:r>
              <a:rPr lang="de-DE" dirty="0" err="1"/>
              <a:t>trigger</a:t>
            </a:r>
            <a:r>
              <a:rPr lang="de-DE" dirty="0"/>
              <a:t> </a:t>
            </a:r>
            <a:r>
              <a:rPr lang="de-DE" dirty="0" err="1"/>
              <a:t>through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webinterface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Perform </a:t>
            </a:r>
            <a:r>
              <a:rPr lang="de-DE" dirty="0" err="1"/>
              <a:t>reference</a:t>
            </a:r>
            <a:r>
              <a:rPr lang="de-DE" dirty="0"/>
              <a:t> </a:t>
            </a:r>
            <a:r>
              <a:rPr lang="de-DE" dirty="0" err="1"/>
              <a:t>genome</a:t>
            </a:r>
            <a:r>
              <a:rPr lang="de-DE" dirty="0"/>
              <a:t> </a:t>
            </a:r>
            <a:r>
              <a:rPr lang="de-DE" dirty="0" err="1"/>
              <a:t>liftover</a:t>
            </a:r>
            <a:r>
              <a:rPr lang="de-DE" dirty="0"/>
              <a:t>: </a:t>
            </a:r>
            <a:r>
              <a:rPr lang="de-DE" dirty="0" err="1"/>
              <a:t>from</a:t>
            </a:r>
            <a:r>
              <a:rPr lang="de-DE" dirty="0"/>
              <a:t> HG19 </a:t>
            </a:r>
            <a:r>
              <a:rPr lang="de-DE" dirty="0" err="1"/>
              <a:t>to</a:t>
            </a:r>
            <a:r>
              <a:rPr lang="de-DE" dirty="0"/>
              <a:t> HG38</a:t>
            </a:r>
          </a:p>
          <a:p>
            <a:pPr marL="457200" lvl="1" indent="0">
              <a:buNone/>
            </a:pPr>
            <a:r>
              <a:rPr lang="de-DE" dirty="0"/>
              <a:t>Check </a:t>
            </a:r>
            <a:r>
              <a:rPr lang="de-DE" dirty="0" err="1"/>
              <a:t>validity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variant </a:t>
            </a:r>
            <a:r>
              <a:rPr lang="de-DE" dirty="0" err="1"/>
              <a:t>data</a:t>
            </a:r>
            <a:r>
              <a:rPr lang="de-DE" dirty="0"/>
              <a:t> (check VCF </a:t>
            </a:r>
            <a:r>
              <a:rPr lang="de-DE" dirty="0" err="1"/>
              <a:t>validity</a:t>
            </a:r>
            <a:r>
              <a:rPr lang="de-DE" dirty="0"/>
              <a:t>)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/>
              <a:t>Write valid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514350" indent="-514350">
              <a:buFont typeface="+mj-lt"/>
              <a:buAutoNum type="arabicParenR"/>
            </a:pPr>
            <a:r>
              <a:rPr lang="de-DE" dirty="0" err="1"/>
              <a:t>Automatic</a:t>
            </a:r>
            <a:r>
              <a:rPr lang="de-DE" dirty="0"/>
              <a:t> </a:t>
            </a:r>
            <a:r>
              <a:rPr lang="de-DE" dirty="0" err="1"/>
              <a:t>annotation</a:t>
            </a:r>
            <a:r>
              <a:rPr lang="de-DE" dirty="0"/>
              <a:t> </a:t>
            </a:r>
            <a:r>
              <a:rPr lang="de-DE" dirty="0" err="1"/>
              <a:t>procedure</a:t>
            </a:r>
            <a:endParaRPr lang="de-DE" dirty="0"/>
          </a:p>
          <a:p>
            <a:pPr marL="457200" lvl="1" indent="0">
              <a:buNone/>
            </a:pPr>
            <a:r>
              <a:rPr lang="de-DE" dirty="0"/>
              <a:t>Key </a:t>
            </a:r>
            <a:r>
              <a:rPr lang="de-DE" dirty="0" err="1"/>
              <a:t>information</a:t>
            </a:r>
            <a:r>
              <a:rPr lang="de-DE" dirty="0"/>
              <a:t> </a:t>
            </a:r>
            <a:r>
              <a:rPr lang="de-DE" dirty="0" err="1"/>
              <a:t>from</a:t>
            </a:r>
            <a:r>
              <a:rPr lang="de-DE" dirty="0"/>
              <a:t> XXX, …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collected</a:t>
            </a:r>
            <a:r>
              <a:rPr lang="de-DE" dirty="0"/>
              <a:t> and </a:t>
            </a:r>
            <a:r>
              <a:rPr lang="de-DE" dirty="0" err="1"/>
              <a:t>saved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DB</a:t>
            </a:r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Consensus </a:t>
            </a:r>
            <a:r>
              <a:rPr lang="de-DE" dirty="0" err="1"/>
              <a:t>classification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/>
              <a:t>experts</a:t>
            </a:r>
            <a:endParaRPr lang="de-DE" dirty="0"/>
          </a:p>
          <a:p>
            <a:pPr marL="457200" indent="-457200">
              <a:buFont typeface="+mj-lt"/>
              <a:buAutoNum type="arabicParenR"/>
            </a:pPr>
            <a:r>
              <a:rPr lang="de-DE" dirty="0"/>
              <a:t>Publish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ClinVar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487192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98C5AB-62D1-41F6-8AC8-E7A26DB85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Frontend Design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06092A-C325-4E8C-BC5E-12CF2A94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/>
              <a:t>TBD</a:t>
            </a:r>
          </a:p>
        </p:txBody>
      </p:sp>
    </p:spTree>
    <p:extLst>
      <p:ext uri="{BB962C8B-B14F-4D97-AF65-F5344CB8AC3E}">
        <p14:creationId xmlns:p14="http://schemas.microsoft.com/office/powerpoint/2010/main" val="3113563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Breitbild</PresentationFormat>
  <Paragraphs>26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Frontend Design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Marvin Döbel</dc:creator>
  <cp:lastModifiedBy>Marvin Döbel</cp:lastModifiedBy>
  <cp:revision>7</cp:revision>
  <dcterms:created xsi:type="dcterms:W3CDTF">2022-03-02T14:39:36Z</dcterms:created>
  <dcterms:modified xsi:type="dcterms:W3CDTF">2022-03-02T15:24:16Z</dcterms:modified>
</cp:coreProperties>
</file>