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3377B-B692-4F8C-8BE9-143A32B75211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91359-2C65-4CD7-AD94-6C3822EB2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7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91359-2C65-4CD7-AD94-6C3822EB208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C174A-7460-407C-A7E5-BED6EC4F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C4E847-EBE1-495F-AFB9-BE35C470C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9A050-3589-4897-A00F-9DF22808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04160-FB46-4829-BC3E-BF695F4F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4C4B8-2CF1-4B2E-B2B5-23567EE8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84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9B568-5D82-4D94-8540-E8B287FB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03F41E-4AFC-44B6-AAFD-135AB525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8F660-607A-4696-A91B-D7095F96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41CC-F2C7-4827-8364-6DC1521A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903B1-6051-4F18-941F-E3A2426E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5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6C29DF-A912-427E-BD40-F3F7A7D98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DFA755-3FD6-4B29-8C2A-D1B92406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A87BB-4891-4A29-90B1-62514A13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F6719-7839-40F0-928C-08B7453A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A7D1F-7469-4DB2-9110-75095C34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99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D6636-E890-40EA-8BBD-8F14B566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2527E-507C-4AC0-B5BB-6A5517E6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0F31E-541A-48A6-A940-FF7E3B79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D6362-DF40-41A8-8E2E-E3A5E113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D7CB6-E1AD-456F-8E74-5B198E4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4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716D5-0C78-4809-9113-6B10F693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C9DD0-6469-4B06-809F-F8A1D1F7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EDFBD-43A4-49CA-AE1E-EEB7F12A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43FB4-ABBD-4319-898C-62538A4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26D1C-6F0E-4356-8E00-A578D558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74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6C10-21F3-4136-89CA-1F976803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607E5-A22D-47F6-8B84-FADE62B7C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2DAE7-E83F-45E7-A1A5-307C0329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19A1D9-436D-4DEA-9FBE-10F3C199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224D4-4A80-4E6B-9933-31202A1C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0122D-0076-4DC6-A5DE-A68965FD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0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7D30E-B13B-4FC9-A202-9E8123AD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6A0F6-1EF0-4487-8D8F-62996D38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3D846-ABDB-4544-B26D-E7D0F0F9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9C022C-6756-4C4B-B95E-3D3615915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F1E1D8-2680-4078-9B3B-2BB79FFA0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FB2D57-7E12-48DF-A7BF-60C5C7A1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F50764-8CC0-45BC-8C1E-6C37CE96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2EDB7B-68ED-42EB-85BF-B42AFA9B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7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36135-6E34-41ED-B697-77F9184A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B1E6E-757C-4596-A399-A06B918E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E4D2C-1D01-4873-B83B-1088311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C3F5-6347-42AC-AE04-A119224D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B3D0FB-DD26-48E7-9A70-72822C8F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B0F577-1526-4343-8F15-8D191C5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CEC5EC-8B56-48AA-9F8B-4AE7B0A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2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9C31A-7D07-4037-9AEA-10A7414F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A014F2-CB26-4C03-AAA5-6D6251E3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B6A638-6905-4A21-B224-78A784F8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055DB-B9AB-4729-A8C4-587A29A4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23641-A953-4A04-9F7D-5DAA18F0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D7C384-DB4D-40FC-B175-9E52C243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3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D32BF-2E51-4A99-8A85-E900C8B4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787BCE-DE17-4C42-8D49-104605A34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D425BA-E370-418C-92A7-0BF95587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0A78B-970C-4AAC-AB25-8AD31253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8D23E3-A501-4808-BD31-A7C7B6DC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F4525A-ED38-4B65-9F3B-85B294E4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656826-1CE5-4550-9D72-E568BA89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3E81E-0F99-404E-A602-BE08FAE2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9B0CF-E9CE-467F-8464-7ED05268C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EDC2-B1DE-4E8C-96F7-0082F16C6727}" type="datetimeFigureOut">
              <a:rPr lang="de-DE" smtClean="0"/>
              <a:t>08.03.2022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551A3-7D0B-409D-B581-DCEF5DB95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917503-3D30-4108-8838-C4BB1F9A2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5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83553-1BAD-44DE-83D2-DA16ECBDD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Sketch</a:t>
            </a:r>
            <a:br>
              <a:rPr lang="de-DE" dirty="0"/>
            </a:br>
            <a:r>
              <a:rPr lang="de-DE" dirty="0" err="1"/>
              <a:t>HerediVar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6743DF-DFB5-482B-939E-7248D578B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07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182B83E-9CFB-4620-8E5B-2ED2F3CD644C}"/>
              </a:ext>
            </a:extLst>
          </p:cNvPr>
          <p:cNvSpPr/>
          <p:nvPr/>
        </p:nvSpPr>
        <p:spPr>
          <a:xfrm>
            <a:off x="690736" y="149664"/>
            <a:ext cx="5499556" cy="6558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45E8AAF5-EA4C-4BF8-977D-3667A09F8FF0}"/>
              </a:ext>
            </a:extLst>
          </p:cNvPr>
          <p:cNvSpPr/>
          <p:nvPr/>
        </p:nvSpPr>
        <p:spPr>
          <a:xfrm>
            <a:off x="3947812" y="2862536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DB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DF1AEA3-A856-428D-A250-D7B1928968E2}"/>
              </a:ext>
            </a:extLst>
          </p:cNvPr>
          <p:cNvGrpSpPr/>
          <p:nvPr/>
        </p:nvGrpSpPr>
        <p:grpSpPr>
          <a:xfrm>
            <a:off x="3947052" y="622586"/>
            <a:ext cx="1499879" cy="1481087"/>
            <a:chOff x="3868110" y="492439"/>
            <a:chExt cx="1499879" cy="1481087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116C76E-096A-496E-8F7E-F156A1F2CF89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55B92A1-E30E-421D-B32D-FF19912B4592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0D53F78-F82A-4791-9D3F-20BCADDDAAD4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Webinterface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37F36E-13A7-493B-9873-8051F749672A}"/>
              </a:ext>
            </a:extLst>
          </p:cNvPr>
          <p:cNvGrpSpPr/>
          <p:nvPr/>
        </p:nvGrpSpPr>
        <p:grpSpPr>
          <a:xfrm>
            <a:off x="3947052" y="4971585"/>
            <a:ext cx="1499879" cy="1474509"/>
            <a:chOff x="6500574" y="499017"/>
            <a:chExt cx="1499879" cy="147450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7B249D6-4CBB-4D65-8A15-9B606A6EB713}"/>
                </a:ext>
              </a:extLst>
            </p:cNvPr>
            <p:cNvSpPr/>
            <p:nvPr/>
          </p:nvSpPr>
          <p:spPr>
            <a:xfrm>
              <a:off x="6513731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DF8B987-FDAB-49FD-8A17-D2E8AEB97C71}"/>
                </a:ext>
              </a:extLst>
            </p:cNvPr>
            <p:cNvCxnSpPr/>
            <p:nvPr/>
          </p:nvCxnSpPr>
          <p:spPr>
            <a:xfrm>
              <a:off x="6500574" y="1131479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4221CD-E54E-4FE2-A931-126D7F3A42D1}"/>
                </a:ext>
              </a:extLst>
            </p:cNvPr>
            <p:cNvSpPr txBox="1"/>
            <p:nvPr/>
          </p:nvSpPr>
          <p:spPr>
            <a:xfrm>
              <a:off x="6513731" y="499017"/>
              <a:ext cx="1473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Annotation Service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0EEB41-3974-45E7-ACAB-273B9A113A8E}"/>
              </a:ext>
            </a:extLst>
          </p:cNvPr>
          <p:cNvGrpSpPr/>
          <p:nvPr/>
        </p:nvGrpSpPr>
        <p:grpSpPr>
          <a:xfrm>
            <a:off x="1170958" y="622093"/>
            <a:ext cx="1499879" cy="1481087"/>
            <a:chOff x="3854953" y="2861766"/>
            <a:chExt cx="1499879" cy="148108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D73BB28-9873-4829-916B-DDD99198FF19}"/>
                </a:ext>
              </a:extLst>
            </p:cNvPr>
            <p:cNvSpPr/>
            <p:nvPr/>
          </p:nvSpPr>
          <p:spPr>
            <a:xfrm>
              <a:off x="3868110" y="2869287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F981F49-4C02-47AA-A7E5-762EED1201DF}"/>
                </a:ext>
              </a:extLst>
            </p:cNvPr>
            <p:cNvCxnSpPr/>
            <p:nvPr/>
          </p:nvCxnSpPr>
          <p:spPr>
            <a:xfrm>
              <a:off x="3854953" y="3244253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9DFBAFE-D918-4FEA-97C9-2B5D2147B814}"/>
                </a:ext>
              </a:extLst>
            </p:cNvPr>
            <p:cNvSpPr txBox="1"/>
            <p:nvPr/>
          </p:nvSpPr>
          <p:spPr>
            <a:xfrm>
              <a:off x="3868110" y="2861766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KeyCloak</a:t>
              </a:r>
              <a:endParaRPr lang="de-DE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F98EAF-D90D-4B5A-8432-FACA9C0C908B}"/>
              </a:ext>
            </a:extLst>
          </p:cNvPr>
          <p:cNvGrpSpPr/>
          <p:nvPr/>
        </p:nvGrpSpPr>
        <p:grpSpPr>
          <a:xfrm>
            <a:off x="7733419" y="629614"/>
            <a:ext cx="1499879" cy="1479929"/>
            <a:chOff x="3868110" y="493597"/>
            <a:chExt cx="1499879" cy="147992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FFF1230-CA4F-48FB-9B35-59C2874C3948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ABF3A18-DCA9-49E1-AD93-81919A64037E}"/>
                </a:ext>
              </a:extLst>
            </p:cNvPr>
            <p:cNvCxnSpPr/>
            <p:nvPr/>
          </p:nvCxnSpPr>
          <p:spPr>
            <a:xfrm>
              <a:off x="3868110" y="863884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B81413-8AD7-4766-B5E0-EF995261FBA0}"/>
                </a:ext>
              </a:extLst>
            </p:cNvPr>
            <p:cNvSpPr txBox="1"/>
            <p:nvPr/>
          </p:nvSpPr>
          <p:spPr>
            <a:xfrm>
              <a:off x="3889850" y="493597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HerediCare</a:t>
              </a:r>
              <a:endParaRPr lang="de-DE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528F737-3D11-4A16-B0AB-68A56B6F33EC}"/>
              </a:ext>
            </a:extLst>
          </p:cNvPr>
          <p:cNvGrpSpPr/>
          <p:nvPr/>
        </p:nvGrpSpPr>
        <p:grpSpPr>
          <a:xfrm>
            <a:off x="7733419" y="2808603"/>
            <a:ext cx="1499879" cy="1481087"/>
            <a:chOff x="3868110" y="492439"/>
            <a:chExt cx="1499879" cy="148108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9CF2DC7-5061-4FAC-B586-50021CFB8DFF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3807947-363D-4F13-9AEF-59FEBFC8AACD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322B084-79C4-406C-8AB5-6D5C71E0E149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ClinVar</a:t>
              </a:r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43A1B90-FEE3-45A0-BD55-E8A97708EAA8}"/>
              </a:ext>
            </a:extLst>
          </p:cNvPr>
          <p:cNvSpPr txBox="1"/>
          <p:nvPr/>
        </p:nvSpPr>
        <p:spPr>
          <a:xfrm>
            <a:off x="690736" y="98037"/>
            <a:ext cx="155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HerediVar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8B4EC0-F08D-4DA1-8F0B-E7C2E592DE84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433775" y="1366890"/>
            <a:ext cx="2312801" cy="5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3D83197-C4CD-4905-91BA-E6D5A8E0349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696992" y="2103673"/>
            <a:ext cx="0" cy="928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781276D-2942-4649-8E27-422235B84DB3}"/>
              </a:ext>
            </a:extLst>
          </p:cNvPr>
          <p:cNvCxnSpPr>
            <a:cxnSpLocks/>
          </p:cNvCxnSpPr>
          <p:nvPr/>
        </p:nvCxnSpPr>
        <p:spPr>
          <a:xfrm>
            <a:off x="4843193" y="4206144"/>
            <a:ext cx="1" cy="77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D70EA8A-6B6D-47BF-84DB-2473245450DA}"/>
              </a:ext>
            </a:extLst>
          </p:cNvPr>
          <p:cNvCxnSpPr>
            <a:cxnSpLocks/>
          </p:cNvCxnSpPr>
          <p:nvPr/>
        </p:nvCxnSpPr>
        <p:spPr>
          <a:xfrm flipV="1">
            <a:off x="4563398" y="4206144"/>
            <a:ext cx="0" cy="76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8F9E2B8-6439-43AD-8AE0-C51C83C88C18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657681" y="1366397"/>
            <a:ext cx="1302528" cy="4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1103E99-5791-48F3-AA41-5150E1837466}"/>
              </a:ext>
            </a:extLst>
          </p:cNvPr>
          <p:cNvCxnSpPr>
            <a:cxnSpLocks/>
            <a:stCxn id="2" idx="4"/>
            <a:endCxn id="21" idx="1"/>
          </p:cNvCxnSpPr>
          <p:nvPr/>
        </p:nvCxnSpPr>
        <p:spPr>
          <a:xfrm>
            <a:off x="5446931" y="3534340"/>
            <a:ext cx="2299645" cy="18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635BB98E-3978-46EE-A642-EAB31F5F5C97}"/>
              </a:ext>
            </a:extLst>
          </p:cNvPr>
          <p:cNvSpPr/>
          <p:nvPr/>
        </p:nvSpPr>
        <p:spPr>
          <a:xfrm>
            <a:off x="6446816" y="1410563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E7D46BC-B11F-4423-8057-8BDA66AA6F62}"/>
              </a:ext>
            </a:extLst>
          </p:cNvPr>
          <p:cNvSpPr/>
          <p:nvPr/>
        </p:nvSpPr>
        <p:spPr>
          <a:xfrm>
            <a:off x="4809106" y="2349870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24B089-A933-4FC5-9540-936725F94893}"/>
              </a:ext>
            </a:extLst>
          </p:cNvPr>
          <p:cNvSpPr/>
          <p:nvPr/>
        </p:nvSpPr>
        <p:spPr>
          <a:xfrm>
            <a:off x="4914811" y="4394196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07877A4-F811-4DA4-8705-659AC1B068F2}"/>
              </a:ext>
            </a:extLst>
          </p:cNvPr>
          <p:cNvSpPr/>
          <p:nvPr/>
        </p:nvSpPr>
        <p:spPr>
          <a:xfrm>
            <a:off x="4473319" y="1302737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40354EE-3A13-44C9-BC45-CDDC0C7EE0B0}"/>
              </a:ext>
            </a:extLst>
          </p:cNvPr>
          <p:cNvSpPr/>
          <p:nvPr/>
        </p:nvSpPr>
        <p:spPr>
          <a:xfrm>
            <a:off x="3086564" y="901449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6284935-68A3-4EDD-BE68-B277AE604E96}"/>
              </a:ext>
            </a:extLst>
          </p:cNvPr>
          <p:cNvSpPr/>
          <p:nvPr/>
        </p:nvSpPr>
        <p:spPr>
          <a:xfrm>
            <a:off x="6491121" y="2913392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7" name="Zylinder 36">
            <a:extLst>
              <a:ext uri="{FF2B5EF4-FFF2-40B4-BE49-F238E27FC236}">
                <a16:creationId xmlns:a16="http://schemas.microsoft.com/office/drawing/2014/main" id="{D3172A11-94BF-497E-8954-DFE2987631BE}"/>
              </a:ext>
            </a:extLst>
          </p:cNvPr>
          <p:cNvSpPr/>
          <p:nvPr/>
        </p:nvSpPr>
        <p:spPr>
          <a:xfrm>
            <a:off x="7755159" y="5051777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External Databases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1FA9A9-02D0-4D69-B855-CDE3AB8B2048}"/>
              </a:ext>
            </a:extLst>
          </p:cNvPr>
          <p:cNvCxnSpPr>
            <a:cxnSpLocks/>
            <a:stCxn id="7" idx="3"/>
            <a:endCxn id="37" idx="2"/>
          </p:cNvCxnSpPr>
          <p:nvPr/>
        </p:nvCxnSpPr>
        <p:spPr>
          <a:xfrm>
            <a:off x="5433775" y="5709311"/>
            <a:ext cx="2321384" cy="142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2757B6B-AC99-4D15-A6F3-596AB07D67E0}"/>
              </a:ext>
            </a:extLst>
          </p:cNvPr>
          <p:cNvCxnSpPr>
            <a:cxnSpLocks/>
          </p:cNvCxnSpPr>
          <p:nvPr/>
        </p:nvCxnSpPr>
        <p:spPr>
          <a:xfrm flipV="1">
            <a:off x="5448581" y="1809145"/>
            <a:ext cx="2288648" cy="1725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5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B5FED-102E-44DA-AF2C-3B273AB0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724"/>
            <a:ext cx="10515600" cy="5361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0)   Secure </a:t>
            </a:r>
            <a:r>
              <a:rPr lang="de-DE" dirty="0" err="1"/>
              <a:t>login</a:t>
            </a:r>
            <a:r>
              <a:rPr lang="de-DE" dirty="0"/>
              <a:t>-system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OAuth2</a:t>
            </a:r>
          </a:p>
          <a:p>
            <a:pPr marL="457200" lvl="1" indent="0">
              <a:buNone/>
            </a:pPr>
            <a:r>
              <a:rPr lang="de-DE" dirty="0"/>
              <a:t>User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redirected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granted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priviliges</a:t>
            </a:r>
            <a:endParaRPr lang="de-DE" dirty="0"/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Programmatic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Update variant- &amp;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API on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Perform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liftover</a:t>
            </a:r>
            <a:r>
              <a:rPr lang="de-DE" dirty="0"/>
              <a:t>: </a:t>
            </a:r>
            <a:r>
              <a:rPr lang="de-DE" dirty="0" err="1"/>
              <a:t>from</a:t>
            </a:r>
            <a:r>
              <a:rPr lang="de-DE" dirty="0"/>
              <a:t> HG19 </a:t>
            </a:r>
            <a:r>
              <a:rPr lang="de-DE" dirty="0" err="1"/>
              <a:t>to</a:t>
            </a:r>
            <a:r>
              <a:rPr lang="de-DE" dirty="0"/>
              <a:t> HG38</a:t>
            </a:r>
          </a:p>
          <a:p>
            <a:pPr marL="457200" lvl="1" indent="0">
              <a:buNone/>
            </a:pPr>
            <a:r>
              <a:rPr lang="de-DE" dirty="0"/>
              <a:t>Check </a:t>
            </a:r>
            <a:r>
              <a:rPr lang="de-DE" dirty="0" err="1"/>
              <a:t>validity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variant </a:t>
            </a:r>
            <a:r>
              <a:rPr lang="de-DE" dirty="0" err="1"/>
              <a:t>data</a:t>
            </a:r>
            <a:r>
              <a:rPr lang="de-DE" dirty="0"/>
              <a:t> (check VCF </a:t>
            </a:r>
            <a:r>
              <a:rPr lang="de-DE" dirty="0" err="1"/>
              <a:t>validity</a:t>
            </a:r>
            <a:r>
              <a:rPr lang="de-DE" dirty="0"/>
              <a:t>, multiple </a:t>
            </a:r>
            <a:r>
              <a:rPr lang="de-DE" dirty="0" err="1"/>
              <a:t>Seq-Ids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variant)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Write valid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Key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XXX, …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and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Consensus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Publish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ClinVar</a:t>
            </a:r>
            <a:r>
              <a:rPr lang="de-DE" dirty="0"/>
              <a:t> (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) and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71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FA6A163E-2104-4F28-A575-734E5AB5921A}"/>
              </a:ext>
            </a:extLst>
          </p:cNvPr>
          <p:cNvCxnSpPr>
            <a:cxnSpLocks/>
          </p:cNvCxnSpPr>
          <p:nvPr/>
        </p:nvCxnSpPr>
        <p:spPr>
          <a:xfrm flipV="1">
            <a:off x="4238898" y="3133049"/>
            <a:ext cx="1426606" cy="1385804"/>
          </a:xfrm>
          <a:prstGeom prst="bentConnector3">
            <a:avLst>
              <a:gd name="adj1" fmla="val 692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6043AB2-B8DE-494F-AD87-32E9DE23F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72934"/>
              </p:ext>
            </p:extLst>
          </p:nvPr>
        </p:nvGraphicFramePr>
        <p:xfrm>
          <a:off x="5665755" y="2812386"/>
          <a:ext cx="1407888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611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55277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/>
                        <a:t>variant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chr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r>
                        <a:rPr lang="de-DE" sz="700" dirty="0"/>
                        <a:t> {chr1-22, </a:t>
                      </a:r>
                      <a:r>
                        <a:rPr lang="de-DE" sz="700" dirty="0" err="1"/>
                        <a:t>chrX,chrY,chrMT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19355811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pos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57188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ref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188487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932800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heredicare_seqid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2247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tinyint1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6307755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error_description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61861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75DB0B6-5816-4AB2-BB1A-EAEDD225B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42523"/>
              </p:ext>
            </p:extLst>
          </p:nvPr>
        </p:nvGraphicFramePr>
        <p:xfrm>
          <a:off x="10570615" y="1236271"/>
          <a:ext cx="140788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user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2930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affiliation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15783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0982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secret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308BA48-EA93-47E0-A9FD-90224F556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54619"/>
              </p:ext>
            </p:extLst>
          </p:nvPr>
        </p:nvGraphicFramePr>
        <p:xfrm>
          <a:off x="3005786" y="2332479"/>
          <a:ext cx="1407888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93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34954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annotation_type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description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value_type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</a:t>
                      </a:r>
                      <a:r>
                        <a:rPr lang="de-DE" sz="700" dirty="0" err="1"/>
                        <a:t>int,float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text</a:t>
                      </a:r>
                      <a:r>
                        <a:rPr lang="de-DE" sz="700" dirty="0"/>
                        <a:t>,…?}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718646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3810D2E-9041-4535-9AD7-AFCBC3E21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4777"/>
              </p:ext>
            </p:extLst>
          </p:nvPr>
        </p:nvGraphicFramePr>
        <p:xfrm>
          <a:off x="772719" y="4026607"/>
          <a:ext cx="1407888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gene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hgnc_id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symbol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description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</a:tbl>
          </a:graphicData>
        </a:graphic>
      </p:graphicFrame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9CB022A1-7BF7-4866-B8DD-70D4666D91E2}"/>
              </a:ext>
            </a:extLst>
          </p:cNvPr>
          <p:cNvCxnSpPr>
            <a:cxnSpLocks/>
          </p:cNvCxnSpPr>
          <p:nvPr/>
        </p:nvCxnSpPr>
        <p:spPr>
          <a:xfrm>
            <a:off x="3922262" y="1443135"/>
            <a:ext cx="1744790" cy="1691757"/>
          </a:xfrm>
          <a:prstGeom prst="bentConnector3">
            <a:avLst>
              <a:gd name="adj1" fmla="val 7459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83DBD5B-C06E-4237-A4F0-28F5FC403360}"/>
              </a:ext>
            </a:extLst>
          </p:cNvPr>
          <p:cNvGrpSpPr/>
          <p:nvPr/>
        </p:nvGrpSpPr>
        <p:grpSpPr>
          <a:xfrm>
            <a:off x="4413674" y="1648409"/>
            <a:ext cx="160799" cy="991792"/>
            <a:chOff x="6742921" y="2255985"/>
            <a:chExt cx="160799" cy="916545"/>
          </a:xfrm>
        </p:grpSpPr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25BFA7A3-B7C6-4C31-88A7-90AF969C820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61553" y="2643425"/>
              <a:ext cx="916545" cy="141666"/>
            </a:xfrm>
            <a:prstGeom prst="bentConnector3">
              <a:avLst>
                <a:gd name="adj1" fmla="val 11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5B3C7C0A-EEBC-4B30-BB1E-9F7E206A5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2921" y="3165413"/>
              <a:ext cx="16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53602E63-ABD1-4430-9142-AE2E78523A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3645" y="1830630"/>
            <a:ext cx="1610406" cy="1263227"/>
          </a:xfrm>
          <a:prstGeom prst="bentConnector3">
            <a:avLst>
              <a:gd name="adj1" fmla="val 6095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3F62EC33-3527-464C-9177-38C505C31648}"/>
              </a:ext>
            </a:extLst>
          </p:cNvPr>
          <p:cNvSpPr txBox="1"/>
          <p:nvPr/>
        </p:nvSpPr>
        <p:spPr>
          <a:xfrm>
            <a:off x="113798" y="70895"/>
            <a:ext cx="2568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Database Model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D4C09F3-27BB-41C7-9913-CF3319CE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07557"/>
              </p:ext>
            </p:extLst>
          </p:nvPr>
        </p:nvGraphicFramePr>
        <p:xfrm>
          <a:off x="3005786" y="944089"/>
          <a:ext cx="1401497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9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51103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variant_annotation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annotation_type_id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value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supplementary_document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blob</a:t>
                      </a:r>
                      <a:r>
                        <a:rPr lang="de-DE" sz="700" dirty="0"/>
                        <a:t> </a:t>
                      </a:r>
                      <a:r>
                        <a:rPr lang="de-DE" sz="700" b="1" dirty="0"/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762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C242DAB-8316-4C9B-A227-6BB838FF9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18589"/>
              </p:ext>
            </p:extLst>
          </p:nvPr>
        </p:nvGraphicFramePr>
        <p:xfrm>
          <a:off x="8265638" y="3117097"/>
          <a:ext cx="1407888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 gridSpan="2">
                  <a:txBody>
                    <a:bodyPr/>
                    <a:lstStyle/>
                    <a:p>
                      <a:r>
                        <a:rPr lang="de-DE" sz="700" b="1" dirty="0" err="1"/>
                        <a:t>consensus_classification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041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4311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evidence_document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blob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9989"/>
                  </a:ext>
                </a:extLst>
              </a:tr>
            </a:tbl>
          </a:graphicData>
        </a:graphic>
      </p:graphicFrame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23D11035-E3B8-4898-88F8-FA1C32371F43}"/>
              </a:ext>
            </a:extLst>
          </p:cNvPr>
          <p:cNvCxnSpPr>
            <a:cxnSpLocks/>
          </p:cNvCxnSpPr>
          <p:nvPr/>
        </p:nvCxnSpPr>
        <p:spPr>
          <a:xfrm flipV="1">
            <a:off x="9627333" y="1545441"/>
            <a:ext cx="943282" cy="54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023E633-29AF-4A37-AD0F-561B7B6E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69171"/>
              </p:ext>
            </p:extLst>
          </p:nvPr>
        </p:nvGraphicFramePr>
        <p:xfrm>
          <a:off x="8269739" y="1075883"/>
          <a:ext cx="1357594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80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classification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473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user_id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70417"/>
                  </a:ext>
                </a:extLst>
              </a:tr>
            </a:tbl>
          </a:graphicData>
        </a:graphic>
      </p:graphicFrame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1EF78D6D-3691-49B3-A02B-56C6EF0B30C0}"/>
              </a:ext>
            </a:extLst>
          </p:cNvPr>
          <p:cNvCxnSpPr>
            <a:cxnSpLocks/>
          </p:cNvCxnSpPr>
          <p:nvPr/>
        </p:nvCxnSpPr>
        <p:spPr>
          <a:xfrm rot="10800000">
            <a:off x="2192719" y="4318032"/>
            <a:ext cx="2111434" cy="2017455"/>
          </a:xfrm>
          <a:prstGeom prst="bentConnector3">
            <a:avLst>
              <a:gd name="adj1" fmla="val 874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elle 81">
            <a:extLst>
              <a:ext uri="{FF2B5EF4-FFF2-40B4-BE49-F238E27FC236}">
                <a16:creationId xmlns:a16="http://schemas.microsoft.com/office/drawing/2014/main" id="{40ADAAFB-C1A8-43FF-878F-B3C45A359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2315"/>
              </p:ext>
            </p:extLst>
          </p:nvPr>
        </p:nvGraphicFramePr>
        <p:xfrm>
          <a:off x="2884155" y="4026607"/>
          <a:ext cx="1854354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23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69617">
                <a:tc gridSpan="2">
                  <a:txBody>
                    <a:bodyPr/>
                    <a:lstStyle/>
                    <a:p>
                      <a:r>
                        <a:rPr lang="de-DE" sz="700" b="1" dirty="0" err="1"/>
                        <a:t>variant_consequence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transcript_name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hgvs_c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hgvs_p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45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6413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impact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{high, moderate, </a:t>
                      </a:r>
                      <a:r>
                        <a:rPr lang="de-DE" sz="700" dirty="0" err="1"/>
                        <a:t>low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modifier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7510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exon_nr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1145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intron_nr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2452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gene_id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62184"/>
                  </a:ext>
                </a:extLst>
              </a:tr>
            </a:tbl>
          </a:graphicData>
        </a:graphic>
      </p:graphicFrame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985F9CE9-9084-40F0-A433-21090DFD75D4}"/>
              </a:ext>
            </a:extLst>
          </p:cNvPr>
          <p:cNvCxnSpPr>
            <a:cxnSpLocks/>
          </p:cNvCxnSpPr>
          <p:nvPr/>
        </p:nvCxnSpPr>
        <p:spPr>
          <a:xfrm rot="10800000">
            <a:off x="7073646" y="3093857"/>
            <a:ext cx="1202485" cy="547695"/>
          </a:xfrm>
          <a:prstGeom prst="bentConnector3">
            <a:avLst>
              <a:gd name="adj1" fmla="val 478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DB55C-FB3D-4F47-A01B-13F7E416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Databases/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Variant Annotation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0AC40-6AE1-4D42-AD55-587DFAE3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VEP &amp; VEP/</a:t>
            </a:r>
            <a:r>
              <a:rPr lang="de-DE" dirty="0" err="1"/>
              <a:t>tool</a:t>
            </a:r>
            <a:endParaRPr lang="de-DE" dirty="0"/>
          </a:p>
          <a:p>
            <a:r>
              <a:rPr lang="de-DE" dirty="0" err="1"/>
              <a:t>genomAD</a:t>
            </a:r>
            <a:endParaRPr lang="de-DE" dirty="0"/>
          </a:p>
          <a:p>
            <a:r>
              <a:rPr lang="de-DE" dirty="0" err="1"/>
              <a:t>HerediCare</a:t>
            </a:r>
            <a:endParaRPr lang="de-DE" dirty="0"/>
          </a:p>
          <a:p>
            <a:r>
              <a:rPr lang="de-DE" dirty="0" err="1"/>
              <a:t>ClinVar</a:t>
            </a:r>
            <a:endParaRPr lang="de-DE" dirty="0"/>
          </a:p>
          <a:p>
            <a:r>
              <a:rPr lang="de-DE" dirty="0"/>
              <a:t>PFAM, </a:t>
            </a:r>
            <a:r>
              <a:rPr lang="de-DE" dirty="0" err="1"/>
              <a:t>Uniprot</a:t>
            </a:r>
            <a:r>
              <a:rPr lang="de-DE" dirty="0"/>
              <a:t>, VUS-TF (Proteindomänen)</a:t>
            </a:r>
          </a:p>
          <a:p>
            <a:r>
              <a:rPr lang="de-DE" dirty="0" err="1"/>
              <a:t>dbSNP</a:t>
            </a:r>
            <a:r>
              <a:rPr lang="de-DE" dirty="0"/>
              <a:t> </a:t>
            </a:r>
          </a:p>
          <a:p>
            <a:r>
              <a:rPr lang="de-DE" dirty="0"/>
              <a:t>BRCA </a:t>
            </a:r>
            <a:r>
              <a:rPr lang="de-DE" dirty="0" err="1"/>
              <a:t>exchange</a:t>
            </a:r>
            <a:endParaRPr lang="de-DE" dirty="0"/>
          </a:p>
          <a:p>
            <a:r>
              <a:rPr lang="de-DE" dirty="0"/>
              <a:t>FOSSIES</a:t>
            </a:r>
          </a:p>
          <a:p>
            <a:r>
              <a:rPr lang="de-DE" dirty="0"/>
              <a:t>ARUP BRCA1 / BRCA2</a:t>
            </a:r>
          </a:p>
          <a:p>
            <a:r>
              <a:rPr lang="de-DE" dirty="0"/>
              <a:t>IARC TP53 Database</a:t>
            </a:r>
          </a:p>
          <a:p>
            <a:r>
              <a:rPr lang="de-DE" dirty="0"/>
              <a:t>Cancer </a:t>
            </a:r>
            <a:r>
              <a:rPr lang="de-DE" dirty="0" err="1"/>
              <a:t>hotspots</a:t>
            </a:r>
            <a:endParaRPr lang="de-DE" dirty="0"/>
          </a:p>
          <a:p>
            <a:r>
              <a:rPr lang="en-US" dirty="0"/>
              <a:t>HCI Database of Prior Probabilities of Pathogenicity for Single Nucleotide Substitutions</a:t>
            </a:r>
          </a:p>
          <a:p>
            <a:r>
              <a:rPr lang="de-DE" dirty="0"/>
              <a:t>TP53 Database</a:t>
            </a:r>
          </a:p>
          <a:p>
            <a:r>
              <a:rPr lang="de-DE" dirty="0"/>
              <a:t>PHANTM </a:t>
            </a:r>
            <a:r>
              <a:rPr lang="de-DE" dirty="0" err="1"/>
              <a:t>classifier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HexoSplice</a:t>
            </a:r>
            <a:endParaRPr lang="de-DE" dirty="0"/>
          </a:p>
          <a:p>
            <a:r>
              <a:rPr lang="de-DE" dirty="0" err="1"/>
              <a:t>Automatic</a:t>
            </a:r>
            <a:r>
              <a:rPr lang="de-DE" dirty="0"/>
              <a:t> Annotation </a:t>
            </a:r>
            <a:r>
              <a:rPr lang="de-DE" dirty="0" err="1"/>
              <a:t>developed</a:t>
            </a:r>
            <a:r>
              <a:rPr lang="de-DE" dirty="0"/>
              <a:t> in Hannover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57EBD02-B09F-4876-B733-EF4F4795C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62155"/>
              </p:ext>
            </p:extLst>
          </p:nvPr>
        </p:nvGraphicFramePr>
        <p:xfrm>
          <a:off x="6886303" y="3252651"/>
          <a:ext cx="45974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9550715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VarSome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360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UCSC </a:t>
                      </a:r>
                      <a:r>
                        <a:rPr lang="de-DE" sz="1100" u="none" strike="noStrike" dirty="0" err="1">
                          <a:effectLst/>
                        </a:rPr>
                        <a:t>genome</a:t>
                      </a:r>
                      <a:r>
                        <a:rPr lang="de-DE" sz="1100" u="none" strike="noStrike" dirty="0">
                          <a:effectLst/>
                        </a:rPr>
                        <a:t> </a:t>
                      </a:r>
                      <a:r>
                        <a:rPr lang="de-DE" sz="1100" u="none" strike="noStrike" dirty="0" err="1">
                          <a:effectLst/>
                        </a:rPr>
                        <a:t>browser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5434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Google-Suche (Variatensuche mit 1-Buchstaben, 3-Buchstaben, rs-Nummer)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1630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COSMIC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426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cBioPortal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5126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OMIM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556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OrphaNet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67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0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3B91B-9FF1-45DF-8A28-C01C6441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6294"/>
          </a:xfrm>
        </p:spPr>
        <p:txBody>
          <a:bodyPr/>
          <a:lstStyle/>
          <a:p>
            <a:r>
              <a:rPr lang="de-DE" sz="2800" dirty="0"/>
              <a:t>Über DBs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A699DC-99B6-4C85-B72B-CE37A45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2" y="780595"/>
            <a:ext cx="11341359" cy="5794375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gnomAD</a:t>
            </a:r>
            <a:r>
              <a:rPr lang="de-DE" dirty="0"/>
              <a:t>: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allele </a:t>
            </a:r>
            <a:r>
              <a:rPr lang="de-DE" dirty="0" err="1"/>
              <a:t>frequencies</a:t>
            </a:r>
            <a:endParaRPr lang="de-DE" dirty="0"/>
          </a:p>
          <a:p>
            <a:r>
              <a:rPr lang="de-DE" dirty="0" err="1"/>
              <a:t>clinVar</a:t>
            </a:r>
            <a:r>
              <a:rPr lang="de-DE" dirty="0"/>
              <a:t>: </a:t>
            </a:r>
            <a:r>
              <a:rPr lang="en-US" dirty="0"/>
              <a:t>relationships of human variations and phenotypes, with supporting evidence (</a:t>
            </a:r>
            <a:r>
              <a:rPr lang="en-US" dirty="0" err="1"/>
              <a:t>eg.</a:t>
            </a:r>
            <a:r>
              <a:rPr lang="en-US" dirty="0"/>
              <a:t> publications)</a:t>
            </a:r>
            <a:endParaRPr lang="de-DE" dirty="0"/>
          </a:p>
          <a:p>
            <a:r>
              <a:rPr lang="de-DE" dirty="0"/>
              <a:t>VEP: </a:t>
            </a:r>
            <a:r>
              <a:rPr lang="en-US" dirty="0"/>
              <a:t>determines the effect of variants on genes, transcripts, protein sequences or regulatory regions (= consequence) but can do more with plugins</a:t>
            </a:r>
          </a:p>
          <a:p>
            <a:r>
              <a:rPr lang="en-US" dirty="0" err="1"/>
              <a:t>BRCAexchange</a:t>
            </a:r>
            <a:r>
              <a:rPr lang="en-US" dirty="0"/>
              <a:t>: contains sequence variations from the BRCA1&amp;2 genes along with clinical significance of them</a:t>
            </a:r>
          </a:p>
          <a:p>
            <a:r>
              <a:rPr lang="en-US" dirty="0"/>
              <a:t>FOSSIES: frequencies of variations within a couple of specific genes</a:t>
            </a:r>
          </a:p>
          <a:p>
            <a:r>
              <a:rPr lang="en-US" dirty="0"/>
              <a:t>ARUP BRCA1&amp;2: classification of variants within BRCA1&amp;2 genes</a:t>
            </a:r>
          </a:p>
          <a:p>
            <a:r>
              <a:rPr lang="en-US" i="1" dirty="0"/>
              <a:t>TP53</a:t>
            </a:r>
            <a:r>
              <a:rPr lang="en-US" dirty="0"/>
              <a:t> Database: various types of data and information from the literature and generalist databases on human </a:t>
            </a:r>
            <a:r>
              <a:rPr lang="en-US" i="1" dirty="0"/>
              <a:t>TP53</a:t>
            </a:r>
            <a:r>
              <a:rPr lang="en-US" dirty="0"/>
              <a:t> gene variations related to cancer</a:t>
            </a:r>
          </a:p>
          <a:p>
            <a:r>
              <a:rPr lang="en-US" dirty="0" err="1"/>
              <a:t>cancerhotspots</a:t>
            </a:r>
            <a:r>
              <a:rPr lang="en-US" dirty="0"/>
              <a:t>: statistically significant mutations in cancer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90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3B91B-9FF1-45DF-8A28-C01C6441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6294"/>
          </a:xfrm>
        </p:spPr>
        <p:txBody>
          <a:bodyPr/>
          <a:lstStyle/>
          <a:p>
            <a:r>
              <a:rPr lang="de-DE" sz="2800" dirty="0"/>
              <a:t>DB </a:t>
            </a:r>
            <a:r>
              <a:rPr lang="de-DE" sz="2800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A699DC-99B6-4C85-B72B-CE37A45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2" y="780595"/>
            <a:ext cx="11341359" cy="5794375"/>
          </a:xfrm>
        </p:spPr>
        <p:txBody>
          <a:bodyPr/>
          <a:lstStyle/>
          <a:p>
            <a:r>
              <a:rPr lang="de-DE" dirty="0" err="1"/>
              <a:t>gnomAD</a:t>
            </a:r>
            <a:r>
              <a:rPr lang="de-DE" dirty="0"/>
              <a:t>: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3.1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built</a:t>
            </a:r>
            <a:r>
              <a:rPr lang="de-DE" dirty="0"/>
              <a:t> upon GRCh38), but </a:t>
            </a:r>
            <a:r>
              <a:rPr lang="de-DE" dirty="0" err="1"/>
              <a:t>gnomAD</a:t>
            </a:r>
            <a:r>
              <a:rPr lang="de-DE" dirty="0"/>
              <a:t> v2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preferable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v3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interpreting</a:t>
            </a:r>
            <a:r>
              <a:rPr lang="de-DE" dirty="0"/>
              <a:t> </a:t>
            </a:r>
            <a:r>
              <a:rPr lang="de-DE" dirty="0" err="1"/>
              <a:t>coding</a:t>
            </a:r>
            <a:br>
              <a:rPr lang="de-DE" dirty="0"/>
            </a:br>
            <a:r>
              <a:rPr lang="de-DE" dirty="0" err="1"/>
              <a:t>variants</a:t>
            </a:r>
            <a:r>
              <a:rPr lang="de-DE" dirty="0"/>
              <a:t>.?</a:t>
            </a:r>
          </a:p>
          <a:p>
            <a:pPr lvl="1"/>
            <a:r>
              <a:rPr lang="de-DE" dirty="0"/>
              <a:t>#</a:t>
            </a:r>
            <a:r>
              <a:rPr lang="de-DE" dirty="0" err="1"/>
              <a:t>hom</a:t>
            </a:r>
            <a:r>
              <a:rPr lang="de-DE" dirty="0"/>
              <a:t>/#</a:t>
            </a:r>
            <a:r>
              <a:rPr lang="de-DE" dirty="0" err="1"/>
              <a:t>hemi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restliche daten aus VCF </a:t>
            </a:r>
            <a:r>
              <a:rPr lang="de-DE" dirty="0" err="1"/>
              <a:t>datei</a:t>
            </a:r>
            <a:r>
              <a:rPr lang="de-DE" dirty="0"/>
              <a:t> entnehmen (</a:t>
            </a:r>
            <a:r>
              <a:rPr lang="de-DE" dirty="0" err="1"/>
              <a:t>AF,popmax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Clin</a:t>
            </a:r>
            <a:r>
              <a:rPr lang="de-DE" dirty="0"/>
              <a:t> Gen </a:t>
            </a:r>
            <a:r>
              <a:rPr lang="de-DE" dirty="0" err="1"/>
              <a:t>Sequencing</a:t>
            </a:r>
            <a:r>
              <a:rPr lang="de-DE" dirty="0"/>
              <a:t> Variant Interpretation (SVI)?</a:t>
            </a:r>
          </a:p>
          <a:p>
            <a:r>
              <a:rPr lang="de-DE" dirty="0" err="1"/>
              <a:t>clinvar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esearch</a:t>
            </a:r>
            <a:r>
              <a:rPr lang="de-DE" dirty="0"/>
              <a:t> -&gt; </a:t>
            </a:r>
            <a:r>
              <a:rPr lang="de-DE" dirty="0" err="1"/>
              <a:t>efetch</a:t>
            </a:r>
            <a:endParaRPr lang="de-DE" dirty="0"/>
          </a:p>
          <a:p>
            <a:pPr lvl="1"/>
            <a:r>
              <a:rPr lang="en-US" dirty="0"/>
              <a:t>Interpretation (last evaluated), Review status (Assertion criteria), Condition (Inheritance), Submitter, Supporting information from API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5D8DCE-D3AB-46CD-9A42-D409A26F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5" y="4460033"/>
            <a:ext cx="7971326" cy="18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3B91B-9FF1-45DF-8A28-C01C6441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6294"/>
          </a:xfrm>
        </p:spPr>
        <p:txBody>
          <a:bodyPr/>
          <a:lstStyle/>
          <a:p>
            <a:r>
              <a:rPr lang="de-DE" sz="2800" dirty="0"/>
              <a:t>DB </a:t>
            </a:r>
            <a:r>
              <a:rPr lang="de-DE" sz="2800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A699DC-99B6-4C85-B72B-CE37A45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2" y="780595"/>
            <a:ext cx="11341359" cy="5794375"/>
          </a:xfrm>
        </p:spPr>
        <p:txBody>
          <a:bodyPr/>
          <a:lstStyle/>
          <a:p>
            <a:r>
              <a:rPr lang="de-DE" dirty="0"/>
              <a:t>VEP: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api</a:t>
            </a:r>
            <a:r>
              <a:rPr lang="de-DE" dirty="0"/>
              <a:t> and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endParaRPr lang="de-DE" dirty="0"/>
          </a:p>
          <a:p>
            <a:pPr lvl="1"/>
            <a:r>
              <a:rPr lang="de-DE" dirty="0" err="1"/>
              <a:t>consequence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GET </a:t>
            </a:r>
            <a:r>
              <a:rPr lang="de-DE" dirty="0" err="1"/>
              <a:t>vep</a:t>
            </a:r>
            <a:r>
              <a:rPr lang="de-DE" dirty="0"/>
              <a:t>/:</a:t>
            </a:r>
            <a:r>
              <a:rPr lang="de-DE" dirty="0" err="1"/>
              <a:t>species</a:t>
            </a:r>
            <a:r>
              <a:rPr lang="de-DE" dirty="0"/>
              <a:t>/</a:t>
            </a:r>
            <a:r>
              <a:rPr lang="de-DE" dirty="0" err="1"/>
              <a:t>region</a:t>
            </a:r>
            <a:r>
              <a:rPr lang="de-DE" dirty="0"/>
              <a:t>/:</a:t>
            </a:r>
            <a:r>
              <a:rPr lang="de-DE" dirty="0" err="1"/>
              <a:t>region</a:t>
            </a:r>
            <a:r>
              <a:rPr lang="de-DE" dirty="0"/>
              <a:t>/:allele/</a:t>
            </a:r>
          </a:p>
          <a:p>
            <a:pPr lvl="1"/>
            <a:r>
              <a:rPr lang="en-US" dirty="0" err="1"/>
              <a:t>dbSNP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number via GET </a:t>
            </a:r>
            <a:r>
              <a:rPr lang="en-US" dirty="0" err="1"/>
              <a:t>variant_recoder</a:t>
            </a:r>
            <a:r>
              <a:rPr lang="en-US" dirty="0"/>
              <a:t>/:species/:id</a:t>
            </a:r>
          </a:p>
          <a:p>
            <a:pPr lvl="1"/>
            <a:r>
              <a:rPr lang="de-DE" dirty="0" err="1"/>
              <a:t>phyloP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 (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conservation</a:t>
            </a:r>
            <a:r>
              <a:rPr lang="de-DE" dirty="0"/>
              <a:t>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 + </a:t>
            </a:r>
            <a:r>
              <a:rPr lang="de-DE" dirty="0" err="1"/>
              <a:t>plugin</a:t>
            </a:r>
            <a:r>
              <a:rPr lang="de-DE" dirty="0"/>
              <a:t> „</a:t>
            </a:r>
            <a:r>
              <a:rPr lang="de-DE" dirty="0" err="1"/>
              <a:t>conservation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 Proteindomänen?</a:t>
            </a:r>
          </a:p>
          <a:p>
            <a:pPr lvl="1"/>
            <a:r>
              <a:rPr lang="de-DE" dirty="0"/>
              <a:t>CADD, REVEL, </a:t>
            </a:r>
            <a:r>
              <a:rPr lang="de-DE" dirty="0" err="1"/>
              <a:t>SpliceAI</a:t>
            </a:r>
            <a:r>
              <a:rPr lang="de-DE" dirty="0"/>
              <a:t>, </a:t>
            </a:r>
            <a:r>
              <a:rPr lang="de-DE" dirty="0" err="1"/>
              <a:t>MaxEntScan</a:t>
            </a:r>
            <a:r>
              <a:rPr lang="de-DE" dirty="0"/>
              <a:t> </a:t>
            </a:r>
            <a:r>
              <a:rPr lang="de-DE" dirty="0" err="1"/>
              <a:t>resuls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CLI +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plugins</a:t>
            </a:r>
            <a:endParaRPr lang="de-DE" dirty="0"/>
          </a:p>
          <a:p>
            <a:r>
              <a:rPr lang="de-DE" dirty="0" err="1"/>
              <a:t>BRCAexchange</a:t>
            </a:r>
            <a:r>
              <a:rPr lang="de-DE" dirty="0"/>
              <a:t>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significance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api</a:t>
            </a:r>
            <a:endParaRPr lang="de-DE" dirty="0"/>
          </a:p>
          <a:p>
            <a:r>
              <a:rPr lang="de-DE" dirty="0"/>
              <a:t>FOSSIES: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european</a:t>
            </a:r>
            <a:r>
              <a:rPr lang="de-DE" dirty="0"/>
              <a:t> </a:t>
            </a:r>
            <a:r>
              <a:rPr lang="de-DE" dirty="0" err="1"/>
              <a:t>american</a:t>
            </a:r>
            <a:r>
              <a:rPr lang="de-DE" dirty="0"/>
              <a:t> and </a:t>
            </a:r>
            <a:r>
              <a:rPr lang="de-DE" dirty="0" err="1"/>
              <a:t>african</a:t>
            </a:r>
            <a:r>
              <a:rPr lang="de-DE" dirty="0"/>
              <a:t> </a:t>
            </a:r>
            <a:r>
              <a:rPr lang="de-DE" dirty="0" err="1"/>
              <a:t>american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b="1" dirty="0"/>
              <a:t>?</a:t>
            </a:r>
            <a:r>
              <a:rPr lang="de-DE" b="1" dirty="0" err="1"/>
              <a:t>access</a:t>
            </a:r>
            <a:r>
              <a:rPr lang="de-DE" b="1" dirty="0"/>
              <a:t>?</a:t>
            </a:r>
          </a:p>
          <a:p>
            <a:r>
              <a:rPr lang="de-DE" dirty="0"/>
              <a:t>ARUP BRCA1&amp;2: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classifications</a:t>
            </a:r>
            <a:r>
              <a:rPr lang="de-DE" dirty="0"/>
              <a:t> </a:t>
            </a:r>
            <a:r>
              <a:rPr lang="de-DE" b="1" dirty="0"/>
              <a:t>?</a:t>
            </a:r>
            <a:r>
              <a:rPr lang="de-DE" b="1" dirty="0" err="1"/>
              <a:t>access</a:t>
            </a:r>
            <a:r>
              <a:rPr lang="de-DE" b="1" dirty="0"/>
              <a:t>?</a:t>
            </a:r>
          </a:p>
          <a:p>
            <a:r>
              <a:rPr lang="de-DE" dirty="0"/>
              <a:t>IARC TP53: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classifications</a:t>
            </a:r>
            <a:r>
              <a:rPr lang="de-DE" dirty="0"/>
              <a:t> +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b="1" dirty="0"/>
              <a:t>?</a:t>
            </a:r>
            <a:r>
              <a:rPr lang="de-DE" b="1" dirty="0" err="1"/>
              <a:t>access</a:t>
            </a:r>
            <a:r>
              <a:rPr lang="de-DE" b="1" dirty="0"/>
              <a:t>?</a:t>
            </a:r>
          </a:p>
          <a:p>
            <a:r>
              <a:rPr lang="de-DE" dirty="0" err="1"/>
              <a:t>cancerhotspots</a:t>
            </a:r>
            <a:r>
              <a:rPr lang="de-DE" dirty="0"/>
              <a:t>: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downloaded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32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8C5AB-62D1-41F6-8AC8-E7A26DB8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6092A-C325-4E8C-BC5E-12CF2A94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11356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Breitbild</PresentationFormat>
  <Paragraphs>193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Project Sketch HerediVar</vt:lpstr>
      <vt:lpstr>PowerPoint-Präsentation</vt:lpstr>
      <vt:lpstr>PowerPoint-Präsentation</vt:lpstr>
      <vt:lpstr>PowerPoint-Präsentation</vt:lpstr>
      <vt:lpstr>Databases/Algorithms for Variant Annotation</vt:lpstr>
      <vt:lpstr>Über DBs</vt:lpstr>
      <vt:lpstr>DB usage</vt:lpstr>
      <vt:lpstr>DB usage</vt:lpstr>
      <vt:lpstr>Frontend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Döbel</dc:creator>
  <cp:lastModifiedBy>Marvin Döbel</cp:lastModifiedBy>
  <cp:revision>78</cp:revision>
  <dcterms:created xsi:type="dcterms:W3CDTF">2022-03-02T14:39:36Z</dcterms:created>
  <dcterms:modified xsi:type="dcterms:W3CDTF">2022-03-08T15:45:44Z</dcterms:modified>
</cp:coreProperties>
</file>