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D634-29F8-4242-80DC-64C04FFAA73D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C31B1-908D-44E3-8C72-3D5BF03953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03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4: </a:t>
            </a:r>
            <a:r>
              <a:rPr lang="de-DE" dirty="0" err="1"/>
              <a:t>consensus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C31B1-908D-44E3-8C72-3D5BF039539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18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91359-2C65-4CD7-AD94-6C3822EB208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E77AB-EF29-4A86-AF2E-A0B738C45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F7803C-100A-4314-A2B4-9D8BBBA9D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31C2-56E8-4006-B75B-1CB97DFA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0A4C0-693E-4AFD-ACBE-EFCA35AC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9CBB8-1DAC-4233-BB59-2BEC02B7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78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07117-4488-4482-87D7-678F9BB1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4CAEFC-F0E5-44F2-AA8A-BF634E40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716B7-A331-4E6B-AFC5-F7B85E35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032E3-8978-4F1C-9AD8-0162BF54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04488B-595F-4A11-85F4-4E91FF71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3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2C8DFA-D947-40BB-81F2-7B87BEB2D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9DB20C-AECE-44E4-AEA1-FB77B7A97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CED9C-A679-4C6D-8452-E7DC3D14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29D52-F71A-4516-AD83-B71BAAD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4C473D-F4FA-41F5-AB2F-9A55BD15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0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1149C-101E-4403-8FBE-ED51525C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5C0E3-9726-4A86-8D6D-3B73CCDF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6F6E1-326F-4573-B66B-7CC2CFE5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60841-88EE-4B78-A1F4-A997ECA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17F50-5CEA-4860-9B01-B7B95F90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05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2FCC5-7E7B-4622-9F14-49E1707C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E2777-12DE-4FF2-97E6-C415A197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FB0E3E-46E9-4311-B993-11D625DB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552308-00D2-4661-AD40-7EB2C9FE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1AFDB0-25B2-410E-936B-E0765B3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67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8C597-FCE0-477D-BD52-A047AF0E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BA62B-EC3F-401C-B8F0-C6B097BE9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5487B0-0479-46BB-9EF0-86A54DE9C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88C16F-46A5-4C21-B9C2-D379AC31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B3A4E4-F2FF-4A4E-896B-324C259A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45906-F827-427E-8415-B915A831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6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748DD-5D57-4300-94AD-3AEEEDC7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9BB795-195C-4C21-98A0-9EF56FBE5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DF579-25C4-4F50-B31E-DBD2E62F0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F6FD80-67A3-4488-8BDE-AA4988008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0171A3-A4F6-4F56-815D-5723E7D53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1AD660-A183-4395-8754-8650565F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1E1B05-160E-4880-A2D0-0627438E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FA2DC9-7A04-4F5D-B56A-72D3E23C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1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34B7D-A59F-4270-8102-5B912679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A0FD23-17EC-4072-9407-28A8973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A753AF-F8A3-4440-B4F6-45601DB6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A8F7BA-A608-4E89-BB08-E1726BC1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4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77DE05-B490-497B-AD3A-1FD27436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E02020-00C6-4128-89DC-05DAC23F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90972-C00C-47CE-845F-DBC35544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6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99783-DFEB-43C2-9554-A1BD04BA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E95AE-AD94-4335-A33A-75527BAD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77E243-061C-4F1E-B8C9-48E6A3326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D158DF-E8AE-487E-BE28-C82046B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59AFC8-F47A-4CA0-8423-5B66371E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A3CCE5-8900-4577-855A-534791BE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6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F1DD4-5712-400C-BACE-7E86C397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15FB04-2ED4-490B-95A6-9C6531D0E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54AD0D-4041-4005-9F44-D0432219B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FBF3E8-9D55-4E0D-892D-C8E1730F9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FBC338-7819-4AE3-BAFA-84856796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1CF5B8-79A9-43B1-8119-4DB1C8D3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2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87B77D-EB5A-4E9C-A5D0-A8E39321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3F04E2-BCDB-4CB5-B765-418AB72E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2EDE6-B090-4CC7-87F7-07B7F0B1F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C9CD-E15F-4633-A5A0-D3F5BD47B39B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FF79A-5BD3-4377-96D8-FC8AE4FC9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4F62C2-F430-4F50-9316-9EACB7B76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5ADD8-088F-49F5-A0AC-E0E1F1DC91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2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83553-1BAD-44DE-83D2-DA16ECBDD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b="1" dirty="0" err="1"/>
              <a:t>HerediVar</a:t>
            </a:r>
            <a:endParaRPr lang="de-DE" sz="72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6743DF-DFB5-482B-939E-7248D578B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634"/>
            <a:ext cx="9144000" cy="1609165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Speaker: Marvin Döbel</a:t>
            </a:r>
          </a:p>
          <a:p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Supervisor: Marc Sturm</a:t>
            </a:r>
          </a:p>
        </p:txBody>
      </p:sp>
    </p:spTree>
    <p:extLst>
      <p:ext uri="{BB962C8B-B14F-4D97-AF65-F5344CB8AC3E}">
        <p14:creationId xmlns:p14="http://schemas.microsoft.com/office/powerpoint/2010/main" val="190107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182B83E-9CFB-4620-8E5B-2ED2F3CD644C}"/>
              </a:ext>
            </a:extLst>
          </p:cNvPr>
          <p:cNvSpPr/>
          <p:nvPr/>
        </p:nvSpPr>
        <p:spPr>
          <a:xfrm>
            <a:off x="690736" y="149664"/>
            <a:ext cx="5499556" cy="6558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45E8AAF5-EA4C-4BF8-977D-3667A09F8FF0}"/>
              </a:ext>
            </a:extLst>
          </p:cNvPr>
          <p:cNvSpPr/>
          <p:nvPr/>
        </p:nvSpPr>
        <p:spPr>
          <a:xfrm>
            <a:off x="3947812" y="2862536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DB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DF1AEA3-A856-428D-A250-D7B1928968E2}"/>
              </a:ext>
            </a:extLst>
          </p:cNvPr>
          <p:cNvGrpSpPr/>
          <p:nvPr/>
        </p:nvGrpSpPr>
        <p:grpSpPr>
          <a:xfrm>
            <a:off x="3947052" y="622586"/>
            <a:ext cx="1499879" cy="1481087"/>
            <a:chOff x="3868110" y="492439"/>
            <a:chExt cx="1499879" cy="1481087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116C76E-096A-496E-8F7E-F156A1F2CF89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55B92A1-E30E-421D-B32D-FF19912B4592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0D53F78-F82A-4791-9D3F-20BCADDDAAD4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Webinterface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37F36E-13A7-493B-9873-8051F749672A}"/>
              </a:ext>
            </a:extLst>
          </p:cNvPr>
          <p:cNvGrpSpPr/>
          <p:nvPr/>
        </p:nvGrpSpPr>
        <p:grpSpPr>
          <a:xfrm>
            <a:off x="3947052" y="4971585"/>
            <a:ext cx="1499879" cy="1474509"/>
            <a:chOff x="6500574" y="499017"/>
            <a:chExt cx="1499879" cy="147450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7B249D6-4CBB-4D65-8A15-9B606A6EB713}"/>
                </a:ext>
              </a:extLst>
            </p:cNvPr>
            <p:cNvSpPr/>
            <p:nvPr/>
          </p:nvSpPr>
          <p:spPr>
            <a:xfrm>
              <a:off x="6513731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DF8B987-FDAB-49FD-8A17-D2E8AEB97C71}"/>
                </a:ext>
              </a:extLst>
            </p:cNvPr>
            <p:cNvCxnSpPr/>
            <p:nvPr/>
          </p:nvCxnSpPr>
          <p:spPr>
            <a:xfrm>
              <a:off x="6500574" y="1131479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4221CD-E54E-4FE2-A931-126D7F3A42D1}"/>
                </a:ext>
              </a:extLst>
            </p:cNvPr>
            <p:cNvSpPr txBox="1"/>
            <p:nvPr/>
          </p:nvSpPr>
          <p:spPr>
            <a:xfrm>
              <a:off x="6513731" y="499017"/>
              <a:ext cx="1473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Annotation Service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0EEB41-3974-45E7-ACAB-273B9A113A8E}"/>
              </a:ext>
            </a:extLst>
          </p:cNvPr>
          <p:cNvGrpSpPr/>
          <p:nvPr/>
        </p:nvGrpSpPr>
        <p:grpSpPr>
          <a:xfrm>
            <a:off x="1170958" y="622093"/>
            <a:ext cx="1499879" cy="1481087"/>
            <a:chOff x="3854953" y="2861766"/>
            <a:chExt cx="1499879" cy="148108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D73BB28-9873-4829-916B-DDD99198FF19}"/>
                </a:ext>
              </a:extLst>
            </p:cNvPr>
            <p:cNvSpPr/>
            <p:nvPr/>
          </p:nvSpPr>
          <p:spPr>
            <a:xfrm>
              <a:off x="3868110" y="2869287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F981F49-4C02-47AA-A7E5-762EED1201DF}"/>
                </a:ext>
              </a:extLst>
            </p:cNvPr>
            <p:cNvCxnSpPr/>
            <p:nvPr/>
          </p:nvCxnSpPr>
          <p:spPr>
            <a:xfrm>
              <a:off x="3854953" y="3244253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9DFBAFE-D918-4FEA-97C9-2B5D2147B814}"/>
                </a:ext>
              </a:extLst>
            </p:cNvPr>
            <p:cNvSpPr txBox="1"/>
            <p:nvPr/>
          </p:nvSpPr>
          <p:spPr>
            <a:xfrm>
              <a:off x="3868110" y="2861766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KeyCloak</a:t>
              </a:r>
              <a:endParaRPr lang="de-DE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F98EAF-D90D-4B5A-8432-FACA9C0C908B}"/>
              </a:ext>
            </a:extLst>
          </p:cNvPr>
          <p:cNvGrpSpPr/>
          <p:nvPr/>
        </p:nvGrpSpPr>
        <p:grpSpPr>
          <a:xfrm>
            <a:off x="7733419" y="629614"/>
            <a:ext cx="1499879" cy="1479929"/>
            <a:chOff x="3868110" y="493597"/>
            <a:chExt cx="1499879" cy="147992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FFF1230-CA4F-48FB-9B35-59C2874C3948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ABF3A18-DCA9-49E1-AD93-81919A64037E}"/>
                </a:ext>
              </a:extLst>
            </p:cNvPr>
            <p:cNvCxnSpPr/>
            <p:nvPr/>
          </p:nvCxnSpPr>
          <p:spPr>
            <a:xfrm>
              <a:off x="3868110" y="863884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B81413-8AD7-4766-B5E0-EF995261FBA0}"/>
                </a:ext>
              </a:extLst>
            </p:cNvPr>
            <p:cNvSpPr txBox="1"/>
            <p:nvPr/>
          </p:nvSpPr>
          <p:spPr>
            <a:xfrm>
              <a:off x="3889850" y="493597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HerediCare</a:t>
              </a:r>
              <a:endParaRPr lang="de-DE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528F737-3D11-4A16-B0AB-68A56B6F33EC}"/>
              </a:ext>
            </a:extLst>
          </p:cNvPr>
          <p:cNvGrpSpPr/>
          <p:nvPr/>
        </p:nvGrpSpPr>
        <p:grpSpPr>
          <a:xfrm>
            <a:off x="7733419" y="2808603"/>
            <a:ext cx="1499879" cy="1481087"/>
            <a:chOff x="3868110" y="492439"/>
            <a:chExt cx="1499879" cy="148108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9CF2DC7-5061-4FAC-B586-50021CFB8DFF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3807947-363D-4F13-9AEF-59FEBFC8AACD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322B084-79C4-406C-8AB5-6D5C71E0E149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ClinVar</a:t>
              </a:r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43A1B90-FEE3-45A0-BD55-E8A97708EAA8}"/>
              </a:ext>
            </a:extLst>
          </p:cNvPr>
          <p:cNvSpPr txBox="1"/>
          <p:nvPr/>
        </p:nvSpPr>
        <p:spPr>
          <a:xfrm>
            <a:off x="690736" y="98037"/>
            <a:ext cx="155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HerediVar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8B4EC0-F08D-4DA1-8F0B-E7C2E592DE84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433775" y="1366890"/>
            <a:ext cx="2312801" cy="5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3D83197-C4CD-4905-91BA-E6D5A8E0349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696992" y="2103673"/>
            <a:ext cx="0" cy="928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781276D-2942-4649-8E27-422235B84DB3}"/>
              </a:ext>
            </a:extLst>
          </p:cNvPr>
          <p:cNvCxnSpPr>
            <a:cxnSpLocks/>
          </p:cNvCxnSpPr>
          <p:nvPr/>
        </p:nvCxnSpPr>
        <p:spPr>
          <a:xfrm>
            <a:off x="4843193" y="4206144"/>
            <a:ext cx="1" cy="77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D70EA8A-6B6D-47BF-84DB-2473245450DA}"/>
              </a:ext>
            </a:extLst>
          </p:cNvPr>
          <p:cNvCxnSpPr>
            <a:cxnSpLocks/>
          </p:cNvCxnSpPr>
          <p:nvPr/>
        </p:nvCxnSpPr>
        <p:spPr>
          <a:xfrm flipV="1">
            <a:off x="4563398" y="4206144"/>
            <a:ext cx="0" cy="76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8F9E2B8-6439-43AD-8AE0-C51C83C88C18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657681" y="1366397"/>
            <a:ext cx="1302528" cy="4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1103E99-5791-48F3-AA41-5150E1837466}"/>
              </a:ext>
            </a:extLst>
          </p:cNvPr>
          <p:cNvCxnSpPr>
            <a:cxnSpLocks/>
            <a:stCxn id="2" idx="4"/>
            <a:endCxn id="21" idx="1"/>
          </p:cNvCxnSpPr>
          <p:nvPr/>
        </p:nvCxnSpPr>
        <p:spPr>
          <a:xfrm>
            <a:off x="5446931" y="3534340"/>
            <a:ext cx="2299645" cy="18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635BB98E-3978-46EE-A642-EAB31F5F5C97}"/>
              </a:ext>
            </a:extLst>
          </p:cNvPr>
          <p:cNvSpPr/>
          <p:nvPr/>
        </p:nvSpPr>
        <p:spPr>
          <a:xfrm>
            <a:off x="6446816" y="1410563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E7D46BC-B11F-4423-8057-8BDA66AA6F62}"/>
              </a:ext>
            </a:extLst>
          </p:cNvPr>
          <p:cNvSpPr/>
          <p:nvPr/>
        </p:nvSpPr>
        <p:spPr>
          <a:xfrm>
            <a:off x="4809106" y="2349870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24B089-A933-4FC5-9540-936725F94893}"/>
              </a:ext>
            </a:extLst>
          </p:cNvPr>
          <p:cNvSpPr/>
          <p:nvPr/>
        </p:nvSpPr>
        <p:spPr>
          <a:xfrm>
            <a:off x="4914811" y="4394196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07877A4-F811-4DA4-8705-659AC1B068F2}"/>
              </a:ext>
            </a:extLst>
          </p:cNvPr>
          <p:cNvSpPr/>
          <p:nvPr/>
        </p:nvSpPr>
        <p:spPr>
          <a:xfrm>
            <a:off x="4473319" y="1302737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40354EE-3A13-44C9-BC45-CDDC0C7EE0B0}"/>
              </a:ext>
            </a:extLst>
          </p:cNvPr>
          <p:cNvSpPr/>
          <p:nvPr/>
        </p:nvSpPr>
        <p:spPr>
          <a:xfrm>
            <a:off x="3086564" y="901449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6284935-68A3-4EDD-BE68-B277AE604E96}"/>
              </a:ext>
            </a:extLst>
          </p:cNvPr>
          <p:cNvSpPr/>
          <p:nvPr/>
        </p:nvSpPr>
        <p:spPr>
          <a:xfrm>
            <a:off x="6491121" y="2913392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7" name="Zylinder 36">
            <a:extLst>
              <a:ext uri="{FF2B5EF4-FFF2-40B4-BE49-F238E27FC236}">
                <a16:creationId xmlns:a16="http://schemas.microsoft.com/office/drawing/2014/main" id="{D3172A11-94BF-497E-8954-DFE2987631BE}"/>
              </a:ext>
            </a:extLst>
          </p:cNvPr>
          <p:cNvSpPr/>
          <p:nvPr/>
        </p:nvSpPr>
        <p:spPr>
          <a:xfrm>
            <a:off x="7755159" y="5051777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External Databases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1FA9A9-02D0-4D69-B855-CDE3AB8B2048}"/>
              </a:ext>
            </a:extLst>
          </p:cNvPr>
          <p:cNvCxnSpPr>
            <a:cxnSpLocks/>
            <a:stCxn id="7" idx="3"/>
            <a:endCxn id="37" idx="2"/>
          </p:cNvCxnSpPr>
          <p:nvPr/>
        </p:nvCxnSpPr>
        <p:spPr>
          <a:xfrm>
            <a:off x="5433775" y="5709311"/>
            <a:ext cx="2321384" cy="142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2757B6B-AC99-4D15-A6F3-596AB07D67E0}"/>
              </a:ext>
            </a:extLst>
          </p:cNvPr>
          <p:cNvCxnSpPr>
            <a:cxnSpLocks/>
          </p:cNvCxnSpPr>
          <p:nvPr/>
        </p:nvCxnSpPr>
        <p:spPr>
          <a:xfrm flipV="1">
            <a:off x="5448581" y="1809145"/>
            <a:ext cx="2288648" cy="1725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4347400-D0B2-44BD-91FE-1307B1AE6DFD}"/>
              </a:ext>
            </a:extLst>
          </p:cNvPr>
          <p:cNvGrpSpPr/>
          <p:nvPr/>
        </p:nvGrpSpPr>
        <p:grpSpPr>
          <a:xfrm>
            <a:off x="7411218" y="814656"/>
            <a:ext cx="4657094" cy="5936842"/>
            <a:chOff x="273557" y="1074292"/>
            <a:chExt cx="4657094" cy="5677206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6900BFD-3521-4A6B-881A-DBF72E098D64}"/>
                </a:ext>
              </a:extLst>
            </p:cNvPr>
            <p:cNvSpPr/>
            <p:nvPr/>
          </p:nvSpPr>
          <p:spPr>
            <a:xfrm>
              <a:off x="273557" y="1082703"/>
              <a:ext cx="4657094" cy="56687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9BC893BB-29FF-45B6-A358-B34E052613E8}"/>
                </a:ext>
              </a:extLst>
            </p:cNvPr>
            <p:cNvSpPr txBox="1"/>
            <p:nvPr/>
          </p:nvSpPr>
          <p:spPr>
            <a:xfrm>
              <a:off x="3008732" y="1074292"/>
              <a:ext cx="1865382" cy="35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>
                      <a:lumMod val="75000"/>
                    </a:schemeClr>
                  </a:solidFill>
                </a:rPr>
                <a:t>User </a:t>
              </a:r>
              <a:r>
                <a:rPr lang="de-DE" dirty="0" err="1">
                  <a:solidFill>
                    <a:schemeClr val="accent1">
                      <a:lumMod val="75000"/>
                    </a:schemeClr>
                  </a:solidFill>
                </a:rPr>
                <a:t>classification</a:t>
              </a:r>
              <a:endParaRPr lang="de-DE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AF4FB33-82C7-4902-B30F-4A5575B28269}"/>
              </a:ext>
            </a:extLst>
          </p:cNvPr>
          <p:cNvGrpSpPr/>
          <p:nvPr/>
        </p:nvGrpSpPr>
        <p:grpSpPr>
          <a:xfrm>
            <a:off x="273557" y="814656"/>
            <a:ext cx="4657094" cy="5936843"/>
            <a:chOff x="273557" y="1082703"/>
            <a:chExt cx="4657094" cy="5668795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D5AD175-70C1-4087-A94C-6A2D9402A62D}"/>
                </a:ext>
              </a:extLst>
            </p:cNvPr>
            <p:cNvSpPr/>
            <p:nvPr/>
          </p:nvSpPr>
          <p:spPr>
            <a:xfrm>
              <a:off x="273557" y="1082703"/>
              <a:ext cx="4657094" cy="56687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2B20257D-9142-4862-AB23-A7C66ED97942}"/>
                </a:ext>
              </a:extLst>
            </p:cNvPr>
            <p:cNvSpPr txBox="1"/>
            <p:nvPr/>
          </p:nvSpPr>
          <p:spPr>
            <a:xfrm>
              <a:off x="281401" y="1082703"/>
              <a:ext cx="1965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548235"/>
                  </a:solidFill>
                </a:rPr>
                <a:t>Annotation Service</a:t>
              </a:r>
            </a:p>
          </p:txBody>
        </p:sp>
      </p:grp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FA6A163E-2104-4F28-A575-734E5AB5921A}"/>
              </a:ext>
            </a:extLst>
          </p:cNvPr>
          <p:cNvCxnSpPr>
            <a:cxnSpLocks/>
          </p:cNvCxnSpPr>
          <p:nvPr/>
        </p:nvCxnSpPr>
        <p:spPr>
          <a:xfrm flipV="1">
            <a:off x="4089609" y="3378935"/>
            <a:ext cx="1426606" cy="1385804"/>
          </a:xfrm>
          <a:prstGeom prst="bentConnector3">
            <a:avLst>
              <a:gd name="adj1" fmla="val 692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6043AB2-B8DE-494F-AD87-32E9DE23F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44647"/>
              </p:ext>
            </p:extLst>
          </p:nvPr>
        </p:nvGraphicFramePr>
        <p:xfrm>
          <a:off x="5516466" y="3058272"/>
          <a:ext cx="1407888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611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55277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/>
                        <a:t>variant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chr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r>
                        <a:rPr lang="de-DE" sz="700" dirty="0"/>
                        <a:t> {chr1-22, </a:t>
                      </a:r>
                      <a:r>
                        <a:rPr lang="de-DE" sz="700" dirty="0" err="1"/>
                        <a:t>chrX,chrY,chrMT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19355811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pos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57188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ref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188487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932800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heredicare_seqid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2247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tinyint1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6307755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error_description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61861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75DB0B6-5816-4AB2-BB1A-EAEDD225B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70794"/>
              </p:ext>
            </p:extLst>
          </p:nvPr>
        </p:nvGraphicFramePr>
        <p:xfrm>
          <a:off x="10421326" y="1482157"/>
          <a:ext cx="1407888" cy="141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 err="1"/>
                        <a:t>user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first_name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2930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last_name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1643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affiliation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15783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00982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secret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308BA48-EA93-47E0-A9FD-90224F556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23362"/>
              </p:ext>
            </p:extLst>
          </p:nvPr>
        </p:nvGraphicFramePr>
        <p:xfrm>
          <a:off x="2754124" y="2547265"/>
          <a:ext cx="1777742" cy="163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255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675487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 err="1"/>
                        <a:t>annotation_type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description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value_type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</a:t>
                      </a:r>
                      <a:r>
                        <a:rPr lang="de-DE" sz="700" dirty="0" err="1"/>
                        <a:t>int,float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text</a:t>
                      </a:r>
                      <a:r>
                        <a:rPr lang="de-DE" sz="700" dirty="0"/>
                        <a:t>,…}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186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version_date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426401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3810D2E-9041-4535-9AD7-AFCBC3E21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97269"/>
              </p:ext>
            </p:extLst>
          </p:nvPr>
        </p:nvGraphicFramePr>
        <p:xfrm>
          <a:off x="1080629" y="4236633"/>
          <a:ext cx="97128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093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 err="1"/>
                        <a:t>gene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hgnc_id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symbol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10071"/>
                  </a:ext>
                </a:extLst>
              </a:tr>
            </a:tbl>
          </a:graphicData>
        </a:graphic>
      </p:graphicFrame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9CB022A1-7BF7-4866-B8DD-70D4666D91E2}"/>
              </a:ext>
            </a:extLst>
          </p:cNvPr>
          <p:cNvCxnSpPr>
            <a:cxnSpLocks/>
          </p:cNvCxnSpPr>
          <p:nvPr/>
        </p:nvCxnSpPr>
        <p:spPr>
          <a:xfrm>
            <a:off x="3772973" y="1689021"/>
            <a:ext cx="1744790" cy="1691757"/>
          </a:xfrm>
          <a:prstGeom prst="bentConnector3">
            <a:avLst>
              <a:gd name="adj1" fmla="val 7459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83DBD5B-C06E-4237-A4F0-28F5FC403360}"/>
              </a:ext>
            </a:extLst>
          </p:cNvPr>
          <p:cNvGrpSpPr/>
          <p:nvPr/>
        </p:nvGrpSpPr>
        <p:grpSpPr>
          <a:xfrm>
            <a:off x="4531866" y="1894295"/>
            <a:ext cx="160799" cy="991792"/>
            <a:chOff x="6742921" y="2255985"/>
            <a:chExt cx="160799" cy="916545"/>
          </a:xfrm>
        </p:grpSpPr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25BFA7A3-B7C6-4C31-88A7-90AF969C820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61553" y="2643425"/>
              <a:ext cx="916545" cy="141666"/>
            </a:xfrm>
            <a:prstGeom prst="bentConnector3">
              <a:avLst>
                <a:gd name="adj1" fmla="val 11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5B3C7C0A-EEBC-4B30-BB1E-9F7E206A5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2921" y="3165413"/>
              <a:ext cx="16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53602E63-ABD1-4430-9142-AE2E78523A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24356" y="2076516"/>
            <a:ext cx="1610406" cy="1263227"/>
          </a:xfrm>
          <a:prstGeom prst="bentConnector3">
            <a:avLst>
              <a:gd name="adj1" fmla="val 6095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3F62EC33-3527-464C-9177-38C505C31648}"/>
              </a:ext>
            </a:extLst>
          </p:cNvPr>
          <p:cNvSpPr txBox="1"/>
          <p:nvPr/>
        </p:nvSpPr>
        <p:spPr>
          <a:xfrm>
            <a:off x="185472" y="78661"/>
            <a:ext cx="2568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Database Model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D4C09F3-27BB-41C7-9913-CF3319CE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3487"/>
              </p:ext>
            </p:extLst>
          </p:nvPr>
        </p:nvGraphicFramePr>
        <p:xfrm>
          <a:off x="2747734" y="1189975"/>
          <a:ext cx="177774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53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72206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 err="1"/>
                        <a:t>variant_annotation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annotation_type_id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value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supplementary_document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blob</a:t>
                      </a:r>
                      <a:r>
                        <a:rPr lang="de-DE" sz="700" dirty="0"/>
                        <a:t> </a:t>
                      </a:r>
                      <a:r>
                        <a:rPr lang="de-DE" sz="700" b="1" dirty="0"/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762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C242DAB-8316-4C9B-A227-6BB838FF9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66010"/>
              </p:ext>
            </p:extLst>
          </p:nvPr>
        </p:nvGraphicFramePr>
        <p:xfrm>
          <a:off x="8116349" y="3362983"/>
          <a:ext cx="1506622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740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19218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 gridSpan="2">
                  <a:txBody>
                    <a:bodyPr/>
                    <a:lstStyle/>
                    <a:p>
                      <a:r>
                        <a:rPr lang="de-DE" sz="900" b="1" dirty="0" err="1"/>
                        <a:t>consensus_classification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041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datetime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4311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evidence_document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blob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9989"/>
                  </a:ext>
                </a:extLst>
              </a:tr>
            </a:tbl>
          </a:graphicData>
        </a:graphic>
      </p:graphicFrame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23D11035-E3B8-4898-88F8-FA1C32371F43}"/>
              </a:ext>
            </a:extLst>
          </p:cNvPr>
          <p:cNvCxnSpPr>
            <a:cxnSpLocks/>
          </p:cNvCxnSpPr>
          <p:nvPr/>
        </p:nvCxnSpPr>
        <p:spPr>
          <a:xfrm flipV="1">
            <a:off x="9478044" y="1791327"/>
            <a:ext cx="943282" cy="54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023E633-29AF-4A37-AD0F-561B7B6E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81721"/>
              </p:ext>
            </p:extLst>
          </p:nvPr>
        </p:nvGraphicFramePr>
        <p:xfrm>
          <a:off x="8120450" y="1321769"/>
          <a:ext cx="1357594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80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900" b="1" dirty="0" err="1"/>
                        <a:t>classification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473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user_id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datetime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70417"/>
                  </a:ext>
                </a:extLst>
              </a:tr>
            </a:tbl>
          </a:graphicData>
        </a:graphic>
      </p:graphicFrame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1EF78D6D-3691-49B3-A02B-56C6EF0B30C0}"/>
              </a:ext>
            </a:extLst>
          </p:cNvPr>
          <p:cNvCxnSpPr>
            <a:cxnSpLocks/>
          </p:cNvCxnSpPr>
          <p:nvPr/>
        </p:nvCxnSpPr>
        <p:spPr>
          <a:xfrm rot="10800000">
            <a:off x="2043430" y="4563918"/>
            <a:ext cx="2111434" cy="2017455"/>
          </a:xfrm>
          <a:prstGeom prst="bentConnector3">
            <a:avLst>
              <a:gd name="adj1" fmla="val 874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elle 81">
            <a:extLst>
              <a:ext uri="{FF2B5EF4-FFF2-40B4-BE49-F238E27FC236}">
                <a16:creationId xmlns:a16="http://schemas.microsoft.com/office/drawing/2014/main" id="{40ADAAFB-C1A8-43FF-878F-B3C45A359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0420"/>
              </p:ext>
            </p:extLst>
          </p:nvPr>
        </p:nvGraphicFramePr>
        <p:xfrm>
          <a:off x="2734866" y="4272493"/>
          <a:ext cx="1854354" cy="242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23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69617">
                <a:tc gridSpan="2">
                  <a:txBody>
                    <a:bodyPr/>
                    <a:lstStyle/>
                    <a:p>
                      <a:r>
                        <a:rPr lang="de-DE" sz="900" b="1" dirty="0" err="1"/>
                        <a:t>variant_consequence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transcript_name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hgvs_c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hgvs_p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45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consequence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6413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impact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{high, moderate, </a:t>
                      </a:r>
                      <a:r>
                        <a:rPr lang="de-DE" sz="700" dirty="0" err="1"/>
                        <a:t>low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modifier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7510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exon_nr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1145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intron_nr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2452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gene_id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62184"/>
                  </a:ext>
                </a:extLst>
              </a:tr>
            </a:tbl>
          </a:graphicData>
        </a:graphic>
      </p:graphicFrame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985F9CE9-9084-40F0-A433-21090DFD75D4}"/>
              </a:ext>
            </a:extLst>
          </p:cNvPr>
          <p:cNvCxnSpPr>
            <a:cxnSpLocks/>
          </p:cNvCxnSpPr>
          <p:nvPr/>
        </p:nvCxnSpPr>
        <p:spPr>
          <a:xfrm rot="10800000">
            <a:off x="6924357" y="3339743"/>
            <a:ext cx="1202485" cy="547695"/>
          </a:xfrm>
          <a:prstGeom prst="bentConnector3">
            <a:avLst>
              <a:gd name="adj1" fmla="val 478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2E8FEA1-D3EC-4048-973C-6F8B1A185C3C}"/>
              </a:ext>
            </a:extLst>
          </p:cNvPr>
          <p:cNvGrpSpPr/>
          <p:nvPr/>
        </p:nvGrpSpPr>
        <p:grpSpPr>
          <a:xfrm flipH="1">
            <a:off x="5064282" y="728330"/>
            <a:ext cx="451993" cy="2650606"/>
            <a:chOff x="6740770" y="2255985"/>
            <a:chExt cx="156342" cy="916546"/>
          </a:xfrm>
        </p:grpSpPr>
        <p:cxnSp>
          <p:nvCxnSpPr>
            <p:cNvPr id="22" name="Verbinder: gewinkelt 21">
              <a:extLst>
                <a:ext uri="{FF2B5EF4-FFF2-40B4-BE49-F238E27FC236}">
                  <a16:creationId xmlns:a16="http://schemas.microsoft.com/office/drawing/2014/main" id="{7EF182B1-8425-4AD2-8013-3BFA7612F1B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61553" y="2643425"/>
              <a:ext cx="916545" cy="141666"/>
            </a:xfrm>
            <a:prstGeom prst="bentConnector3">
              <a:avLst>
                <a:gd name="adj1" fmla="val 11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384A29C6-D518-40B6-A2BD-AA58C8B6BE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0770" y="3171866"/>
              <a:ext cx="156342" cy="6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5DEB0AEE-0A5F-4AEC-9921-647FE5AFD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50938"/>
              </p:ext>
            </p:extLst>
          </p:nvPr>
        </p:nvGraphicFramePr>
        <p:xfrm>
          <a:off x="5387515" y="224545"/>
          <a:ext cx="1789653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9701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92995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 gridSpan="2">
                  <a:txBody>
                    <a:bodyPr/>
                    <a:lstStyle/>
                    <a:p>
                      <a:r>
                        <a:rPr lang="de-DE" sz="900" b="1" dirty="0" err="1"/>
                        <a:t>annotation_queue</a:t>
                      </a:r>
                      <a:endParaRPr lang="de-DE" sz="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041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variant_id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22338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6910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requested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09681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 {</a:t>
                      </a:r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pending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success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79902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finished_at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163151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error_message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32073"/>
                  </a:ext>
                </a:extLst>
              </a:tr>
            </a:tbl>
          </a:graphicData>
        </a:graphic>
      </p:graphicFrame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445EFCE7-1C65-4CCB-8C90-97009F0D9649}"/>
              </a:ext>
            </a:extLst>
          </p:cNvPr>
          <p:cNvCxnSpPr>
            <a:cxnSpLocks/>
          </p:cNvCxnSpPr>
          <p:nvPr/>
        </p:nvCxnSpPr>
        <p:spPr>
          <a:xfrm>
            <a:off x="7177168" y="889524"/>
            <a:ext cx="3244158" cy="901803"/>
          </a:xfrm>
          <a:prstGeom prst="bentConnector3">
            <a:avLst>
              <a:gd name="adj1" fmla="val 8547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53F26B7D-FE57-4B3E-8944-A72C69C5BAFB}"/>
              </a:ext>
            </a:extLst>
          </p:cNvPr>
          <p:cNvSpPr txBox="1"/>
          <p:nvPr/>
        </p:nvSpPr>
        <p:spPr>
          <a:xfrm>
            <a:off x="5366901" y="6608009"/>
            <a:ext cx="1695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(n) </a:t>
            </a:r>
            <a:r>
              <a:rPr lang="de-DE" sz="1050" dirty="0"/>
              <a:t>= </a:t>
            </a:r>
            <a:r>
              <a:rPr lang="de-DE" sz="1050" dirty="0" err="1"/>
              <a:t>nullable</a:t>
            </a:r>
            <a:endParaRPr lang="de-DE" sz="105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CD578B5-98DA-423B-AFBA-C73983CB0816}"/>
              </a:ext>
            </a:extLst>
          </p:cNvPr>
          <p:cNvGrpSpPr/>
          <p:nvPr/>
        </p:nvGrpSpPr>
        <p:grpSpPr>
          <a:xfrm>
            <a:off x="6935737" y="595815"/>
            <a:ext cx="5243106" cy="6256119"/>
            <a:chOff x="6935737" y="595815"/>
            <a:chExt cx="5243106" cy="6256119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58EA643-83C9-4A8C-B9AE-BA4DAE9EA447}"/>
                </a:ext>
              </a:extLst>
            </p:cNvPr>
            <p:cNvSpPr/>
            <p:nvPr/>
          </p:nvSpPr>
          <p:spPr>
            <a:xfrm>
              <a:off x="7187722" y="595815"/>
              <a:ext cx="4991121" cy="6256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0289CF5C-60C1-4B35-9C1B-8F281CFF7B4D}"/>
                </a:ext>
              </a:extLst>
            </p:cNvPr>
            <p:cNvSpPr/>
            <p:nvPr/>
          </p:nvSpPr>
          <p:spPr>
            <a:xfrm>
              <a:off x="6935737" y="3066879"/>
              <a:ext cx="1202487" cy="1035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FEF98CD-78D9-41FF-BEDA-32444F33128A}"/>
              </a:ext>
            </a:extLst>
          </p:cNvPr>
          <p:cNvGrpSpPr/>
          <p:nvPr/>
        </p:nvGrpSpPr>
        <p:grpSpPr>
          <a:xfrm>
            <a:off x="65785" y="601880"/>
            <a:ext cx="5441417" cy="6256119"/>
            <a:chOff x="65785" y="601880"/>
            <a:chExt cx="5441417" cy="6256119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C7A5275-D790-4AF9-B4D0-FB578345FCE0}"/>
                </a:ext>
              </a:extLst>
            </p:cNvPr>
            <p:cNvSpPr/>
            <p:nvPr/>
          </p:nvSpPr>
          <p:spPr>
            <a:xfrm>
              <a:off x="65785" y="601880"/>
              <a:ext cx="5315152" cy="6256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C49C65B-0FAF-4B29-AF8C-3CAA6D4C95C4}"/>
                </a:ext>
              </a:extLst>
            </p:cNvPr>
            <p:cNvSpPr/>
            <p:nvPr/>
          </p:nvSpPr>
          <p:spPr>
            <a:xfrm>
              <a:off x="4538444" y="2949519"/>
              <a:ext cx="968758" cy="1385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135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DB55C-FB3D-4F47-A01B-13F7E416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2" y="144726"/>
            <a:ext cx="10515600" cy="1325563"/>
          </a:xfrm>
        </p:spPr>
        <p:txBody>
          <a:bodyPr/>
          <a:lstStyle/>
          <a:p>
            <a:r>
              <a:rPr lang="de-DE" dirty="0"/>
              <a:t>Databases/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Variant Annotation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0AC40-6AE1-4D42-AD55-587DFAE3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VEP</a:t>
            </a:r>
          </a:p>
          <a:p>
            <a:r>
              <a:rPr lang="de-DE" dirty="0" err="1"/>
              <a:t>genomAD</a:t>
            </a:r>
            <a:endParaRPr lang="de-DE" dirty="0"/>
          </a:p>
          <a:p>
            <a:r>
              <a:rPr lang="de-DE" dirty="0" err="1"/>
              <a:t>HerediCare</a:t>
            </a:r>
            <a:endParaRPr lang="de-DE" dirty="0"/>
          </a:p>
          <a:p>
            <a:r>
              <a:rPr lang="de-DE" dirty="0" err="1"/>
              <a:t>ClinVar</a:t>
            </a:r>
            <a:endParaRPr lang="de-DE" dirty="0"/>
          </a:p>
          <a:p>
            <a:r>
              <a:rPr lang="de-DE" dirty="0" err="1"/>
              <a:t>dbSNP</a:t>
            </a:r>
            <a:r>
              <a:rPr lang="de-DE" dirty="0"/>
              <a:t> </a:t>
            </a:r>
          </a:p>
          <a:p>
            <a:r>
              <a:rPr lang="de-DE" dirty="0"/>
              <a:t>FOSSIES</a:t>
            </a:r>
          </a:p>
          <a:p>
            <a:r>
              <a:rPr lang="de-DE" dirty="0"/>
              <a:t>Cancer </a:t>
            </a:r>
            <a:r>
              <a:rPr lang="de-DE" dirty="0" err="1"/>
              <a:t>hotspots</a:t>
            </a:r>
            <a:endParaRPr lang="de-DE" dirty="0"/>
          </a:p>
          <a:p>
            <a:r>
              <a:rPr lang="en-US" dirty="0"/>
              <a:t>HCI Database of Prior Probabilities of Pathogenicity for Single Nucleotide Substitutions</a:t>
            </a:r>
          </a:p>
          <a:p>
            <a:r>
              <a:rPr lang="de-DE" dirty="0"/>
              <a:t>TP53 Database</a:t>
            </a:r>
          </a:p>
          <a:p>
            <a:r>
              <a:rPr lang="de-DE" dirty="0"/>
              <a:t>PHANTM </a:t>
            </a:r>
            <a:r>
              <a:rPr lang="de-DE" dirty="0" err="1"/>
              <a:t>classifier</a:t>
            </a:r>
            <a:r>
              <a:rPr lang="de-DE" dirty="0"/>
              <a:t> </a:t>
            </a:r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in Hannover</a:t>
            </a:r>
          </a:p>
          <a:p>
            <a:r>
              <a:rPr lang="de-DE" dirty="0"/>
              <a:t>... and </a:t>
            </a:r>
            <a:r>
              <a:rPr lang="de-DE" dirty="0" err="1"/>
              <a:t>more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60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408CA-CF32-48B0-ADEE-65CC9355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45" y="105255"/>
            <a:ext cx="10515600" cy="1325563"/>
          </a:xfrm>
        </p:spPr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9C716-4C75-4828-B64D-0F5A3853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742"/>
            <a:ext cx="10515600" cy="5275891"/>
          </a:xfrm>
        </p:spPr>
        <p:txBody>
          <a:bodyPr/>
          <a:lstStyle/>
          <a:p>
            <a:r>
              <a:rPr lang="de-DE" dirty="0"/>
              <a:t>DB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r>
              <a:rPr lang="de-DE" dirty="0"/>
              <a:t>Variant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VCF</a:t>
            </a:r>
          </a:p>
          <a:p>
            <a:r>
              <a:rPr lang="de-DE" dirty="0"/>
              <a:t>Annotation </a:t>
            </a:r>
            <a:r>
              <a:rPr lang="de-DE" dirty="0" err="1"/>
              <a:t>service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HGNC: Gene </a:t>
            </a:r>
            <a:r>
              <a:rPr lang="de-DE" dirty="0" err="1"/>
              <a:t>table</a:t>
            </a:r>
            <a:endParaRPr lang="de-DE" dirty="0"/>
          </a:p>
          <a:p>
            <a:pPr lvl="1"/>
            <a:r>
              <a:rPr lang="de-DE" dirty="0"/>
              <a:t>VEP: Variant </a:t>
            </a:r>
            <a:r>
              <a:rPr lang="de-DE" dirty="0" err="1"/>
              <a:t>Consequence</a:t>
            </a:r>
            <a:endParaRPr lang="de-DE" dirty="0"/>
          </a:p>
          <a:p>
            <a:pPr lvl="1"/>
            <a:r>
              <a:rPr lang="de-DE" dirty="0" err="1"/>
              <a:t>PhyloP</a:t>
            </a:r>
            <a:r>
              <a:rPr lang="de-DE" dirty="0"/>
              <a:t>, </a:t>
            </a:r>
            <a:r>
              <a:rPr lang="de-DE" dirty="0" err="1"/>
              <a:t>dbSNP</a:t>
            </a:r>
            <a:r>
              <a:rPr lang="de-DE" dirty="0"/>
              <a:t>, REVEL, CADD, </a:t>
            </a:r>
            <a:r>
              <a:rPr lang="de-DE" dirty="0" err="1"/>
              <a:t>SpliceAI</a:t>
            </a:r>
            <a:r>
              <a:rPr lang="de-DE" dirty="0"/>
              <a:t>, </a:t>
            </a:r>
            <a:r>
              <a:rPr lang="de-DE" dirty="0" err="1"/>
              <a:t>MaxEntScan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 Progress: </a:t>
            </a:r>
            <a:r>
              <a:rPr lang="de-DE" dirty="0" err="1"/>
              <a:t>more</a:t>
            </a:r>
            <a:r>
              <a:rPr lang="de-DE" dirty="0"/>
              <a:t> variant </a:t>
            </a:r>
            <a:r>
              <a:rPr lang="de-DE" dirty="0" err="1"/>
              <a:t>annotations</a:t>
            </a:r>
            <a:r>
              <a:rPr lang="de-DE" dirty="0"/>
              <a:t> (</a:t>
            </a:r>
            <a:r>
              <a:rPr lang="de-DE" dirty="0" err="1"/>
              <a:t>gnomAD</a:t>
            </a:r>
            <a:r>
              <a:rPr lang="de-DE" dirty="0"/>
              <a:t>, </a:t>
            </a:r>
            <a:r>
              <a:rPr lang="de-DE" dirty="0" err="1"/>
              <a:t>ClinVar</a:t>
            </a:r>
            <a:r>
              <a:rPr lang="de-DE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7340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EC43A-7D03-4EFB-AB41-38B19386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158936"/>
            <a:ext cx="10515600" cy="396875"/>
          </a:xfrm>
        </p:spPr>
        <p:txBody>
          <a:bodyPr>
            <a:noAutofit/>
          </a:bodyPr>
          <a:lstStyle/>
          <a:p>
            <a:r>
              <a:rPr lang="de-DE" sz="3600" dirty="0"/>
              <a:t>LRG/MANE: </a:t>
            </a:r>
            <a:r>
              <a:rPr lang="de-DE" sz="2400" dirty="0"/>
              <a:t>bring NCBI (</a:t>
            </a:r>
            <a:r>
              <a:rPr lang="de-DE" sz="2400" dirty="0" err="1"/>
              <a:t>RefSeq</a:t>
            </a:r>
            <a:r>
              <a:rPr lang="de-DE" sz="2400" dirty="0"/>
              <a:t>) and EMBL-EBI (</a:t>
            </a:r>
            <a:r>
              <a:rPr lang="de-DE" sz="2400" dirty="0" err="1"/>
              <a:t>Ensembl</a:t>
            </a:r>
            <a:r>
              <a:rPr lang="de-DE" sz="2400" dirty="0"/>
              <a:t>/GENCODE) </a:t>
            </a:r>
            <a:r>
              <a:rPr lang="de-DE" sz="2400" dirty="0" err="1"/>
              <a:t>together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C8408C-F12C-41DD-B166-C25214765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78541"/>
            <a:ext cx="5181600" cy="5298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LRG:</a:t>
            </a:r>
          </a:p>
          <a:p>
            <a:r>
              <a:rPr lang="en-US" dirty="0"/>
              <a:t>The aim of the project is to create an LRG for every locus with clinical implications. </a:t>
            </a:r>
          </a:p>
          <a:p>
            <a:r>
              <a:rPr lang="en-US" dirty="0"/>
              <a:t>As of August 2019, over 1323 LRGs have been created</a:t>
            </a:r>
          </a:p>
          <a:p>
            <a:r>
              <a:rPr lang="en-US" dirty="0"/>
              <a:t>most recent update: </a:t>
            </a:r>
            <a:r>
              <a:rPr lang="de-DE" b="1" dirty="0"/>
              <a:t>24 August 2019: </a:t>
            </a:r>
            <a:r>
              <a:rPr lang="de-DE" dirty="0"/>
              <a:t>“MANE Select” </a:t>
            </a:r>
            <a:r>
              <a:rPr lang="de-DE" dirty="0" err="1"/>
              <a:t>flag</a:t>
            </a:r>
            <a:endParaRPr lang="en-US" dirty="0"/>
          </a:p>
          <a:p>
            <a:r>
              <a:rPr lang="en-US" dirty="0"/>
              <a:t>GRCh38 and GRCh37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FA8400-906A-47E8-B1CA-44572C0E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78541"/>
            <a:ext cx="5181600" cy="5298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MANE:</a:t>
            </a:r>
          </a:p>
          <a:p>
            <a:r>
              <a:rPr lang="de-DE" altLang="de-DE" b="1" dirty="0"/>
              <a:t>MANE Select</a:t>
            </a:r>
            <a:r>
              <a:rPr lang="de-DE" altLang="de-DE" dirty="0"/>
              <a:t>, a </a:t>
            </a:r>
            <a:r>
              <a:rPr lang="de-DE" altLang="de-DE" dirty="0" err="1"/>
              <a:t>single</a:t>
            </a:r>
            <a:r>
              <a:rPr lang="de-DE" altLang="de-DE" dirty="0"/>
              <a:t> </a:t>
            </a:r>
            <a:r>
              <a:rPr lang="de-DE" altLang="de-DE" dirty="0" err="1"/>
              <a:t>representative</a:t>
            </a:r>
            <a:r>
              <a:rPr lang="de-DE" altLang="de-DE" dirty="0"/>
              <a:t> </a:t>
            </a:r>
            <a:r>
              <a:rPr lang="de-DE" altLang="de-DE" dirty="0" err="1"/>
              <a:t>transcript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every</a:t>
            </a:r>
            <a:r>
              <a:rPr lang="de-DE" altLang="de-DE" dirty="0"/>
              <a:t> protein-</a:t>
            </a:r>
            <a:r>
              <a:rPr lang="de-DE" altLang="de-DE" dirty="0" err="1"/>
              <a:t>coding</a:t>
            </a:r>
            <a:r>
              <a:rPr lang="de-DE" altLang="de-DE" dirty="0"/>
              <a:t> </a:t>
            </a:r>
            <a:r>
              <a:rPr lang="de-DE" altLang="de-DE" dirty="0" err="1"/>
              <a:t>gene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clinical</a:t>
            </a:r>
            <a:r>
              <a:rPr lang="de-DE" altLang="de-DE" dirty="0"/>
              <a:t> </a:t>
            </a:r>
            <a:r>
              <a:rPr lang="de-DE" altLang="de-DE" dirty="0" err="1"/>
              <a:t>reporting</a:t>
            </a:r>
            <a:r>
              <a:rPr lang="de-DE" altLang="de-DE" dirty="0"/>
              <a:t> and </a:t>
            </a:r>
            <a:r>
              <a:rPr lang="de-DE" altLang="de-DE" dirty="0" err="1"/>
              <a:t>other</a:t>
            </a:r>
            <a:r>
              <a:rPr lang="de-DE" altLang="de-DE" dirty="0"/>
              <a:t> </a:t>
            </a:r>
            <a:r>
              <a:rPr lang="de-DE" altLang="de-DE" dirty="0" err="1"/>
              <a:t>applications</a:t>
            </a:r>
            <a:endParaRPr lang="de-DE" altLang="de-DE" dirty="0"/>
          </a:p>
          <a:p>
            <a:r>
              <a:rPr lang="de-DE" altLang="de-DE" b="1" dirty="0"/>
              <a:t>MANE Plus Clinical </a:t>
            </a:r>
            <a:r>
              <a:rPr lang="de-DE" altLang="de-DE" dirty="0" err="1"/>
              <a:t>transcript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genes </a:t>
            </a:r>
            <a:r>
              <a:rPr lang="de-DE" altLang="de-DE" dirty="0" err="1"/>
              <a:t>where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MANE Select </a:t>
            </a:r>
            <a:r>
              <a:rPr lang="de-DE" altLang="de-DE" dirty="0" err="1"/>
              <a:t>alone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inadequate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describing</a:t>
            </a:r>
            <a:r>
              <a:rPr lang="de-DE" altLang="de-DE" dirty="0"/>
              <a:t> all </a:t>
            </a:r>
            <a:r>
              <a:rPr lang="de-DE" altLang="de-DE" dirty="0" err="1"/>
              <a:t>publicly</a:t>
            </a:r>
            <a:r>
              <a:rPr lang="de-DE" altLang="de-DE" dirty="0"/>
              <a:t> </a:t>
            </a:r>
            <a:r>
              <a:rPr lang="de-DE" altLang="de-DE" dirty="0" err="1"/>
              <a:t>available</a:t>
            </a:r>
            <a:r>
              <a:rPr lang="de-DE" altLang="de-DE" dirty="0"/>
              <a:t> </a:t>
            </a:r>
            <a:r>
              <a:rPr lang="de-DE" altLang="de-DE" dirty="0" err="1"/>
              <a:t>pathogenic</a:t>
            </a:r>
            <a:r>
              <a:rPr lang="de-DE" altLang="de-DE" dirty="0"/>
              <a:t> </a:t>
            </a:r>
            <a:r>
              <a:rPr lang="de-DE" altLang="de-DE" dirty="0" err="1"/>
              <a:t>variants</a:t>
            </a:r>
            <a:endParaRPr kumimoji="0" lang="de-DE" altLang="de-D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de-DE" altLang="de-DE" dirty="0" err="1"/>
              <a:t>current</a:t>
            </a:r>
            <a:r>
              <a:rPr lang="de-DE" altLang="de-DE" dirty="0"/>
              <a:t> </a:t>
            </a:r>
            <a:r>
              <a:rPr lang="de-DE" altLang="de-DE" dirty="0" err="1"/>
              <a:t>version</a:t>
            </a:r>
            <a:r>
              <a:rPr lang="de-DE" altLang="de-DE" dirty="0"/>
              <a:t>: v1.0 (</a:t>
            </a:r>
            <a:r>
              <a:rPr lang="de-DE" altLang="de-DE" b="1" dirty="0"/>
              <a:t>31 </a:t>
            </a:r>
            <a:r>
              <a:rPr lang="de-DE" altLang="de-DE" b="1" dirty="0" err="1"/>
              <a:t>January</a:t>
            </a:r>
            <a:r>
              <a:rPr lang="de-DE" altLang="de-DE" b="1" dirty="0"/>
              <a:t> 2022</a:t>
            </a:r>
            <a:r>
              <a:rPr lang="de-DE" altLang="de-DE" dirty="0"/>
              <a:t>)</a:t>
            </a:r>
          </a:p>
          <a:p>
            <a:r>
              <a:rPr lang="de-DE" altLang="de-DE" dirty="0" err="1"/>
              <a:t>covers</a:t>
            </a:r>
            <a:r>
              <a:rPr lang="de-DE" altLang="de-DE" dirty="0"/>
              <a:t> ~90%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protein-</a:t>
            </a:r>
            <a:r>
              <a:rPr lang="de-DE" dirty="0" err="1"/>
              <a:t>coding</a:t>
            </a:r>
            <a:r>
              <a:rPr lang="de-DE" dirty="0"/>
              <a:t> genes (&gt;16k genes)</a:t>
            </a:r>
          </a:p>
          <a:p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only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GRCh38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77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1A1E1-9CA8-4DF9-B3AE-7B20132B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BACKUP/OUTDATED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E6F59C-7B33-46E1-8B50-2D90556B8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4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B5FED-102E-44DA-AF2C-3B273AB0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724"/>
            <a:ext cx="10515600" cy="5361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0)   Secure </a:t>
            </a:r>
            <a:r>
              <a:rPr lang="de-DE" dirty="0" err="1"/>
              <a:t>login</a:t>
            </a:r>
            <a:r>
              <a:rPr lang="de-DE" dirty="0"/>
              <a:t>-system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OAuth2</a:t>
            </a:r>
          </a:p>
          <a:p>
            <a:pPr marL="457200" lvl="1" indent="0">
              <a:buNone/>
            </a:pPr>
            <a:r>
              <a:rPr lang="de-DE" dirty="0"/>
              <a:t>User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redirected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granted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priviliges</a:t>
            </a:r>
            <a:endParaRPr lang="de-DE" dirty="0"/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Programmatic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Update variant- &amp;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API on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Perform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liftover</a:t>
            </a:r>
            <a:r>
              <a:rPr lang="de-DE" dirty="0"/>
              <a:t>: </a:t>
            </a:r>
            <a:r>
              <a:rPr lang="de-DE" dirty="0" err="1"/>
              <a:t>from</a:t>
            </a:r>
            <a:r>
              <a:rPr lang="de-DE" dirty="0"/>
              <a:t> HG19 </a:t>
            </a:r>
            <a:r>
              <a:rPr lang="de-DE" dirty="0" err="1"/>
              <a:t>to</a:t>
            </a:r>
            <a:r>
              <a:rPr lang="de-DE" dirty="0"/>
              <a:t> HG38</a:t>
            </a:r>
          </a:p>
          <a:p>
            <a:pPr marL="457200" lvl="1" indent="0">
              <a:buNone/>
            </a:pPr>
            <a:r>
              <a:rPr lang="de-DE" dirty="0"/>
              <a:t>Check </a:t>
            </a:r>
            <a:r>
              <a:rPr lang="de-DE" dirty="0" err="1"/>
              <a:t>validity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variant </a:t>
            </a:r>
            <a:r>
              <a:rPr lang="de-DE" dirty="0" err="1"/>
              <a:t>data</a:t>
            </a:r>
            <a:r>
              <a:rPr lang="de-DE" dirty="0"/>
              <a:t> (check VCF </a:t>
            </a:r>
            <a:r>
              <a:rPr lang="de-DE" dirty="0" err="1"/>
              <a:t>validity</a:t>
            </a:r>
            <a:r>
              <a:rPr lang="de-DE" dirty="0"/>
              <a:t>, multiple </a:t>
            </a:r>
            <a:r>
              <a:rPr lang="de-DE" dirty="0" err="1"/>
              <a:t>Seq-Ids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variant)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Write valid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Key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multiple </a:t>
            </a:r>
            <a:r>
              <a:rPr lang="de-DE" dirty="0" err="1"/>
              <a:t>databases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and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Consensus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Publish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ClinVar</a:t>
            </a:r>
            <a:r>
              <a:rPr lang="de-DE" dirty="0"/>
              <a:t> (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) and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71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Breitbild</PresentationFormat>
  <Paragraphs>202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HerediVar</vt:lpstr>
      <vt:lpstr>PowerPoint-Präsentation</vt:lpstr>
      <vt:lpstr>PowerPoint-Präsentation</vt:lpstr>
      <vt:lpstr>Databases/Algorithms for Variant Annotation</vt:lpstr>
      <vt:lpstr>Current state</vt:lpstr>
      <vt:lpstr>LRG/MANE: bring NCBI (RefSeq) and EMBL-EBI (Ensembl/GENCODE) together</vt:lpstr>
      <vt:lpstr>BACKUP/OUTDATED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Sketch HerediVar</dc:title>
  <dc:creator>Marvin Döbel</dc:creator>
  <cp:lastModifiedBy>Marvin Döbel</cp:lastModifiedBy>
  <cp:revision>26</cp:revision>
  <dcterms:created xsi:type="dcterms:W3CDTF">2022-03-16T09:43:37Z</dcterms:created>
  <dcterms:modified xsi:type="dcterms:W3CDTF">2022-03-22T14:33:05Z</dcterms:modified>
</cp:coreProperties>
</file>