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3377B-B692-4F8C-8BE9-143A32B75211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1359-2C65-4CD7-AD94-6C3822EB2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C174A-7460-407C-A7E5-BED6EC4F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4E847-EBE1-495F-AFB9-BE35C47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9A050-3589-4897-A00F-9DF2280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4160-FB46-4829-BC3E-BF695F4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4C4B8-2CF1-4B2E-B2B5-23567EE8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B568-5D82-4D94-8540-E8B287FB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3F41E-4AFC-44B6-AAFD-135AB52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F660-607A-4696-A91B-D7095F9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41CC-F2C7-4827-8364-6DC1521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903B1-6051-4F18-941F-E3A2426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C29DF-A912-427E-BD40-F3F7A7D9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FA755-3FD6-4B29-8C2A-D1B9240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87BB-4891-4A29-90B1-62514A1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F6719-7839-40F0-928C-08B7453A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A7D1F-7469-4DB2-9110-75095C3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D6636-E890-40EA-8BBD-8F14B56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2527E-507C-4AC0-B5BB-6A5517E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0F31E-541A-48A6-A940-FF7E3B7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6362-DF40-41A8-8E2E-E3A5E113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7CB6-E1AD-456F-8E74-5B198E4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716D5-0C78-4809-9113-6B10F69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C9DD0-6469-4B06-809F-F8A1D1F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DFBD-43A4-49CA-AE1E-EEB7F12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43FB4-ABBD-4319-898C-62538A4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6D1C-6F0E-4356-8E00-A578D55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6C10-21F3-4136-89CA-1F97680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607E5-A22D-47F6-8B84-FADE62B7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2DAE7-E83F-45E7-A1A5-307C032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9A1D9-436D-4DEA-9FBE-10F3C1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224D4-4A80-4E6B-9933-31202A1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122D-0076-4DC6-A5DE-A68965F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D30E-B13B-4FC9-A202-9E8123A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6A0F6-1EF0-4487-8D8F-62996D38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D846-ABDB-4544-B26D-E7D0F0F9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9C022C-6756-4C4B-B95E-3D361591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1E1D8-2680-4078-9B3B-2BB79FF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B2D57-7E12-48DF-A7BF-60C5C7A1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50764-8CC0-45BC-8C1E-6C37CE9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EDB7B-68ED-42EB-85BF-B42AFA9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6135-6E34-41ED-B697-77F9184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B1E6E-757C-4596-A399-A06B918E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E4D2C-1D01-4873-B83B-1088311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C3F5-6347-42AC-AE04-A119224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3D0FB-DD26-48E7-9A70-72822C8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B0F577-1526-4343-8F15-8D191C5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EC5EC-8B56-48AA-9F8B-4AE7B0A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2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C31A-7D07-4037-9AEA-10A7414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14F2-CB26-4C03-AAA5-6D6251E3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6A638-6905-4A21-B224-78A784F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55DB-B9AB-4729-A8C4-587A29A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23641-A953-4A04-9F7D-5DAA18F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7C384-DB4D-40FC-B175-9E52C243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32BF-2E51-4A99-8A85-E900C8B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7BCE-DE17-4C42-8D49-104605A3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425BA-E370-418C-92A7-0BF9558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0A78B-970C-4AAC-AB25-8AD31253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23E3-A501-4808-BD31-A7C7B6D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4525A-ED38-4B65-9F3B-85B294E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56826-1CE5-4550-9D72-E568BA8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E81E-0F99-404E-A602-BE08FAE2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B0CF-E9CE-467F-8464-7ED05268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DC2-B1DE-4E8C-96F7-0082F16C6727}" type="datetimeFigureOut">
              <a:rPr lang="de-DE" smtClean="0"/>
              <a:t>11.03.2022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51A3-7D0B-409D-B581-DCEF5DB9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17503-3D30-4108-8838-C4BB1F9A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Sketch</a:t>
            </a:r>
            <a:br>
              <a:rPr lang="de-DE" dirty="0"/>
            </a:br>
            <a:r>
              <a:rPr lang="de-DE" dirty="0" err="1"/>
              <a:t>HerediVar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91121" y="2913392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2757B6B-AC99-4D15-A6F3-596AB07D67E0}"/>
              </a:ext>
            </a:extLst>
          </p:cNvPr>
          <p:cNvCxnSpPr>
            <a:cxnSpLocks/>
          </p:cNvCxnSpPr>
          <p:nvPr/>
        </p:nvCxnSpPr>
        <p:spPr>
          <a:xfrm flipV="1">
            <a:off x="5448581" y="1809145"/>
            <a:ext cx="2288648" cy="172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XXX,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r>
              <a:rPr lang="de-DE" dirty="0"/>
              <a:t> (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)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238898" y="3133049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72934"/>
              </p:ext>
            </p:extLst>
          </p:nvPr>
        </p:nvGraphicFramePr>
        <p:xfrm>
          <a:off x="5665755" y="2812386"/>
          <a:ext cx="140788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/>
                        <a:t>variant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tinyint1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error_description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1861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42523"/>
              </p:ext>
            </p:extLst>
          </p:nvPr>
        </p:nvGraphicFramePr>
        <p:xfrm>
          <a:off x="10570615" y="1236271"/>
          <a:ext cx="14078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54619"/>
              </p:ext>
            </p:extLst>
          </p:nvPr>
        </p:nvGraphicFramePr>
        <p:xfrm>
          <a:off x="3005786" y="2332479"/>
          <a:ext cx="1407888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9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annotation_type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value_type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,…?}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1864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4777"/>
              </p:ext>
            </p:extLst>
          </p:nvPr>
        </p:nvGraphicFramePr>
        <p:xfrm>
          <a:off x="772719" y="4026607"/>
          <a:ext cx="140788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gene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3922262" y="1443135"/>
            <a:ext cx="1744790" cy="1691757"/>
          </a:xfrm>
          <a:prstGeom prst="bentConnector3">
            <a:avLst>
              <a:gd name="adj1" fmla="val 74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413674" y="1648409"/>
            <a:ext cx="160799" cy="991792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645" y="1830630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13798" y="70895"/>
            <a:ext cx="256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7557"/>
              </p:ext>
            </p:extLst>
          </p:nvPr>
        </p:nvGraphicFramePr>
        <p:xfrm>
          <a:off x="3005786" y="944089"/>
          <a:ext cx="1401497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9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51103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variant_annotation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supplementary_document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dirty="0"/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762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18589"/>
              </p:ext>
            </p:extLst>
          </p:nvPr>
        </p:nvGraphicFramePr>
        <p:xfrm>
          <a:off x="8265638" y="3117097"/>
          <a:ext cx="1407888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consensus_classification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evidence_document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989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627333" y="1545441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69171"/>
              </p:ext>
            </p:extLst>
          </p:nvPr>
        </p:nvGraphicFramePr>
        <p:xfrm>
          <a:off x="8269739" y="1075883"/>
          <a:ext cx="135759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192719" y="4318032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315"/>
              </p:ext>
            </p:extLst>
          </p:nvPr>
        </p:nvGraphicFramePr>
        <p:xfrm>
          <a:off x="2884155" y="4026607"/>
          <a:ext cx="1854354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variant_consequence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7073646" y="3093857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VEP &amp; VEP/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/>
              <a:t>PFAM, </a:t>
            </a:r>
            <a:r>
              <a:rPr lang="de-DE" dirty="0" err="1"/>
              <a:t>Uniprot</a:t>
            </a:r>
            <a:r>
              <a:rPr lang="de-DE" dirty="0"/>
              <a:t>, VUS-TF (Proteindomänen)</a:t>
            </a:r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BRCA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FOSSIES</a:t>
            </a:r>
          </a:p>
          <a:p>
            <a:r>
              <a:rPr lang="de-DE" dirty="0"/>
              <a:t>ARUP BRCA1 / BRCA2</a:t>
            </a:r>
          </a:p>
          <a:p>
            <a:r>
              <a:rPr lang="de-DE" dirty="0"/>
              <a:t>IARC TP53 Database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HexoSplice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Annotation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57EBD02-B09F-4876-B733-EF4F4795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2155"/>
              </p:ext>
            </p:extLst>
          </p:nvPr>
        </p:nvGraphicFramePr>
        <p:xfrm>
          <a:off x="6886303" y="3252651"/>
          <a:ext cx="45974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955071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VarSome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36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UCSC </a:t>
                      </a:r>
                      <a:r>
                        <a:rPr lang="de-DE" sz="1100" u="none" strike="noStrike" dirty="0" err="1">
                          <a:effectLst/>
                        </a:rPr>
                        <a:t>genome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browser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43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Google-Suche (Variatensuche mit 1-Buchstaben, 3-Buchstaben, rs-Nummer)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63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COSMIC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2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cBioPortal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126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OMIM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55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OrphaNet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Über DBs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allele </a:t>
            </a:r>
            <a:r>
              <a:rPr lang="de-DE" dirty="0" err="1"/>
              <a:t>frequencies</a:t>
            </a:r>
            <a:endParaRPr lang="de-DE" dirty="0"/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en-US" dirty="0"/>
              <a:t>relationships of human variations and phenotypes, with supporting evidence (</a:t>
            </a:r>
            <a:r>
              <a:rPr lang="en-US" dirty="0" err="1"/>
              <a:t>eg.</a:t>
            </a:r>
            <a:r>
              <a:rPr lang="en-US" dirty="0"/>
              <a:t> publications)</a:t>
            </a:r>
            <a:endParaRPr lang="de-DE" dirty="0"/>
          </a:p>
          <a:p>
            <a:r>
              <a:rPr lang="de-DE" dirty="0"/>
              <a:t>VEP: </a:t>
            </a:r>
            <a:r>
              <a:rPr lang="en-US" dirty="0"/>
              <a:t>determines the effect of variants on genes, transcripts, protein sequences or regulatory regions (= consequence) but can do more with plugins</a:t>
            </a:r>
          </a:p>
          <a:p>
            <a:r>
              <a:rPr lang="en-US" dirty="0" err="1"/>
              <a:t>BRCAexchange</a:t>
            </a:r>
            <a:r>
              <a:rPr lang="en-US" dirty="0"/>
              <a:t>: contains sequence variations from the BRCA1&amp;2 genes along with clinical significance of them</a:t>
            </a:r>
          </a:p>
          <a:p>
            <a:r>
              <a:rPr lang="en-US" dirty="0"/>
              <a:t>FOSSIES: frequencies of variations within a couple of specific genes</a:t>
            </a:r>
          </a:p>
          <a:p>
            <a:r>
              <a:rPr lang="en-US" dirty="0"/>
              <a:t>ARUP BRCA1&amp;2: classification of variants within BRCA1&amp;2 genes</a:t>
            </a:r>
          </a:p>
          <a:p>
            <a:r>
              <a:rPr lang="en-US" i="1" dirty="0"/>
              <a:t>TP53</a:t>
            </a:r>
            <a:r>
              <a:rPr lang="en-US" dirty="0"/>
              <a:t> Database: various types of data and information from the literature and generalist databases on human </a:t>
            </a:r>
            <a:r>
              <a:rPr lang="en-US" i="1" dirty="0"/>
              <a:t>TP53</a:t>
            </a:r>
            <a:r>
              <a:rPr lang="en-US" dirty="0"/>
              <a:t> gene variations related to cancer</a:t>
            </a:r>
          </a:p>
          <a:p>
            <a:r>
              <a:rPr lang="en-US" dirty="0" err="1"/>
              <a:t>cancerhotspots</a:t>
            </a:r>
            <a:r>
              <a:rPr lang="en-US" dirty="0"/>
              <a:t>: statistically significant mutations in cancer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9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3.1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built</a:t>
            </a:r>
            <a:r>
              <a:rPr lang="de-DE" dirty="0"/>
              <a:t> upon GRCh38), but </a:t>
            </a:r>
            <a:r>
              <a:rPr lang="de-DE" dirty="0" err="1"/>
              <a:t>gnomAD</a:t>
            </a:r>
            <a:r>
              <a:rPr lang="de-DE" dirty="0"/>
              <a:t> v2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preferable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v3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coding</a:t>
            </a:r>
            <a:br>
              <a:rPr lang="de-DE" dirty="0"/>
            </a:br>
            <a:r>
              <a:rPr lang="de-DE" dirty="0" err="1"/>
              <a:t>variants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hom</a:t>
            </a:r>
            <a:r>
              <a:rPr lang="de-DE" dirty="0"/>
              <a:t>/#</a:t>
            </a:r>
            <a:r>
              <a:rPr lang="de-DE" dirty="0" err="1"/>
              <a:t>hemi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restliche daten aus VCF </a:t>
            </a:r>
            <a:r>
              <a:rPr lang="de-DE" dirty="0" err="1"/>
              <a:t>datei</a:t>
            </a:r>
            <a:r>
              <a:rPr lang="de-DE" dirty="0"/>
              <a:t> entnehmen (</a:t>
            </a:r>
            <a:r>
              <a:rPr lang="de-DE" dirty="0" err="1"/>
              <a:t>AF,popmax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Clin</a:t>
            </a:r>
            <a:r>
              <a:rPr lang="de-DE" dirty="0"/>
              <a:t> Gen </a:t>
            </a:r>
            <a:r>
              <a:rPr lang="de-DE" dirty="0" err="1"/>
              <a:t>Sequencing</a:t>
            </a:r>
            <a:r>
              <a:rPr lang="de-DE" dirty="0"/>
              <a:t> Variant Interpretation (SVI)?</a:t>
            </a:r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esearch</a:t>
            </a:r>
            <a:r>
              <a:rPr lang="de-DE" dirty="0"/>
              <a:t> -&gt; </a:t>
            </a:r>
            <a:r>
              <a:rPr lang="de-DE" dirty="0" err="1"/>
              <a:t>efetch</a:t>
            </a:r>
            <a:endParaRPr lang="de-DE" dirty="0"/>
          </a:p>
          <a:p>
            <a:pPr lvl="1"/>
            <a:r>
              <a:rPr lang="en-US" dirty="0"/>
              <a:t>Interpretation (last evaluated), Review status (Assertion criteria), Condition (Inheritance), Submitter, Supporting information from API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5D8DCE-D3AB-46CD-9A42-D409A26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5" y="4460033"/>
            <a:ext cx="7971326" cy="18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/>
              <a:t>VEP: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endParaRPr lang="de-DE" dirty="0"/>
          </a:p>
          <a:p>
            <a:pPr lvl="1"/>
            <a:r>
              <a:rPr lang="de-DE" dirty="0" err="1"/>
              <a:t>consequence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GET </a:t>
            </a:r>
            <a:r>
              <a:rPr lang="de-DE" dirty="0" err="1"/>
              <a:t>vep</a:t>
            </a:r>
            <a:r>
              <a:rPr lang="de-DE" dirty="0"/>
              <a:t>/:</a:t>
            </a:r>
            <a:r>
              <a:rPr lang="de-DE" dirty="0" err="1"/>
              <a:t>species</a:t>
            </a:r>
            <a:r>
              <a:rPr lang="de-DE" dirty="0"/>
              <a:t>/</a:t>
            </a:r>
            <a:r>
              <a:rPr lang="de-DE" dirty="0" err="1"/>
              <a:t>region</a:t>
            </a:r>
            <a:r>
              <a:rPr lang="de-DE" dirty="0"/>
              <a:t>/:</a:t>
            </a:r>
            <a:r>
              <a:rPr lang="de-DE" dirty="0" err="1"/>
              <a:t>region</a:t>
            </a:r>
            <a:r>
              <a:rPr lang="de-DE" dirty="0"/>
              <a:t>/:allele/</a:t>
            </a:r>
          </a:p>
          <a:p>
            <a:pPr lvl="1"/>
            <a:r>
              <a:rPr lang="en-US" dirty="0" err="1"/>
              <a:t>dbSNP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number via GET </a:t>
            </a:r>
            <a:r>
              <a:rPr lang="en-US" dirty="0" err="1"/>
              <a:t>variant_recoder</a:t>
            </a:r>
            <a:r>
              <a:rPr lang="en-US" dirty="0"/>
              <a:t>/:species/:id</a:t>
            </a:r>
          </a:p>
          <a:p>
            <a:pPr lvl="1"/>
            <a:r>
              <a:rPr lang="de-DE" dirty="0" err="1"/>
              <a:t>phyloP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(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conservation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+ </a:t>
            </a:r>
            <a:r>
              <a:rPr lang="de-DE" dirty="0" err="1"/>
              <a:t>plugin</a:t>
            </a:r>
            <a:r>
              <a:rPr lang="de-DE" dirty="0"/>
              <a:t> „</a:t>
            </a:r>
            <a:r>
              <a:rPr lang="de-DE" dirty="0" err="1"/>
              <a:t>conservation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 Proteindomänen?</a:t>
            </a:r>
          </a:p>
          <a:p>
            <a:pPr lvl="1"/>
            <a:r>
              <a:rPr lang="de-DE" dirty="0"/>
              <a:t>CADD, REVEL, </a:t>
            </a:r>
            <a:r>
              <a:rPr lang="de-DE" dirty="0" err="1"/>
              <a:t>SpliceAI</a:t>
            </a:r>
            <a:r>
              <a:rPr lang="de-DE" dirty="0"/>
              <a:t>, </a:t>
            </a:r>
            <a:r>
              <a:rPr lang="de-DE" dirty="0" err="1"/>
              <a:t>MaxEntScan</a:t>
            </a:r>
            <a:r>
              <a:rPr lang="de-DE" dirty="0"/>
              <a:t> </a:t>
            </a:r>
            <a:r>
              <a:rPr lang="de-DE" dirty="0" err="1"/>
              <a:t>resuls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CLI +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dirty="0" err="1"/>
              <a:t>BRCAexchange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  <a:p>
            <a:r>
              <a:rPr lang="de-DE" dirty="0"/>
              <a:t>FOSSIES: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european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and </a:t>
            </a:r>
            <a:r>
              <a:rPr lang="de-DE" dirty="0" err="1"/>
              <a:t>african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ARUP BRCA1&amp;2: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IARC TP53: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+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 err="1"/>
              <a:t>cancerhotspots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3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C5AB-62D1-41F6-8AC8-E7A26DB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092A-C325-4E8C-BC5E-12CF2A9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1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Breitbild</PresentationFormat>
  <Paragraphs>193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 Sketch HerediVar</vt:lpstr>
      <vt:lpstr>PowerPoint-Präsentation</vt:lpstr>
      <vt:lpstr>PowerPoint-Präsentation</vt:lpstr>
      <vt:lpstr>PowerPoint-Präsentation</vt:lpstr>
      <vt:lpstr>Databases/Algorithms for Variant Annotation</vt:lpstr>
      <vt:lpstr>Über DBs</vt:lpstr>
      <vt:lpstr>DB usage</vt:lpstr>
      <vt:lpstr>DB usage</vt:lpstr>
      <vt:lpstr>Frontend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Döbel</dc:creator>
  <cp:lastModifiedBy>Marvin Döbel</cp:lastModifiedBy>
  <cp:revision>80</cp:revision>
  <dcterms:created xsi:type="dcterms:W3CDTF">2022-03-02T14:39:36Z</dcterms:created>
  <dcterms:modified xsi:type="dcterms:W3CDTF">2022-03-11T13:58:20Z</dcterms:modified>
</cp:coreProperties>
</file>