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4BDAAC-5024-4C9C-B67C-A4CBEBE1E1FD}">
  <a:tblStyle styleId="{674BDAAC-5024-4C9C-B67C-A4CBEBE1E1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MavenPr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7664a557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7664a557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7664a557c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7664a557c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77664a557c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77664a557c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77664a557c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77664a557c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77664a557c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77664a557c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77664a557c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77664a557c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77664a557c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77664a557c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77664a557c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77664a557c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Rockbuster Stealth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Insights + Data Analysis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Introduction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6662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Competition from streaming services has eaten Rockbuster market share. The company plans to use existing movie licenses to launch an online video rental service but needs to answer some key </a:t>
            </a:r>
            <a:r>
              <a:rPr lang="en">
                <a:solidFill>
                  <a:schemeClr val="lt1"/>
                </a:solidFill>
              </a:rPr>
              <a:t>questions</a:t>
            </a:r>
            <a:r>
              <a:rPr lang="en">
                <a:solidFill>
                  <a:schemeClr val="lt1"/>
                </a:solidFill>
              </a:rPr>
              <a:t>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Which movies contributed the most/least to revenue gain?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What was the average rental duration for all videos?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Which countries are Rockbuster customers based in?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Where are customers with a high lifetime value based?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Do sales figures vary between geographic regions?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Overview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666">
                <a:solidFill>
                  <a:schemeClr val="lt1"/>
                </a:solidFill>
              </a:rPr>
              <a:t>Data from 2/14/2007 - 5/14/2007</a:t>
            </a:r>
            <a:endParaRPr b="0" i="1" sz="1666">
              <a:solidFill>
                <a:schemeClr val="lt1"/>
              </a:solidFill>
            </a:endParaRPr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851925" y="3209250"/>
            <a:ext cx="2239500" cy="13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599 Customers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108 Countries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597 Cities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3452250" y="3209250"/>
            <a:ext cx="2239500" cy="13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16044 rentals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958 titles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2 stores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6052575" y="3209250"/>
            <a:ext cx="2239500" cy="13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$61,312.04 in sales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14,596 sales made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$4.20 avg per sale</a:t>
            </a:r>
            <a:endParaRPr b="1" sz="1500">
              <a:solidFill>
                <a:schemeClr val="lt1"/>
              </a:solidFill>
            </a:endParaRPr>
          </a:p>
        </p:txBody>
      </p:sp>
      <p:grpSp>
        <p:nvGrpSpPr>
          <p:cNvPr id="293" name="Google Shape;293;p15"/>
          <p:cNvGrpSpPr/>
          <p:nvPr/>
        </p:nvGrpSpPr>
        <p:grpSpPr>
          <a:xfrm>
            <a:off x="1338975" y="1789913"/>
            <a:ext cx="1265400" cy="1265400"/>
            <a:chOff x="1338975" y="1637513"/>
            <a:chExt cx="1265400" cy="1265400"/>
          </a:xfrm>
        </p:grpSpPr>
        <p:sp>
          <p:nvSpPr>
            <p:cNvPr id="294" name="Google Shape;294;p15"/>
            <p:cNvSpPr/>
            <p:nvPr/>
          </p:nvSpPr>
          <p:spPr>
            <a:xfrm>
              <a:off x="1338975" y="1637513"/>
              <a:ext cx="1265400" cy="1265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295" name="Google Shape;295;p15"/>
            <p:cNvPicPr preferRelativeResize="0"/>
            <p:nvPr/>
          </p:nvPicPr>
          <p:blipFill rotWithShape="1">
            <a:blip r:embed="rId3">
              <a:alphaModFix/>
            </a:blip>
            <a:srcRect b="18877" l="0" r="0" t="0"/>
            <a:stretch/>
          </p:blipFill>
          <p:spPr>
            <a:xfrm>
              <a:off x="1415244" y="1818836"/>
              <a:ext cx="1112857" cy="902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6" name="Google Shape;296;p15"/>
          <p:cNvGrpSpPr/>
          <p:nvPr/>
        </p:nvGrpSpPr>
        <p:grpSpPr>
          <a:xfrm>
            <a:off x="6539625" y="1812413"/>
            <a:ext cx="1265400" cy="1265400"/>
            <a:chOff x="6539625" y="1660013"/>
            <a:chExt cx="1265400" cy="1265400"/>
          </a:xfrm>
        </p:grpSpPr>
        <p:sp>
          <p:nvSpPr>
            <p:cNvPr id="297" name="Google Shape;297;p15"/>
            <p:cNvSpPr/>
            <p:nvPr/>
          </p:nvSpPr>
          <p:spPr>
            <a:xfrm>
              <a:off x="6539625" y="1660013"/>
              <a:ext cx="1265400" cy="1265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298" name="Google Shape;298;p15"/>
            <p:cNvPicPr preferRelativeResize="0"/>
            <p:nvPr/>
          </p:nvPicPr>
          <p:blipFill rotWithShape="1">
            <a:blip r:embed="rId4">
              <a:alphaModFix/>
            </a:blip>
            <a:srcRect b="14835" l="0" r="0" t="0"/>
            <a:stretch/>
          </p:blipFill>
          <p:spPr>
            <a:xfrm>
              <a:off x="6615889" y="1796312"/>
              <a:ext cx="1112857" cy="94779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9" name="Google Shape;299;p15"/>
          <p:cNvGrpSpPr/>
          <p:nvPr/>
        </p:nvGrpSpPr>
        <p:grpSpPr>
          <a:xfrm>
            <a:off x="3939300" y="1789913"/>
            <a:ext cx="1265400" cy="1265400"/>
            <a:chOff x="3939300" y="1637513"/>
            <a:chExt cx="1265400" cy="1265400"/>
          </a:xfrm>
        </p:grpSpPr>
        <p:sp>
          <p:nvSpPr>
            <p:cNvPr id="300" name="Google Shape;300;p15"/>
            <p:cNvSpPr/>
            <p:nvPr/>
          </p:nvSpPr>
          <p:spPr>
            <a:xfrm>
              <a:off x="3939300" y="1637513"/>
              <a:ext cx="1265400" cy="1265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301" name="Google Shape;301;p15"/>
            <p:cNvPicPr preferRelativeResize="0"/>
            <p:nvPr/>
          </p:nvPicPr>
          <p:blipFill rotWithShape="1">
            <a:blip r:embed="rId5">
              <a:alphaModFix/>
            </a:blip>
            <a:srcRect b="14442" l="0" r="0" t="0"/>
            <a:stretch/>
          </p:blipFill>
          <p:spPr>
            <a:xfrm>
              <a:off x="4044400" y="1818825"/>
              <a:ext cx="1055192" cy="9027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Quick Look - Rental Stats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307" name="Google Shape;307;p16"/>
          <p:cNvGraphicFramePr/>
          <p:nvPr/>
        </p:nvGraphicFramePr>
        <p:xfrm>
          <a:off x="659688" y="159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{674BDAAC-5024-4C9C-B67C-A4CBEBE1E1FD}</a:tableStyleId>
              </a:tblPr>
              <a:tblGrid>
                <a:gridCol w="1564925"/>
                <a:gridCol w="1564925"/>
                <a:gridCol w="1564925"/>
                <a:gridCol w="1564925"/>
                <a:gridCol w="1564925"/>
              </a:tblGrid>
              <a:tr h="58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Min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Max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Avg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Count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8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Duration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2"/>
                          </a:solidFill>
                        </a:rPr>
                        <a:t>3</a:t>
                      </a:r>
                      <a:endParaRPr sz="17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2"/>
                          </a:solidFill>
                        </a:rPr>
                        <a:t>7</a:t>
                      </a:r>
                      <a:endParaRPr sz="17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2"/>
                          </a:solidFill>
                        </a:rPr>
                        <a:t>4.99</a:t>
                      </a:r>
                      <a:endParaRPr sz="17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2"/>
                          </a:solidFill>
                        </a:rPr>
                        <a:t>1000</a:t>
                      </a:r>
                      <a:endParaRPr sz="17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8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Rate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2"/>
                          </a:solidFill>
                        </a:rPr>
                        <a:t>.99</a:t>
                      </a:r>
                      <a:endParaRPr sz="17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2"/>
                          </a:solidFill>
                        </a:rPr>
                        <a:t>4.99</a:t>
                      </a:r>
                      <a:endParaRPr sz="17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2"/>
                          </a:solidFill>
                        </a:rPr>
                        <a:t>2.98</a:t>
                      </a:r>
                      <a:endParaRPr sz="17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2"/>
                          </a:solidFill>
                        </a:rPr>
                        <a:t>1000</a:t>
                      </a:r>
                      <a:endParaRPr sz="17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8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Length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2"/>
                          </a:solidFill>
                        </a:rPr>
                        <a:t>46</a:t>
                      </a:r>
                      <a:endParaRPr sz="17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2"/>
                          </a:solidFill>
                        </a:rPr>
                        <a:t>185</a:t>
                      </a:r>
                      <a:endParaRPr sz="17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2"/>
                          </a:solidFill>
                        </a:rPr>
                        <a:t>115.27</a:t>
                      </a:r>
                      <a:endParaRPr sz="17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2"/>
                          </a:solidFill>
                        </a:rPr>
                        <a:t>1000</a:t>
                      </a:r>
                      <a:endParaRPr sz="17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8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Cost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2"/>
                          </a:solidFill>
                        </a:rPr>
                        <a:t>9.99</a:t>
                      </a:r>
                      <a:endParaRPr sz="17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2"/>
                          </a:solidFill>
                        </a:rPr>
                        <a:t>29.99</a:t>
                      </a:r>
                      <a:endParaRPr sz="17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2"/>
                          </a:solidFill>
                        </a:rPr>
                        <a:t>19.98</a:t>
                      </a:r>
                      <a:endParaRPr sz="17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2"/>
                          </a:solidFill>
                        </a:rPr>
                        <a:t>1000</a:t>
                      </a:r>
                      <a:endParaRPr sz="17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Popular Genres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13" name="Google Shape;3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249" y="1597875"/>
            <a:ext cx="5077251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7"/>
          <p:cNvSpPr txBox="1"/>
          <p:nvPr/>
        </p:nvSpPr>
        <p:spPr>
          <a:xfrm>
            <a:off x="638175" y="2189550"/>
            <a:ext cx="2257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Sports brought in the highest sales at $4,892.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Music brought in the lowest at $3,072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Best/Worst Selling Titles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3169996" y="1388250"/>
            <a:ext cx="280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BEST TITLES</a:t>
            </a:r>
            <a:endParaRPr b="1"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3114412" y="3162881"/>
            <a:ext cx="280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WORST</a:t>
            </a: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TITLES</a:t>
            </a:r>
            <a:endParaRPr b="1"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2" name="Google Shape;3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850" y="2003548"/>
            <a:ext cx="4926293" cy="952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8850" y="3778179"/>
            <a:ext cx="4926299" cy="95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Geographic Insights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29" name="Google Shape;3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725" y="1375474"/>
            <a:ext cx="4127949" cy="239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9"/>
          <p:cNvSpPr txBox="1"/>
          <p:nvPr/>
        </p:nvSpPr>
        <p:spPr>
          <a:xfrm>
            <a:off x="466725" y="1632900"/>
            <a:ext cx="32958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"/>
              <a:buChar char="●"/>
            </a:pPr>
            <a:r>
              <a:rPr b="1"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India had the highest number of customers (60) and revenue ($6034.78) followed by:</a:t>
            </a:r>
            <a:endParaRPr b="1"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"/>
              <a:buChar char="○"/>
            </a:pPr>
            <a:r>
              <a:rPr b="1"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China - </a:t>
            </a: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53, $5251.03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"/>
              <a:buChar char="○"/>
            </a:pPr>
            <a:r>
              <a:rPr b="1"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US - </a:t>
            </a: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36, $3685.31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"/>
              <a:buChar char="○"/>
            </a:pPr>
            <a:r>
              <a:rPr b="1"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Japan - </a:t>
            </a: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31, $3122.51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"/>
              <a:buChar char="○"/>
            </a:pPr>
            <a:r>
              <a:rPr b="1"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Mexico - </a:t>
            </a: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30, $2984.82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"/>
              <a:buChar char="○"/>
            </a:pPr>
            <a:r>
              <a:rPr b="1"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Brazil - </a:t>
            </a: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28, $2919.19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"/>
              <a:buChar char="○"/>
            </a:pPr>
            <a:r>
              <a:rPr b="1"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Russian Federation - </a:t>
            </a: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28, $2765.62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"/>
              <a:buChar char="○"/>
            </a:pPr>
            <a:r>
              <a:rPr b="1"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Philippines - </a:t>
            </a: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20, $2219.70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"/>
              <a:buChar char="○"/>
            </a:pPr>
            <a:r>
              <a:rPr b="1"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Turkey - </a:t>
            </a: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15, $1498.49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"/>
              <a:buChar char="○"/>
            </a:pPr>
            <a:r>
              <a:rPr b="1"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Indonesia - </a:t>
            </a: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14, $1352.69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1" name="Google Shape;3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0175" y="3884927"/>
            <a:ext cx="2633499" cy="749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9"/>
          <p:cNvSpPr txBox="1"/>
          <p:nvPr/>
        </p:nvSpPr>
        <p:spPr>
          <a:xfrm>
            <a:off x="676275" y="3890025"/>
            <a:ext cx="412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HOWEVER </a:t>
            </a:r>
            <a:endParaRPr b="1"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When evaluating by highest revenue/customer: Runion, Holy See, Nauru, Sweden and Belarus were the top 5 countries.</a:t>
            </a:r>
            <a:endParaRPr b="1"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3" name="Google Shape;333;p19"/>
          <p:cNvSpPr txBox="1"/>
          <p:nvPr/>
        </p:nvSpPr>
        <p:spPr>
          <a:xfrm>
            <a:off x="2400300" y="4750950"/>
            <a:ext cx="434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lt1"/>
                </a:solidFill>
              </a:rPr>
              <a:t>https://public.tableau.com/shared/6XXXMMKTR?:display_count=n&amp;:origin=viz_share_link</a:t>
            </a:r>
            <a:endParaRPr sz="800"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Lifetime Value Customers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339" name="Google Shape;339;p20"/>
          <p:cNvGraphicFramePr/>
          <p:nvPr/>
        </p:nvGraphicFramePr>
        <p:xfrm>
          <a:off x="667750" y="202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{674BDAAC-5024-4C9C-B67C-A4CBEBE1E1FD}</a:tableStyleId>
              </a:tblPr>
              <a:tblGrid>
                <a:gridCol w="1952125"/>
                <a:gridCol w="1952125"/>
                <a:gridCol w="1952125"/>
                <a:gridCol w="1952125"/>
              </a:tblGrid>
              <a:tr h="36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Name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Country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City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Total Paid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6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2"/>
                          </a:solidFill>
                        </a:rPr>
                        <a:t>Arlene Harvey</a:t>
                      </a:r>
                      <a:endParaRPr sz="17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2"/>
                          </a:solidFill>
                        </a:rPr>
                        <a:t>India</a:t>
                      </a:r>
                      <a:endParaRPr sz="17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2"/>
                          </a:solidFill>
                        </a:rPr>
                        <a:t>Ambattur</a:t>
                      </a:r>
                      <a:endParaRPr sz="17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2"/>
                          </a:solidFill>
                        </a:rPr>
                        <a:t>$111.76</a:t>
                      </a:r>
                      <a:endParaRPr sz="17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2"/>
                          </a:solidFill>
                        </a:rPr>
                        <a:t>Kyle Spurlock</a:t>
                      </a:r>
                      <a:endParaRPr sz="17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2"/>
                          </a:solidFill>
                        </a:rPr>
                        <a:t>China</a:t>
                      </a:r>
                      <a:endParaRPr sz="17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2"/>
                          </a:solidFill>
                        </a:rPr>
                        <a:t>Shanwei</a:t>
                      </a:r>
                      <a:endParaRPr sz="17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2"/>
                          </a:solidFill>
                        </a:rPr>
                        <a:t>$109.71</a:t>
                      </a:r>
                      <a:endParaRPr sz="17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2"/>
                          </a:solidFill>
                        </a:rPr>
                        <a:t>Marlene Welch</a:t>
                      </a:r>
                      <a:endParaRPr sz="17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2"/>
                          </a:solidFill>
                        </a:rPr>
                        <a:t>Japan</a:t>
                      </a:r>
                      <a:endParaRPr sz="17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2"/>
                          </a:solidFill>
                        </a:rPr>
                        <a:t>Iwaki</a:t>
                      </a:r>
                      <a:endParaRPr sz="17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2"/>
                          </a:solidFill>
                        </a:rPr>
                        <a:t>$106.77</a:t>
                      </a:r>
                      <a:endParaRPr sz="17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2"/>
                          </a:solidFill>
                        </a:rPr>
                        <a:t>Glen Talbert</a:t>
                      </a:r>
                      <a:endParaRPr sz="17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2"/>
                          </a:solidFill>
                        </a:rPr>
                        <a:t>Mexico</a:t>
                      </a:r>
                      <a:endParaRPr sz="17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2"/>
                          </a:solidFill>
                        </a:rPr>
                        <a:t>Acua</a:t>
                      </a:r>
                      <a:endParaRPr sz="17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2"/>
                          </a:solidFill>
                        </a:rPr>
                        <a:t>$100.77</a:t>
                      </a:r>
                      <a:endParaRPr sz="17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2"/>
                          </a:solidFill>
                        </a:rPr>
                        <a:t>Clinton Buford</a:t>
                      </a:r>
                      <a:endParaRPr sz="17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2"/>
                          </a:solidFill>
                        </a:rPr>
                        <a:t>United States</a:t>
                      </a:r>
                      <a:endParaRPr sz="17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2"/>
                          </a:solidFill>
                        </a:rPr>
                        <a:t>Aurora</a:t>
                      </a:r>
                      <a:endParaRPr sz="17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2"/>
                          </a:solidFill>
                        </a:rPr>
                        <a:t>$98.76</a:t>
                      </a:r>
                      <a:endParaRPr sz="17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40" name="Google Shape;340;p20"/>
          <p:cNvSpPr txBox="1"/>
          <p:nvPr>
            <p:ph idx="1" type="body"/>
          </p:nvPr>
        </p:nvSpPr>
        <p:spPr>
          <a:xfrm>
            <a:off x="667750" y="1437600"/>
            <a:ext cx="48726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Top 5 customers from the top 10 cities.</a:t>
            </a:r>
            <a:endParaRPr b="1"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"/>
          <p:cNvSpPr txBox="1"/>
          <p:nvPr>
            <p:ph idx="1" type="body"/>
          </p:nvPr>
        </p:nvSpPr>
        <p:spPr>
          <a:xfrm>
            <a:off x="809175" y="16264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599 customers across 108 countries and 597 cities via 2 stores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$61,312.04 in sales with $4.20 avg/sale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Average rental rate is 2.98 and average length of rental is 115.27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The Sports genre made the most at $4892, while Music mad the least at $3072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India, China and the United States have the most customers, but their </a:t>
            </a:r>
            <a:r>
              <a:rPr lang="en" sz="1200">
                <a:solidFill>
                  <a:schemeClr val="lt1"/>
                </a:solidFill>
              </a:rPr>
              <a:t>revenue</a:t>
            </a:r>
            <a:r>
              <a:rPr lang="en" sz="1200">
                <a:solidFill>
                  <a:schemeClr val="lt1"/>
                </a:solidFill>
              </a:rPr>
              <a:t> per customer was relatively low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Select customers have high lifetime value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46" name="Google Shape;346;p21"/>
          <p:cNvSpPr txBox="1"/>
          <p:nvPr>
            <p:ph idx="1" type="body"/>
          </p:nvPr>
        </p:nvSpPr>
        <p:spPr>
          <a:xfrm>
            <a:off x="4781550" y="16264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n" sz="1200">
                <a:solidFill>
                  <a:schemeClr val="lt1"/>
                </a:solidFill>
              </a:rPr>
              <a:t>Focus on the highest revenue genres initially.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n" sz="1200">
                <a:solidFill>
                  <a:schemeClr val="lt1"/>
                </a:solidFill>
              </a:rPr>
              <a:t>Initiate rollout in the countries with the highest customer counts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n" sz="1200">
                <a:solidFill>
                  <a:schemeClr val="lt1"/>
                </a:solidFill>
              </a:rPr>
              <a:t>Encourage customer loyalty with incentives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n" sz="1200">
                <a:solidFill>
                  <a:schemeClr val="lt1"/>
                </a:solidFill>
              </a:rPr>
              <a:t>Research:</a:t>
            </a:r>
            <a:endParaRPr sz="1200"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lphaLcPeriod"/>
            </a:pPr>
            <a:r>
              <a:rPr lang="en" sz="1200">
                <a:solidFill>
                  <a:schemeClr val="lt1"/>
                </a:solidFill>
              </a:rPr>
              <a:t>why revenue/customer is so low in the leading countries</a:t>
            </a:r>
            <a:endParaRPr sz="1200"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lphaLcPeriod"/>
            </a:pPr>
            <a:r>
              <a:rPr lang="en" sz="1200">
                <a:solidFill>
                  <a:schemeClr val="lt1"/>
                </a:solidFill>
              </a:rPr>
              <a:t>the relationship between rental rate and inventory availability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47" name="Google Shape;347;p21"/>
          <p:cNvSpPr txBox="1"/>
          <p:nvPr/>
        </p:nvSpPr>
        <p:spPr>
          <a:xfrm>
            <a:off x="1122371" y="892875"/>
            <a:ext cx="280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CONCLUSIONS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8" name="Google Shape;348;p21"/>
          <p:cNvSpPr txBox="1"/>
          <p:nvPr/>
        </p:nvSpPr>
        <p:spPr>
          <a:xfrm>
            <a:off x="5094746" y="892875"/>
            <a:ext cx="280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RECOMMENDATIONS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