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7000"/>
  <p:notesSz cx="6858000" cy="9144000"/>
  <p:embeddedFontLst>
    <p:embeddedFont>
      <p:font typeface="Liberation Sans Bold" panose="020B0604020202020204" charset="0"/>
      <p:regular r:id="rId9"/>
    </p:embeddedFont>
    <p:embeddedFont>
      <p:font typeface="Canva Sans Bold" panose="020B0604020202020204" charset="0"/>
      <p:regular r:id="rId10"/>
    </p:embeddedFont>
    <p:embeddedFont>
      <p:font typeface="Calibri" panose="020F0502020204030204" pitchFamily="34" charset="0"/>
      <p:regular r:id="rId11"/>
      <p:bold r:id="rId12"/>
      <p:italic r:id="rId13"/>
      <p:boldItalic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51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F1FCE-33B7-4123-88DE-538D4687B320}" type="datetimeFigureOut">
              <a:rPr lang="en-US" smtClean="0"/>
              <a:t>5/18/2025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56F288-5A14-46DF-B4B8-AF067F558AC7}" type="slidenum">
              <a:rPr lang="en-US" smtClean="0"/>
              <a:t>‹#›</a:t>
            </a:fld>
            <a:endParaRPr lang="en-US"/>
          </a:p>
        </p:txBody>
      </p:sp>
    </p:spTree>
    <p:extLst>
      <p:ext uri="{BB962C8B-B14F-4D97-AF65-F5344CB8AC3E}">
        <p14:creationId xmlns:p14="http://schemas.microsoft.com/office/powerpoint/2010/main" val="3737798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56F288-5A14-46DF-B4B8-AF067F558AC7}" type="slidenum">
              <a:rPr lang="en-US" smtClean="0"/>
              <a:t>2</a:t>
            </a:fld>
            <a:endParaRPr lang="en-US"/>
          </a:p>
        </p:txBody>
      </p:sp>
    </p:spTree>
    <p:extLst>
      <p:ext uri="{BB962C8B-B14F-4D97-AF65-F5344CB8AC3E}">
        <p14:creationId xmlns:p14="http://schemas.microsoft.com/office/powerpoint/2010/main" val="396044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5.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6.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8.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195263"/>
            <a:ext cx="18288000" cy="3091737"/>
            <a:chOff x="0" y="0"/>
            <a:chExt cx="24384000" cy="4122316"/>
          </a:xfrm>
        </p:grpSpPr>
        <p:pic>
          <p:nvPicPr>
            <p:cNvPr id="3" name="Picture 3"/>
            <p:cNvPicPr>
              <a:picLocks noChangeAspect="1"/>
            </p:cNvPicPr>
            <p:nvPr/>
          </p:nvPicPr>
          <p:blipFill>
            <a:blip r:embed="rId2"/>
            <a:srcRect t="64893" b="3057"/>
            <a:stretch>
              <a:fillRect/>
            </a:stretch>
          </p:blipFill>
          <p:spPr>
            <a:xfrm>
              <a:off x="0" y="0"/>
              <a:ext cx="24384000" cy="4122316"/>
            </a:xfrm>
            <a:prstGeom prst="rect">
              <a:avLst/>
            </a:prstGeom>
          </p:spPr>
        </p:pic>
      </p:grpSp>
      <p:grpSp>
        <p:nvGrpSpPr>
          <p:cNvPr id="4" name="Group 4"/>
          <p:cNvGrpSpPr/>
          <p:nvPr/>
        </p:nvGrpSpPr>
        <p:grpSpPr>
          <a:xfrm>
            <a:off x="13704622" y="-1932884"/>
            <a:ext cx="3865767" cy="3865767"/>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E2471"/>
            </a:solidFill>
            <a:ln w="952500" cap="sq">
              <a:solidFill>
                <a:srgbClr val="F69322"/>
              </a:solidFill>
              <a:prstDash val="solid"/>
              <a:miter/>
            </a:ln>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7" name="AutoShape 7"/>
          <p:cNvSpPr/>
          <p:nvPr/>
        </p:nvSpPr>
        <p:spPr>
          <a:xfrm>
            <a:off x="10227743" y="6052820"/>
            <a:ext cx="5582057" cy="0"/>
          </a:xfrm>
          <a:prstGeom prst="line">
            <a:avLst/>
          </a:prstGeom>
          <a:ln w="38100" cap="flat">
            <a:solidFill>
              <a:srgbClr val="FFFFFF"/>
            </a:solidFill>
            <a:prstDash val="solid"/>
            <a:headEnd type="none" w="sm" len="sm"/>
            <a:tailEnd type="none" w="sm" len="sm"/>
          </a:ln>
        </p:spPr>
      </p:sp>
      <p:sp>
        <p:nvSpPr>
          <p:cNvPr id="8" name="Freeform 8"/>
          <p:cNvSpPr/>
          <p:nvPr/>
        </p:nvSpPr>
        <p:spPr>
          <a:xfrm>
            <a:off x="14230231" y="2849820"/>
            <a:ext cx="3645968" cy="1904995"/>
          </a:xfrm>
          <a:custGeom>
            <a:avLst/>
            <a:gdLst/>
            <a:ahLst/>
            <a:cxnLst/>
            <a:rect l="l" t="t" r="r" b="b"/>
            <a:pathLst>
              <a:path w="3645968" h="1904995">
                <a:moveTo>
                  <a:pt x="0" y="0"/>
                </a:moveTo>
                <a:lnTo>
                  <a:pt x="3645968" y="0"/>
                </a:lnTo>
                <a:lnTo>
                  <a:pt x="3645968" y="1904995"/>
                </a:lnTo>
                <a:lnTo>
                  <a:pt x="0" y="1904995"/>
                </a:lnTo>
                <a:lnTo>
                  <a:pt x="0" y="0"/>
                </a:lnTo>
                <a:close/>
              </a:path>
            </a:pathLst>
          </a:custGeom>
          <a:blipFill>
            <a:blip r:embed="rId3"/>
            <a:stretch>
              <a:fillRect/>
            </a:stretch>
          </a:blipFill>
        </p:spPr>
      </p:sp>
      <p:sp>
        <p:nvSpPr>
          <p:cNvPr id="9" name="Freeform 9"/>
          <p:cNvSpPr/>
          <p:nvPr/>
        </p:nvSpPr>
        <p:spPr>
          <a:xfrm>
            <a:off x="15586180" y="4754820"/>
            <a:ext cx="1621794" cy="2293680"/>
          </a:xfrm>
          <a:custGeom>
            <a:avLst/>
            <a:gdLst/>
            <a:ahLst/>
            <a:cxnLst/>
            <a:rect l="l" t="t" r="r" b="b"/>
            <a:pathLst>
              <a:path w="1621794" h="2293680">
                <a:moveTo>
                  <a:pt x="0" y="0"/>
                </a:moveTo>
                <a:lnTo>
                  <a:pt x="1621794" y="0"/>
                </a:lnTo>
                <a:lnTo>
                  <a:pt x="1621794" y="2293680"/>
                </a:lnTo>
                <a:lnTo>
                  <a:pt x="0" y="2293680"/>
                </a:lnTo>
                <a:lnTo>
                  <a:pt x="0" y="0"/>
                </a:lnTo>
                <a:close/>
              </a:path>
            </a:pathLst>
          </a:custGeom>
          <a:blipFill>
            <a:blip r:embed="rId4"/>
            <a:stretch>
              <a:fillRect/>
            </a:stretch>
          </a:blipFill>
        </p:spPr>
      </p:sp>
      <p:sp>
        <p:nvSpPr>
          <p:cNvPr id="10" name="TextBox 10"/>
          <p:cNvSpPr txBox="1"/>
          <p:nvPr/>
        </p:nvSpPr>
        <p:spPr>
          <a:xfrm>
            <a:off x="1066654" y="342900"/>
            <a:ext cx="11658746" cy="4390817"/>
          </a:xfrm>
          <a:prstGeom prst="rect">
            <a:avLst/>
          </a:prstGeom>
        </p:spPr>
        <p:txBody>
          <a:bodyPr wrap="square" lIns="0" tIns="0" rIns="0" bIns="0" rtlCol="0" anchor="t">
            <a:spAutoFit/>
          </a:bodyPr>
          <a:lstStyle/>
          <a:p>
            <a:pPr algn="l">
              <a:lnSpc>
                <a:spcPts val="17057"/>
              </a:lnSpc>
            </a:pPr>
            <a:r>
              <a:rPr lang="en-US" sz="18952" b="1" dirty="0" smtClean="0">
                <a:solidFill>
                  <a:srgbClr val="F69322"/>
                </a:solidFill>
                <a:latin typeface="Liberation Sans Bold"/>
                <a:ea typeface="Liberation Sans Bold"/>
                <a:cs typeface="Liberation Sans Bold"/>
                <a:sym typeface="Liberation Sans Bold"/>
              </a:rPr>
              <a:t>Health </a:t>
            </a:r>
            <a:r>
              <a:rPr lang="en-US" sz="18952" b="1" dirty="0" smtClean="0">
                <a:solidFill>
                  <a:srgbClr val="F69322"/>
                </a:solidFill>
                <a:latin typeface="Liberation Sans Bold"/>
                <a:ea typeface="Liberation Sans Bold"/>
                <a:cs typeface="Liberation Sans Bold"/>
                <a:sym typeface="Liberation Sans Bold"/>
              </a:rPr>
              <a:t>Connect</a:t>
            </a:r>
            <a:endParaRPr lang="en-US" sz="18952" b="1" dirty="0">
              <a:solidFill>
                <a:srgbClr val="F69322"/>
              </a:solidFill>
              <a:latin typeface="Liberation Sans Bold"/>
              <a:ea typeface="Liberation Sans Bold"/>
              <a:cs typeface="Liberation Sans Bold"/>
              <a:sym typeface="Liberation Sans Bold"/>
            </a:endParaRPr>
          </a:p>
        </p:txBody>
      </p:sp>
      <p:sp>
        <p:nvSpPr>
          <p:cNvPr id="11" name="TextBox 11"/>
          <p:cNvSpPr txBox="1"/>
          <p:nvPr/>
        </p:nvSpPr>
        <p:spPr>
          <a:xfrm>
            <a:off x="10227743" y="4457318"/>
            <a:ext cx="5582057" cy="537845"/>
          </a:xfrm>
          <a:prstGeom prst="rect">
            <a:avLst/>
          </a:prstGeom>
        </p:spPr>
        <p:txBody>
          <a:bodyPr lIns="0" tIns="0" rIns="0" bIns="0" rtlCol="0" anchor="t">
            <a:spAutoFit/>
          </a:bodyPr>
          <a:lstStyle/>
          <a:p>
            <a:pPr algn="l">
              <a:lnSpc>
                <a:spcPts val="4479"/>
              </a:lnSpc>
            </a:pPr>
            <a:r>
              <a:rPr lang="en-US" sz="3199" dirty="0">
                <a:solidFill>
                  <a:srgbClr val="FFFFFF"/>
                </a:solidFill>
                <a:latin typeface="Canva Sans"/>
                <a:ea typeface="Canva Sans"/>
                <a:cs typeface="Canva Sans"/>
                <a:sym typeface="Canva Sans"/>
              </a:rPr>
              <a:t>Team names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0134600" y="422981"/>
            <a:ext cx="3497438" cy="34974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0303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09084" y="202731"/>
            <a:ext cx="7920516" cy="1333698"/>
          </a:xfrm>
          <a:prstGeom prst="rect">
            <a:avLst/>
          </a:prstGeom>
        </p:spPr>
        <p:txBody>
          <a:bodyPr wrap="square" lIns="0" tIns="0" rIns="0" bIns="0" rtlCol="0" anchor="t">
            <a:spAutoFit/>
          </a:bodyPr>
          <a:lstStyle/>
          <a:p>
            <a:pPr algn="l">
              <a:lnSpc>
                <a:spcPts val="10400"/>
              </a:lnSpc>
            </a:pPr>
            <a:r>
              <a:rPr lang="en-US" sz="10400" b="1" dirty="0" smtClean="0">
                <a:solidFill>
                  <a:srgbClr val="FFFFFF"/>
                </a:solidFill>
                <a:latin typeface="Liberation Sans Bold"/>
                <a:ea typeface="Liberation Sans Bold"/>
                <a:cs typeface="Liberation Sans Bold"/>
                <a:sym typeface="Liberation Sans Bold"/>
              </a:rPr>
              <a:t>Introduction </a:t>
            </a:r>
            <a:endParaRPr lang="en-US" sz="10400" b="1" dirty="0">
              <a:solidFill>
                <a:srgbClr val="FFFFFF"/>
              </a:solidFill>
              <a:latin typeface="Liberation Sans Bold"/>
              <a:ea typeface="Liberation Sans Bold"/>
              <a:cs typeface="Liberation Sans Bold"/>
              <a:sym typeface="Liberation Sans Bold"/>
            </a:endParaRPr>
          </a:p>
        </p:txBody>
      </p:sp>
      <p:sp>
        <p:nvSpPr>
          <p:cNvPr id="6" name="Freeform 6"/>
          <p:cNvSpPr/>
          <p:nvPr/>
        </p:nvSpPr>
        <p:spPr>
          <a:xfrm rot="-5400000" flipH="1">
            <a:off x="16714765" y="-1436664"/>
            <a:ext cx="2407416" cy="4137746"/>
          </a:xfrm>
          <a:custGeom>
            <a:avLst/>
            <a:gdLst/>
            <a:ahLst/>
            <a:cxnLst/>
            <a:rect l="l" t="t" r="r" b="b"/>
            <a:pathLst>
              <a:path w="2407416" h="4137746">
                <a:moveTo>
                  <a:pt x="2407416" y="0"/>
                </a:moveTo>
                <a:lnTo>
                  <a:pt x="0" y="0"/>
                </a:lnTo>
                <a:lnTo>
                  <a:pt x="0" y="4137746"/>
                </a:lnTo>
                <a:lnTo>
                  <a:pt x="2407416" y="4137746"/>
                </a:lnTo>
                <a:lnTo>
                  <a:pt x="2407416"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p:cNvSpPr/>
          <p:nvPr/>
        </p:nvSpPr>
        <p:spPr>
          <a:xfrm rot="-5400000">
            <a:off x="16310758" y="-2705100"/>
            <a:ext cx="3954484" cy="3954484"/>
          </a:xfrm>
          <a:custGeom>
            <a:avLst/>
            <a:gdLst/>
            <a:ahLst/>
            <a:cxnLst/>
            <a:rect l="l" t="t" r="r" b="b"/>
            <a:pathLst>
              <a:path w="3954484" h="3954484">
                <a:moveTo>
                  <a:pt x="0" y="0"/>
                </a:moveTo>
                <a:lnTo>
                  <a:pt x="3954484" y="0"/>
                </a:lnTo>
                <a:lnTo>
                  <a:pt x="3954484" y="3954484"/>
                </a:lnTo>
                <a:lnTo>
                  <a:pt x="0" y="395448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aphicFrame>
        <p:nvGraphicFramePr>
          <p:cNvPr id="8" name="Table 8"/>
          <p:cNvGraphicFramePr>
            <a:graphicFrameLocks noGrp="1"/>
          </p:cNvGraphicFramePr>
          <p:nvPr>
            <p:extLst>
              <p:ext uri="{D42A27DB-BD31-4B8C-83A1-F6EECF244321}">
                <p14:modId xmlns:p14="http://schemas.microsoft.com/office/powerpoint/2010/main" val="3407007599"/>
              </p:ext>
            </p:extLst>
          </p:nvPr>
        </p:nvGraphicFramePr>
        <p:xfrm>
          <a:off x="609600" y="1866900"/>
          <a:ext cx="16649700" cy="8610600"/>
        </p:xfrm>
        <a:graphic>
          <a:graphicData uri="http://schemas.openxmlformats.org/drawingml/2006/table">
            <a:tbl>
              <a:tblPr/>
              <a:tblGrid>
                <a:gridCol w="4835930"/>
                <a:gridCol w="5933112"/>
                <a:gridCol w="5880658"/>
              </a:tblGrid>
              <a:tr h="7391401">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Imagine waking up in the middle of the night with a sharp pain in your chest – and no access to a hospital , no insurances , and no one to call. For millions of people , this isn’t a story , it’s their reality. Today we are here to talk to you about an app that can assist you in your health problems . An app that can help you locate nearby hospitals , pharmacies and clinics , you name it! </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000" b="0" i="0" u="none" strike="noStrike" kern="1200" cap="none" spc="0" normalizeH="0" baseline="0" noProof="0" dirty="0" smtClean="0">
                          <a:ln>
                            <a:noFill/>
                          </a:ln>
                          <a:solidFill>
                            <a:prstClr val="white"/>
                          </a:solidFill>
                          <a:effectLst/>
                          <a:uLnTx/>
                          <a:uFillTx/>
                          <a:latin typeface="+mn-lt"/>
                          <a:ea typeface="+mn-ea"/>
                          <a:cs typeface="+mn-cs"/>
                        </a:rPr>
                        <a:t>How much would you pay to save your life or the life of someone you love? Would it surprise you to know that in some places, life saving care costs are less than a bottle of water and in others , it is complimentary . “Of all forms of inequality , injustice in health is the most inhumane.” Said Dr. Martin Luther King Jr. With these words in mind , let us look at where we stand today in providing fair , affordable and quality health care to everyone . Health care is not just a personal issue , it is a global crisis. In this presentation , we will look at how you are changing the world by using this app.</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Health care access is crucial but often difficult during emergencies . Many struggle to find nearby hospitals , clinics , or pharmacies quickly. Language barriers make it even harder for diverse users to get help . </a:t>
                      </a:r>
                      <a:r>
                        <a:rPr kumimoji="0" lang="en-US" sz="3200" b="0" i="0" u="none" strike="noStrike" kern="1200" cap="none" spc="0" normalizeH="0" baseline="0" noProof="0" dirty="0" err="1" smtClean="0">
                          <a:ln>
                            <a:noFill/>
                          </a:ln>
                          <a:solidFill>
                            <a:schemeClr val="bg1"/>
                          </a:solidFill>
                          <a:effectLst/>
                          <a:uLnTx/>
                          <a:uFillTx/>
                          <a:latin typeface="+mn-lt"/>
                          <a:ea typeface="+mn-ea"/>
                          <a:cs typeface="+mn-cs"/>
                        </a:rPr>
                        <a:t>HealthConnect</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is a desktop app designed to solve this by providing easy , multilingual health care location access</a:t>
                      </a:r>
                      <a:endParaRPr kumimoji="0" lang="en-US" sz="3000" b="0" i="0" u="none" strike="noStrike" kern="1200" cap="none" spc="0" normalizeH="0" baseline="0" noProof="0" dirty="0" smtClean="0">
                        <a:ln>
                          <a:noFill/>
                        </a:ln>
                        <a:solidFill>
                          <a:schemeClr val="bg1"/>
                        </a:solidFill>
                        <a:effectLst/>
                        <a:uLnTx/>
                        <a:uFillTx/>
                        <a:latin typeface="+mn-lt"/>
                        <a:ea typeface="+mn-ea"/>
                        <a:cs typeface="+mn-cs"/>
                      </a:endParaRPr>
                    </a:p>
                    <a:p>
                      <a:pPr algn="ctr">
                        <a:lnSpc>
                          <a:spcPts val="2659"/>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r>
            </a:tbl>
          </a:graphicData>
        </a:graphic>
      </p:graphicFrame>
      <p:sp>
        <p:nvSpPr>
          <p:cNvPr id="9" name="TextBox 9"/>
          <p:cNvSpPr txBox="1"/>
          <p:nvPr/>
        </p:nvSpPr>
        <p:spPr>
          <a:xfrm>
            <a:off x="1318436" y="3934047"/>
            <a:ext cx="4753351" cy="5333296"/>
          </a:xfrm>
          <a:prstGeom prst="rect">
            <a:avLst/>
          </a:prstGeom>
        </p:spPr>
        <p:txBody>
          <a:bodyPr wrap="square" lIns="0" tIns="0" rIns="0" bIns="0" rtlCol="0" anchor="t">
            <a:spAutoFit/>
          </a:bodyPr>
          <a:lstStyle/>
          <a:p>
            <a:pPr algn="l">
              <a:lnSpc>
                <a:spcPts val="3920"/>
              </a:lnSpc>
            </a:pPr>
            <a:endParaRPr lang="en-US" sz="2800" dirty="0">
              <a:solidFill>
                <a:srgbClr val="FFFFFF"/>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11" name="TextBox 11"/>
          <p:cNvSpPr txBox="1"/>
          <p:nvPr/>
        </p:nvSpPr>
        <p:spPr>
          <a:xfrm>
            <a:off x="7122574" y="8074965"/>
            <a:ext cx="11119612" cy="1969770"/>
          </a:xfrm>
          <a:prstGeom prst="rect">
            <a:avLst/>
          </a:prstGeom>
        </p:spPr>
        <p:txBody>
          <a:bodyPr wrap="square" lIns="0" tIns="0" rIns="0" bIns="0" rtlCol="0" anchor="t">
            <a:spAutoFit/>
          </a:bodyPr>
          <a:lstStyle/>
          <a:p>
            <a:r>
              <a:rPr lang="en-US" sz="3200" dirty="0" err="1" smtClean="0">
                <a:solidFill>
                  <a:schemeClr val="bg1"/>
                </a:solidFill>
              </a:rPr>
              <a:t>HealthConnect</a:t>
            </a:r>
            <a:r>
              <a:rPr lang="en-US" sz="3200" dirty="0" smtClean="0">
                <a:solidFill>
                  <a:schemeClr val="bg1"/>
                </a:solidFill>
              </a:rPr>
              <a:t> consolidates hospitals , clinics , and pharmacies in one app. Features include searchable database , categorized tabs , support multiple languages like </a:t>
            </a:r>
            <a:r>
              <a:rPr lang="en-US" sz="3200" dirty="0">
                <a:solidFill>
                  <a:schemeClr val="bg1"/>
                </a:solidFill>
              </a:rPr>
              <a:t>S</a:t>
            </a:r>
            <a:r>
              <a:rPr lang="en-US" sz="3200" dirty="0" smtClean="0">
                <a:solidFill>
                  <a:schemeClr val="bg1"/>
                </a:solidFill>
              </a:rPr>
              <a:t>esotho , Spanish and French . Emergency contact button for quick access to help .</a:t>
            </a:r>
            <a:endParaRPr lang="en-US" sz="3200" dirty="0">
              <a:solidFill>
                <a:schemeClr val="bg1"/>
              </a:solidFill>
            </a:endParaRPr>
          </a:p>
        </p:txBody>
      </p:sp>
      <p:sp>
        <p:nvSpPr>
          <p:cNvPr id="14" name="TextBox 14"/>
          <p:cNvSpPr txBox="1"/>
          <p:nvPr/>
        </p:nvSpPr>
        <p:spPr>
          <a:xfrm>
            <a:off x="2059670" y="2061269"/>
            <a:ext cx="1588616" cy="1345291"/>
          </a:xfrm>
          <a:prstGeom prst="rect">
            <a:avLst/>
          </a:prstGeom>
        </p:spPr>
        <p:txBody>
          <a:bodyPr lIns="50800" tIns="50800" rIns="50800" bIns="50800" rtlCol="0" anchor="ctr"/>
          <a:lstStyle/>
          <a:p>
            <a:pPr algn="ctr">
              <a:lnSpc>
                <a:spcPts val="2659"/>
              </a:lnSpc>
            </a:pPr>
            <a:endParaRPr/>
          </a:p>
        </p:txBody>
      </p:sp>
      <p:sp>
        <p:nvSpPr>
          <p:cNvPr id="26" name="Rectangle 25"/>
          <p:cNvSpPr/>
          <p:nvPr/>
        </p:nvSpPr>
        <p:spPr>
          <a:xfrm>
            <a:off x="419101" y="365046"/>
            <a:ext cx="8381999" cy="110799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smtClean="0">
                <a:ln>
                  <a:noFill/>
                </a:ln>
                <a:solidFill>
                  <a:schemeClr val="bg1"/>
                </a:solidFill>
                <a:effectLst/>
                <a:uLnTx/>
                <a:uFillTx/>
              </a:rPr>
              <a:t>PROBLEM</a:t>
            </a:r>
            <a:r>
              <a:rPr kumimoji="0" lang="en-US" sz="6600" b="0" i="0" u="none" strike="noStrike" kern="0" cap="none" spc="0" normalizeH="0" noProof="0" dirty="0" smtClean="0">
                <a:ln>
                  <a:noFill/>
                </a:ln>
                <a:solidFill>
                  <a:schemeClr val="bg1"/>
                </a:solidFill>
                <a:effectLst/>
                <a:uLnTx/>
                <a:uFillTx/>
              </a:rPr>
              <a:t> STATEMENT</a:t>
            </a:r>
            <a:endParaRPr kumimoji="0" lang="en-US" sz="4400" b="0" i="0" u="none" strike="noStrike" kern="0" cap="none" spc="0" normalizeH="0" baseline="0" noProof="0" dirty="0" smtClean="0">
              <a:ln>
                <a:noFill/>
              </a:ln>
              <a:solidFill>
                <a:schemeClr val="bg1"/>
              </a:solidFill>
              <a:effectLst/>
              <a:uLnTx/>
              <a:uFillTx/>
            </a:endParaRPr>
          </a:p>
        </p:txBody>
      </p:sp>
      <p:grpSp>
        <p:nvGrpSpPr>
          <p:cNvPr id="27" name="Group 16"/>
          <p:cNvGrpSpPr/>
          <p:nvPr/>
        </p:nvGrpSpPr>
        <p:grpSpPr>
          <a:xfrm>
            <a:off x="588727" y="1945845"/>
            <a:ext cx="2265251" cy="1460716"/>
            <a:chOff x="0" y="-103460"/>
            <a:chExt cx="418401" cy="415114"/>
          </a:xfrm>
        </p:grpSpPr>
        <p:sp>
          <p:nvSpPr>
            <p:cNvPr id="28" name="Freeform 17"/>
            <p:cNvSpPr/>
            <p:nvPr/>
          </p:nvSpPr>
          <p:spPr>
            <a:xfrm>
              <a:off x="0" y="-103460"/>
              <a:ext cx="418401" cy="316215"/>
            </a:xfrm>
            <a:custGeom>
              <a:avLst/>
              <a:gdLst/>
              <a:ahLst/>
              <a:cxnLst/>
              <a:rect l="l" t="t" r="r" b="b"/>
              <a:pathLst>
                <a:path w="418401" h="316215">
                  <a:moveTo>
                    <a:pt x="0" y="0"/>
                  </a:moveTo>
                  <a:lnTo>
                    <a:pt x="418401" y="0"/>
                  </a:lnTo>
                  <a:lnTo>
                    <a:pt x="418401" y="316215"/>
                  </a:lnTo>
                  <a:lnTo>
                    <a:pt x="0" y="316215"/>
                  </a:lnTo>
                  <a:close/>
                </a:path>
              </a:pathLst>
            </a:custGeom>
            <a:solidFill>
              <a:srgbClr val="F69322"/>
            </a:solidFill>
          </p:spPr>
          <p:txBody>
            <a:bodyPr/>
            <a:lstStyle/>
            <a:p>
              <a:r>
                <a:rPr lang="en-US" sz="9600" dirty="0" smtClean="0"/>
                <a:t> </a:t>
              </a:r>
              <a:endParaRPr lang="en-US" sz="9600" dirty="0"/>
            </a:p>
          </p:txBody>
        </p:sp>
        <p:sp>
          <p:nvSpPr>
            <p:cNvPr id="29" name="TextBox 18"/>
            <p:cNvSpPr txBox="1"/>
            <p:nvPr/>
          </p:nvSpPr>
          <p:spPr>
            <a:xfrm>
              <a:off x="0" y="-42661"/>
              <a:ext cx="418401" cy="354315"/>
            </a:xfrm>
            <a:prstGeom prst="rect">
              <a:avLst/>
            </a:prstGeom>
          </p:spPr>
          <p:txBody>
            <a:bodyPr lIns="50800" tIns="50800" rIns="50800" bIns="50800" rtlCol="0" anchor="ctr"/>
            <a:lstStyle/>
            <a:p>
              <a:pPr algn="ctr">
                <a:lnSpc>
                  <a:spcPts val="2659"/>
                </a:lnSpc>
              </a:pPr>
              <a:endParaRPr sz="9600"/>
            </a:p>
          </p:txBody>
        </p:sp>
      </p:grpSp>
      <p:sp>
        <p:nvSpPr>
          <p:cNvPr id="30" name="Rectangle 29"/>
          <p:cNvSpPr/>
          <p:nvPr/>
        </p:nvSpPr>
        <p:spPr>
          <a:xfrm>
            <a:off x="1366699" y="1751853"/>
            <a:ext cx="1431802" cy="1569660"/>
          </a:xfrm>
          <a:prstGeom prst="rect">
            <a:avLst/>
          </a:prstGeom>
        </p:spPr>
        <p:txBody>
          <a:bodyPr wrap="none">
            <a:spAutoFit/>
          </a:bodyPr>
          <a:lstStyle/>
          <a:p>
            <a:pPr lvl="0"/>
            <a:r>
              <a:rPr lang="en-US" sz="9600" dirty="0">
                <a:solidFill>
                  <a:schemeClr val="bg1"/>
                </a:solidFill>
              </a:rPr>
              <a:t>01</a:t>
            </a:r>
          </a:p>
        </p:txBody>
      </p:sp>
      <p:sp>
        <p:nvSpPr>
          <p:cNvPr id="31" name="Rectangle 30"/>
          <p:cNvSpPr/>
          <p:nvPr/>
        </p:nvSpPr>
        <p:spPr>
          <a:xfrm>
            <a:off x="3276600" y="1473042"/>
            <a:ext cx="14293351" cy="2554545"/>
          </a:xfrm>
          <a:prstGeom prst="rect">
            <a:avLst/>
          </a:prstGeom>
        </p:spPr>
        <p:txBody>
          <a:bodyPr wrap="square">
            <a:spAutoFit/>
          </a:bodyPr>
          <a:lstStyle/>
          <a:p>
            <a:r>
              <a:rPr lang="en-US" sz="3200" dirty="0">
                <a:solidFill>
                  <a:schemeClr val="bg1"/>
                </a:solidFill>
              </a:rPr>
              <a:t>We have </a:t>
            </a:r>
            <a:r>
              <a:rPr lang="en-US" sz="3200" dirty="0" err="1">
                <a:solidFill>
                  <a:schemeClr val="bg1"/>
                </a:solidFill>
              </a:rPr>
              <a:t>realised</a:t>
            </a:r>
            <a:r>
              <a:rPr lang="en-US" sz="3200" dirty="0">
                <a:solidFill>
                  <a:schemeClr val="bg1"/>
                </a:solidFill>
              </a:rPr>
              <a:t> that in the health sector we have several problems such as poor accessibility to health </a:t>
            </a:r>
            <a:r>
              <a:rPr lang="en-US" sz="3200" dirty="0" smtClean="0">
                <a:solidFill>
                  <a:schemeClr val="bg1"/>
                </a:solidFill>
              </a:rPr>
              <a:t> </a:t>
            </a:r>
            <a:r>
              <a:rPr lang="en-US" sz="3200" dirty="0" smtClean="0">
                <a:solidFill>
                  <a:schemeClr val="bg1"/>
                </a:solidFill>
              </a:rPr>
              <a:t>facilities [ they are scattered ]  </a:t>
            </a:r>
            <a:r>
              <a:rPr lang="en-US" sz="3200" dirty="0">
                <a:solidFill>
                  <a:schemeClr val="bg1"/>
                </a:solidFill>
              </a:rPr>
              <a:t>, </a:t>
            </a:r>
            <a:r>
              <a:rPr lang="en-US" sz="3200" dirty="0" smtClean="0">
                <a:solidFill>
                  <a:schemeClr val="bg1"/>
                </a:solidFill>
              </a:rPr>
              <a:t>existing solutions lack comprehensive data or multilingual support</a:t>
            </a:r>
            <a:r>
              <a:rPr lang="en-US" sz="3200" dirty="0" smtClean="0">
                <a:solidFill>
                  <a:schemeClr val="bg1"/>
                </a:solidFill>
              </a:rPr>
              <a:t> </a:t>
            </a:r>
            <a:r>
              <a:rPr lang="en-US" sz="3200" dirty="0">
                <a:solidFill>
                  <a:schemeClr val="bg1"/>
                </a:solidFill>
              </a:rPr>
              <a:t>, poor medication adherence , lack of health information , delayed emergency response </a:t>
            </a:r>
            <a:r>
              <a:rPr lang="en-US" sz="3200" dirty="0" smtClean="0">
                <a:solidFill>
                  <a:schemeClr val="bg1"/>
                </a:solidFill>
              </a:rPr>
              <a:t>and </a:t>
            </a:r>
            <a:r>
              <a:rPr lang="en-US" sz="3200" dirty="0" smtClean="0">
                <a:solidFill>
                  <a:schemeClr val="bg1"/>
                </a:solidFill>
              </a:rPr>
              <a:t> there is a need for a user-friendly , multilingual healthcare locator app .</a:t>
            </a:r>
            <a:endParaRPr lang="en-US" sz="3200" dirty="0"/>
          </a:p>
        </p:txBody>
      </p:sp>
      <p:sp>
        <p:nvSpPr>
          <p:cNvPr id="33" name="Rectangle 32"/>
          <p:cNvSpPr/>
          <p:nvPr/>
        </p:nvSpPr>
        <p:spPr>
          <a:xfrm>
            <a:off x="7452411" y="4096990"/>
            <a:ext cx="10418373" cy="2554545"/>
          </a:xfrm>
          <a:prstGeom prst="rect">
            <a:avLst/>
          </a:prstGeom>
        </p:spPr>
        <p:txBody>
          <a:bodyPr wrap="square">
            <a:spAutoFit/>
          </a:bodyPr>
          <a:lstStyle/>
          <a:p>
            <a:r>
              <a:rPr lang="en-US" sz="3200" b="1" dirty="0" smtClean="0">
                <a:solidFill>
                  <a:schemeClr val="bg1"/>
                </a:solidFill>
              </a:rPr>
              <a:t>WHO DOES IT HELP?</a:t>
            </a:r>
          </a:p>
          <a:p>
            <a:r>
              <a:rPr lang="en-US" sz="3200" dirty="0" smtClean="0">
                <a:solidFill>
                  <a:schemeClr val="bg1"/>
                </a:solidFill>
              </a:rPr>
              <a:t>This </a:t>
            </a:r>
            <a:r>
              <a:rPr lang="en-US" sz="3200" dirty="0">
                <a:solidFill>
                  <a:schemeClr val="bg1"/>
                </a:solidFill>
              </a:rPr>
              <a:t>app can </a:t>
            </a:r>
            <a:r>
              <a:rPr lang="en-US" sz="3200" dirty="0" smtClean="0">
                <a:solidFill>
                  <a:schemeClr val="bg1"/>
                </a:solidFill>
              </a:rPr>
              <a:t>help </a:t>
            </a:r>
            <a:r>
              <a:rPr lang="en-US" sz="3200" dirty="0" smtClean="0">
                <a:solidFill>
                  <a:schemeClr val="bg1"/>
                </a:solidFill>
              </a:rPr>
              <a:t>patients needing immediate healthcare locations </a:t>
            </a:r>
            <a:r>
              <a:rPr lang="en-US" sz="3200" dirty="0">
                <a:solidFill>
                  <a:schemeClr val="bg1"/>
                </a:solidFill>
              </a:rPr>
              <a:t>, </a:t>
            </a:r>
            <a:r>
              <a:rPr lang="en-US" sz="3200" dirty="0" smtClean="0">
                <a:solidFill>
                  <a:schemeClr val="bg1"/>
                </a:solidFill>
              </a:rPr>
              <a:t> Family members seeking nearby medical services , multilingual unfamiliar with local health care options </a:t>
            </a:r>
            <a:r>
              <a:rPr lang="en-US" sz="3200" dirty="0">
                <a:solidFill>
                  <a:schemeClr val="bg1"/>
                </a:solidFill>
              </a:rPr>
              <a:t>and people with heart conditions or epilepsy and solo travelers. </a:t>
            </a:r>
          </a:p>
        </p:txBody>
      </p:sp>
      <p:grpSp>
        <p:nvGrpSpPr>
          <p:cNvPr id="34" name="Group 16"/>
          <p:cNvGrpSpPr/>
          <p:nvPr/>
        </p:nvGrpSpPr>
        <p:grpSpPr>
          <a:xfrm>
            <a:off x="5037178" y="4686299"/>
            <a:ext cx="2256671" cy="1523755"/>
            <a:chOff x="-443652" y="-81840"/>
            <a:chExt cx="862053" cy="393494"/>
          </a:xfrm>
        </p:grpSpPr>
        <p:sp>
          <p:nvSpPr>
            <p:cNvPr id="35" name="Freeform 17"/>
            <p:cNvSpPr/>
            <p:nvPr/>
          </p:nvSpPr>
          <p:spPr>
            <a:xfrm>
              <a:off x="-443652" y="-81840"/>
              <a:ext cx="788687" cy="334524"/>
            </a:xfrm>
            <a:custGeom>
              <a:avLst/>
              <a:gdLst/>
              <a:ahLst/>
              <a:cxnLst/>
              <a:rect l="l" t="t" r="r" b="b"/>
              <a:pathLst>
                <a:path w="418401" h="316215">
                  <a:moveTo>
                    <a:pt x="0" y="0"/>
                  </a:moveTo>
                  <a:lnTo>
                    <a:pt x="418401" y="0"/>
                  </a:lnTo>
                  <a:lnTo>
                    <a:pt x="418401" y="316215"/>
                  </a:lnTo>
                  <a:lnTo>
                    <a:pt x="0" y="316215"/>
                  </a:lnTo>
                  <a:close/>
                </a:path>
              </a:pathLst>
            </a:custGeom>
            <a:solidFill>
              <a:srgbClr val="F69322"/>
            </a:solidFill>
          </p:spPr>
          <p:txBody>
            <a:bodyPr/>
            <a:lstStyle/>
            <a:p>
              <a:r>
                <a:rPr lang="en-US" sz="9600" dirty="0" smtClean="0">
                  <a:solidFill>
                    <a:schemeClr val="bg1"/>
                  </a:solidFill>
                </a:rPr>
                <a:t>02</a:t>
              </a:r>
              <a:r>
                <a:rPr lang="en-US" sz="9600" dirty="0" smtClean="0"/>
                <a:t> </a:t>
              </a:r>
              <a:endParaRPr lang="en-US" sz="9600" dirty="0">
                <a:solidFill>
                  <a:schemeClr val="bg1"/>
                </a:solidFill>
              </a:endParaRPr>
            </a:p>
          </p:txBody>
        </p:sp>
        <p:sp>
          <p:nvSpPr>
            <p:cNvPr id="36" name="TextBox 18"/>
            <p:cNvSpPr txBox="1"/>
            <p:nvPr/>
          </p:nvSpPr>
          <p:spPr>
            <a:xfrm>
              <a:off x="0" y="-42661"/>
              <a:ext cx="418401" cy="354315"/>
            </a:xfrm>
            <a:prstGeom prst="rect">
              <a:avLst/>
            </a:prstGeom>
          </p:spPr>
          <p:txBody>
            <a:bodyPr lIns="50800" tIns="50800" rIns="50800" bIns="50800" rtlCol="0" anchor="ctr"/>
            <a:lstStyle/>
            <a:p>
              <a:pPr algn="ctr">
                <a:lnSpc>
                  <a:spcPts val="2659"/>
                </a:lnSpc>
              </a:pPr>
              <a:endParaRPr sz="9600"/>
            </a:p>
          </p:txBody>
        </p:sp>
      </p:grpSp>
      <p:sp>
        <p:nvSpPr>
          <p:cNvPr id="37" name="Rectangle 36"/>
          <p:cNvSpPr/>
          <p:nvPr/>
        </p:nvSpPr>
        <p:spPr>
          <a:xfrm>
            <a:off x="5147489" y="7655651"/>
            <a:ext cx="1843992" cy="16788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 </a:t>
            </a:r>
            <a:r>
              <a:rPr lang="en-US" sz="9600" dirty="0" smtClean="0"/>
              <a:t>03 </a:t>
            </a:r>
            <a:endParaRPr lang="en-US" sz="9600" dirty="0"/>
          </a:p>
        </p:txBody>
      </p:sp>
      <p:sp>
        <p:nvSpPr>
          <p:cNvPr id="38" name="Rectangle 37"/>
          <p:cNvSpPr/>
          <p:nvPr/>
        </p:nvSpPr>
        <p:spPr>
          <a:xfrm>
            <a:off x="7122574" y="7363264"/>
            <a:ext cx="2058170" cy="584775"/>
          </a:xfrm>
          <a:prstGeom prst="rect">
            <a:avLst/>
          </a:prstGeom>
        </p:spPr>
        <p:txBody>
          <a:bodyPr wrap="square">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en-US" sz="3200" b="1" i="0" u="none" strike="noStrike" kern="0" cap="none" spc="0" normalizeH="0" baseline="0" noProof="0" dirty="0" smtClean="0">
                <a:ln>
                  <a:noFill/>
                </a:ln>
                <a:solidFill>
                  <a:schemeClr val="bg1"/>
                </a:solidFill>
                <a:effectLst/>
                <a:uLnTx/>
                <a:uFillTx/>
              </a:rPr>
              <a:t>SOLUTION</a:t>
            </a:r>
          </a:p>
        </p:txBody>
      </p:sp>
      <p:pic>
        <p:nvPicPr>
          <p:cNvPr id="1026" name="Picture 2" descr="C:\Users\Thabelang\Desktop\THABELANG\IMG_20250517_2344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9" y="5086578"/>
            <a:ext cx="5207916"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grpSp>
        <p:nvGrpSpPr>
          <p:cNvPr id="2" name="Group 2"/>
          <p:cNvGrpSpPr/>
          <p:nvPr/>
        </p:nvGrpSpPr>
        <p:grpSpPr>
          <a:xfrm>
            <a:off x="5605420" y="3885772"/>
            <a:ext cx="617253" cy="3470949"/>
            <a:chOff x="0" y="0"/>
            <a:chExt cx="162569" cy="914159"/>
          </a:xfrm>
        </p:grpSpPr>
        <p:sp>
          <p:nvSpPr>
            <p:cNvPr id="3" name="Freeform 3"/>
            <p:cNvSpPr/>
            <p:nvPr/>
          </p:nvSpPr>
          <p:spPr>
            <a:xfrm>
              <a:off x="0" y="0"/>
              <a:ext cx="162569" cy="914159"/>
            </a:xfrm>
            <a:custGeom>
              <a:avLst/>
              <a:gdLst/>
              <a:ahLst/>
              <a:cxnLst/>
              <a:rect l="l" t="t" r="r" b="b"/>
              <a:pathLst>
                <a:path w="162569" h="914159">
                  <a:moveTo>
                    <a:pt x="0" y="0"/>
                  </a:moveTo>
                  <a:lnTo>
                    <a:pt x="162569" y="0"/>
                  </a:lnTo>
                  <a:lnTo>
                    <a:pt x="162569" y="914159"/>
                  </a:lnTo>
                  <a:lnTo>
                    <a:pt x="0" y="914159"/>
                  </a:lnTo>
                  <a:close/>
                </a:path>
              </a:pathLst>
            </a:custGeom>
            <a:solidFill>
              <a:srgbClr val="F69322"/>
            </a:solidFill>
          </p:spPr>
        </p:sp>
        <p:sp>
          <p:nvSpPr>
            <p:cNvPr id="4" name="TextBox 4"/>
            <p:cNvSpPr txBox="1"/>
            <p:nvPr/>
          </p:nvSpPr>
          <p:spPr>
            <a:xfrm>
              <a:off x="0" y="-38100"/>
              <a:ext cx="162569" cy="95225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123733" y="3885772"/>
            <a:ext cx="617253" cy="3470949"/>
            <a:chOff x="0" y="0"/>
            <a:chExt cx="162569" cy="914159"/>
          </a:xfrm>
        </p:grpSpPr>
        <p:sp>
          <p:nvSpPr>
            <p:cNvPr id="11" name="Freeform 11"/>
            <p:cNvSpPr/>
            <p:nvPr/>
          </p:nvSpPr>
          <p:spPr>
            <a:xfrm>
              <a:off x="0" y="0"/>
              <a:ext cx="162569" cy="914159"/>
            </a:xfrm>
            <a:custGeom>
              <a:avLst/>
              <a:gdLst/>
              <a:ahLst/>
              <a:cxnLst/>
              <a:rect l="l" t="t" r="r" b="b"/>
              <a:pathLst>
                <a:path w="162569" h="914159">
                  <a:moveTo>
                    <a:pt x="0" y="0"/>
                  </a:moveTo>
                  <a:lnTo>
                    <a:pt x="162569" y="0"/>
                  </a:lnTo>
                  <a:lnTo>
                    <a:pt x="162569" y="914159"/>
                  </a:lnTo>
                  <a:lnTo>
                    <a:pt x="0" y="914159"/>
                  </a:lnTo>
                  <a:close/>
                </a:path>
              </a:pathLst>
            </a:custGeom>
            <a:solidFill>
              <a:srgbClr val="F69322"/>
            </a:solidFill>
          </p:spPr>
        </p:sp>
        <p:sp>
          <p:nvSpPr>
            <p:cNvPr id="12" name="TextBox 12"/>
            <p:cNvSpPr txBox="1"/>
            <p:nvPr/>
          </p:nvSpPr>
          <p:spPr>
            <a:xfrm>
              <a:off x="0" y="-38100"/>
              <a:ext cx="162569" cy="952259"/>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6642047" y="3905741"/>
            <a:ext cx="617253" cy="3455507"/>
            <a:chOff x="0" y="0"/>
            <a:chExt cx="162569" cy="910092"/>
          </a:xfrm>
        </p:grpSpPr>
        <p:sp>
          <p:nvSpPr>
            <p:cNvPr id="19" name="Freeform 19"/>
            <p:cNvSpPr/>
            <p:nvPr/>
          </p:nvSpPr>
          <p:spPr>
            <a:xfrm>
              <a:off x="0" y="0"/>
              <a:ext cx="162569" cy="910092"/>
            </a:xfrm>
            <a:custGeom>
              <a:avLst/>
              <a:gdLst/>
              <a:ahLst/>
              <a:cxnLst/>
              <a:rect l="l" t="t" r="r" b="b"/>
              <a:pathLst>
                <a:path w="162569" h="910092">
                  <a:moveTo>
                    <a:pt x="0" y="0"/>
                  </a:moveTo>
                  <a:lnTo>
                    <a:pt x="162569" y="0"/>
                  </a:lnTo>
                  <a:lnTo>
                    <a:pt x="162569" y="910092"/>
                  </a:lnTo>
                  <a:lnTo>
                    <a:pt x="0" y="910092"/>
                  </a:lnTo>
                  <a:close/>
                </a:path>
              </a:pathLst>
            </a:custGeom>
            <a:solidFill>
              <a:srgbClr val="F69322"/>
            </a:solidFill>
          </p:spPr>
        </p:sp>
        <p:sp>
          <p:nvSpPr>
            <p:cNvPr id="20" name="TextBox 20"/>
            <p:cNvSpPr txBox="1"/>
            <p:nvPr/>
          </p:nvSpPr>
          <p:spPr>
            <a:xfrm>
              <a:off x="0" y="-38100"/>
              <a:ext cx="162569" cy="948192"/>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8886330" y="12357233"/>
            <a:ext cx="1588616" cy="1345291"/>
          </a:xfrm>
          <a:prstGeom prst="rect">
            <a:avLst/>
          </a:prstGeom>
        </p:spPr>
        <p:txBody>
          <a:bodyPr lIns="50800" tIns="50800" rIns="50800" bIns="50800" rtlCol="0" anchor="ctr"/>
          <a:lstStyle/>
          <a:p>
            <a:pPr algn="ctr">
              <a:lnSpc>
                <a:spcPts val="2659"/>
              </a:lnSpc>
            </a:pPr>
            <a:endParaRPr/>
          </a:p>
        </p:txBody>
      </p:sp>
      <p:grpSp>
        <p:nvGrpSpPr>
          <p:cNvPr id="26" name="Group 26"/>
          <p:cNvGrpSpPr/>
          <p:nvPr/>
        </p:nvGrpSpPr>
        <p:grpSpPr>
          <a:xfrm>
            <a:off x="1028700" y="9258300"/>
            <a:ext cx="16230600" cy="1200630"/>
            <a:chOff x="0" y="0"/>
            <a:chExt cx="4274726" cy="316215"/>
          </a:xfrm>
        </p:grpSpPr>
        <p:sp>
          <p:nvSpPr>
            <p:cNvPr id="27" name="Freeform 27"/>
            <p:cNvSpPr/>
            <p:nvPr/>
          </p:nvSpPr>
          <p:spPr>
            <a:xfrm>
              <a:off x="0" y="0"/>
              <a:ext cx="4274726" cy="316215"/>
            </a:xfrm>
            <a:custGeom>
              <a:avLst/>
              <a:gdLst/>
              <a:ahLst/>
              <a:cxnLst/>
              <a:rect l="l" t="t" r="r" b="b"/>
              <a:pathLst>
                <a:path w="4274726" h="316215">
                  <a:moveTo>
                    <a:pt x="0" y="0"/>
                  </a:moveTo>
                  <a:lnTo>
                    <a:pt x="4274726" y="0"/>
                  </a:lnTo>
                  <a:lnTo>
                    <a:pt x="4274726" y="316215"/>
                  </a:lnTo>
                  <a:lnTo>
                    <a:pt x="0" y="316215"/>
                  </a:lnTo>
                  <a:close/>
                </a:path>
              </a:pathLst>
            </a:custGeom>
            <a:solidFill>
              <a:srgbClr val="303030"/>
            </a:solidFill>
          </p:spPr>
        </p:sp>
        <p:sp>
          <p:nvSpPr>
            <p:cNvPr id="28" name="TextBox 28"/>
            <p:cNvSpPr txBox="1"/>
            <p:nvPr/>
          </p:nvSpPr>
          <p:spPr>
            <a:xfrm>
              <a:off x="0" y="-38100"/>
              <a:ext cx="4274726" cy="354315"/>
            </a:xfrm>
            <a:prstGeom prst="rect">
              <a:avLst/>
            </a:prstGeom>
          </p:spPr>
          <p:txBody>
            <a:bodyPr lIns="50800" tIns="50800" rIns="50800" bIns="50800" rtlCol="0" anchor="ctr"/>
            <a:lstStyle/>
            <a:p>
              <a:pPr algn="ctr">
                <a:lnSpc>
                  <a:spcPts val="2659"/>
                </a:lnSpc>
              </a:pPr>
              <a:endParaRPr/>
            </a:p>
          </p:txBody>
        </p:sp>
      </p:grpSp>
      <p:sp>
        <p:nvSpPr>
          <p:cNvPr id="29" name="AutoShape 29"/>
          <p:cNvSpPr/>
          <p:nvPr/>
        </p:nvSpPr>
        <p:spPr>
          <a:xfrm>
            <a:off x="14762399" y="2034429"/>
            <a:ext cx="1766664" cy="0"/>
          </a:xfrm>
          <a:prstGeom prst="line">
            <a:avLst/>
          </a:prstGeom>
          <a:ln w="38100" cap="flat">
            <a:solidFill>
              <a:srgbClr val="FFFFFF"/>
            </a:solidFill>
            <a:prstDash val="solid"/>
            <a:headEnd type="none" w="sm" len="sm"/>
            <a:tailEnd type="none" w="sm" len="sm"/>
          </a:ln>
        </p:spPr>
      </p:sp>
      <p:sp>
        <p:nvSpPr>
          <p:cNvPr id="30" name="AutoShape 30"/>
          <p:cNvSpPr/>
          <p:nvPr/>
        </p:nvSpPr>
        <p:spPr>
          <a:xfrm>
            <a:off x="1758937" y="2053479"/>
            <a:ext cx="1766664" cy="0"/>
          </a:xfrm>
          <a:prstGeom prst="line">
            <a:avLst/>
          </a:prstGeom>
          <a:ln w="38100" cap="flat">
            <a:solidFill>
              <a:srgbClr val="FFFFFF"/>
            </a:solidFill>
            <a:prstDash val="solid"/>
            <a:headEnd type="none" w="sm" len="sm"/>
            <a:tailEnd type="none" w="sm" len="sm"/>
          </a:ln>
        </p:spPr>
      </p:sp>
      <p:sp>
        <p:nvSpPr>
          <p:cNvPr id="31" name="TextBox 31"/>
          <p:cNvSpPr txBox="1"/>
          <p:nvPr/>
        </p:nvSpPr>
        <p:spPr>
          <a:xfrm>
            <a:off x="3642306" y="1479756"/>
            <a:ext cx="11003388" cy="1204594"/>
          </a:xfrm>
          <a:prstGeom prst="rect">
            <a:avLst/>
          </a:prstGeom>
        </p:spPr>
        <p:txBody>
          <a:bodyPr lIns="0" tIns="0" rIns="0" bIns="0" rtlCol="0" anchor="t">
            <a:spAutoFit/>
          </a:bodyPr>
          <a:lstStyle/>
          <a:p>
            <a:pPr algn="ctr">
              <a:lnSpc>
                <a:spcPts val="8799"/>
              </a:lnSpc>
            </a:pPr>
            <a:r>
              <a:rPr lang="en-US" sz="8799" b="1">
                <a:solidFill>
                  <a:srgbClr val="FFFFFF"/>
                </a:solidFill>
                <a:latin typeface="Liberation Sans Bold"/>
                <a:ea typeface="Liberation Sans Bold"/>
                <a:cs typeface="Liberation Sans Bold"/>
                <a:sym typeface="Liberation Sans Bold"/>
              </a:rPr>
              <a:t>Offered Solutions</a:t>
            </a:r>
          </a:p>
        </p:txBody>
      </p:sp>
      <p:sp>
        <p:nvSpPr>
          <p:cNvPr id="33" name="TextBox 33"/>
          <p:cNvSpPr txBox="1"/>
          <p:nvPr/>
        </p:nvSpPr>
        <p:spPr>
          <a:xfrm>
            <a:off x="1633625" y="7695462"/>
            <a:ext cx="4280422" cy="613410"/>
          </a:xfrm>
          <a:prstGeom prst="rect">
            <a:avLst/>
          </a:prstGeom>
        </p:spPr>
        <p:txBody>
          <a:bodyPr lIns="0" tIns="0" rIns="0" bIns="0" rtlCol="0" anchor="t">
            <a:spAutoFit/>
          </a:bodyPr>
          <a:lstStyle/>
          <a:p>
            <a:pPr algn="l">
              <a:lnSpc>
                <a:spcPts val="5040"/>
              </a:lnSpc>
            </a:pPr>
            <a:r>
              <a:rPr lang="en-US" sz="3600">
                <a:solidFill>
                  <a:srgbClr val="FFFFFF"/>
                </a:solidFill>
                <a:latin typeface="Canva Sans"/>
                <a:ea typeface="Canva Sans"/>
                <a:cs typeface="Canva Sans"/>
                <a:sym typeface="Canva Sans"/>
              </a:rPr>
              <a:t>Innovation</a:t>
            </a:r>
          </a:p>
        </p:txBody>
      </p:sp>
      <p:sp>
        <p:nvSpPr>
          <p:cNvPr id="35" name="TextBox 35"/>
          <p:cNvSpPr txBox="1"/>
          <p:nvPr/>
        </p:nvSpPr>
        <p:spPr>
          <a:xfrm>
            <a:off x="7151938" y="7695462"/>
            <a:ext cx="4589048" cy="613410"/>
          </a:xfrm>
          <a:prstGeom prst="rect">
            <a:avLst/>
          </a:prstGeom>
        </p:spPr>
        <p:txBody>
          <a:bodyPr lIns="0" tIns="0" rIns="0" bIns="0" rtlCol="0" anchor="t">
            <a:spAutoFit/>
          </a:bodyPr>
          <a:lstStyle/>
          <a:p>
            <a:pPr algn="l">
              <a:lnSpc>
                <a:spcPts val="5040"/>
              </a:lnSpc>
            </a:pPr>
            <a:r>
              <a:rPr lang="en-US" sz="3600">
                <a:solidFill>
                  <a:srgbClr val="FFFFFF"/>
                </a:solidFill>
                <a:latin typeface="Canva Sans"/>
                <a:ea typeface="Canva Sans"/>
                <a:cs typeface="Canva Sans"/>
                <a:sym typeface="Canva Sans"/>
              </a:rPr>
              <a:t>Collaborative Team</a:t>
            </a:r>
          </a:p>
        </p:txBody>
      </p:sp>
      <p:sp>
        <p:nvSpPr>
          <p:cNvPr id="37" name="TextBox 37"/>
          <p:cNvSpPr txBox="1"/>
          <p:nvPr/>
        </p:nvSpPr>
        <p:spPr>
          <a:xfrm>
            <a:off x="12670252" y="7695462"/>
            <a:ext cx="4280422" cy="613410"/>
          </a:xfrm>
          <a:prstGeom prst="rect">
            <a:avLst/>
          </a:prstGeom>
        </p:spPr>
        <p:txBody>
          <a:bodyPr lIns="0" tIns="0" rIns="0" bIns="0" rtlCol="0" anchor="t">
            <a:spAutoFit/>
          </a:bodyPr>
          <a:lstStyle/>
          <a:p>
            <a:pPr algn="l">
              <a:lnSpc>
                <a:spcPts val="5040"/>
              </a:lnSpc>
            </a:pPr>
            <a:r>
              <a:rPr lang="en-US" sz="3600" dirty="0">
                <a:solidFill>
                  <a:srgbClr val="FFFFFF"/>
                </a:solidFill>
                <a:latin typeface="Canva Sans"/>
                <a:ea typeface="Canva Sans"/>
                <a:cs typeface="Canva Sans"/>
                <a:sym typeface="Canva Sans"/>
              </a:rPr>
              <a:t>Growth Potential</a:t>
            </a:r>
          </a:p>
        </p:txBody>
      </p:sp>
      <p:pic>
        <p:nvPicPr>
          <p:cNvPr id="2050" name="Picture 2" descr="C:\Users\Thabelang\Desktop\THABELANG\IMG_20250517_1247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1835" y="3895756"/>
            <a:ext cx="4243153" cy="345098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habelang\Desktop\THABELANG\IMG_20250517_1306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512" y="3779966"/>
            <a:ext cx="4664847" cy="36945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habelang\Desktop\THABELANG\IMG_20250518_17443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412" y="3905741"/>
            <a:ext cx="4269807" cy="3556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grpSp>
        <p:nvGrpSpPr>
          <p:cNvPr id="2" name="Group 2"/>
          <p:cNvGrpSpPr/>
          <p:nvPr/>
        </p:nvGrpSpPr>
        <p:grpSpPr>
          <a:xfrm>
            <a:off x="0" y="6180557"/>
            <a:ext cx="18313915" cy="4114800"/>
            <a:chOff x="0" y="0"/>
            <a:chExt cx="24418554" cy="5486400"/>
          </a:xfrm>
        </p:grpSpPr>
        <p:pic>
          <p:nvPicPr>
            <p:cNvPr id="3" name="Picture 3"/>
            <p:cNvPicPr>
              <a:picLocks noChangeAspect="1"/>
            </p:cNvPicPr>
            <p:nvPr/>
          </p:nvPicPr>
          <p:blipFill>
            <a:blip r:embed="rId2"/>
            <a:srcRect t="33138" b="33138"/>
            <a:stretch>
              <a:fillRect/>
            </a:stretch>
          </p:blipFill>
          <p:spPr>
            <a:xfrm>
              <a:off x="0" y="0"/>
              <a:ext cx="24418554" cy="5486400"/>
            </a:xfrm>
            <a:prstGeom prst="rect">
              <a:avLst/>
            </a:prstGeom>
          </p:spPr>
        </p:pic>
      </p:grpSp>
      <p:sp>
        <p:nvSpPr>
          <p:cNvPr id="4" name="TextBox 4"/>
          <p:cNvSpPr txBox="1"/>
          <p:nvPr/>
        </p:nvSpPr>
        <p:spPr>
          <a:xfrm>
            <a:off x="519546" y="1007919"/>
            <a:ext cx="17311254" cy="2462213"/>
          </a:xfrm>
          <a:prstGeom prst="rect">
            <a:avLst/>
          </a:prstGeom>
        </p:spPr>
        <p:txBody>
          <a:bodyPr wrap="square" lIns="0" tIns="0" rIns="0" bIns="0" rtlCol="0" anchor="t">
            <a:spAutoFit/>
          </a:bodyPr>
          <a:lstStyle/>
          <a:p>
            <a:pPr algn="l">
              <a:lnSpc>
                <a:spcPts val="9600"/>
              </a:lnSpc>
            </a:pPr>
            <a:r>
              <a:rPr lang="en-US" sz="9600" b="1" dirty="0" smtClean="0">
                <a:solidFill>
                  <a:srgbClr val="FFFFFF"/>
                </a:solidFill>
                <a:latin typeface="Liberation Sans Bold"/>
                <a:ea typeface="Liberation Sans Bold"/>
                <a:cs typeface="Liberation Sans Bold"/>
                <a:sym typeface="Liberation Sans Bold"/>
              </a:rPr>
              <a:t>Here we talk  about the challenges we faced:</a:t>
            </a:r>
            <a:endParaRPr lang="en-US" sz="9600" b="1" dirty="0">
              <a:solidFill>
                <a:srgbClr val="FFFFFF"/>
              </a:solidFill>
              <a:latin typeface="Liberation Sans Bold"/>
              <a:ea typeface="Liberation Sans Bold"/>
              <a:cs typeface="Liberation Sans Bold"/>
              <a:sym typeface="Liberation Sans Bold"/>
            </a:endParaRPr>
          </a:p>
        </p:txBody>
      </p:sp>
      <p:grpSp>
        <p:nvGrpSpPr>
          <p:cNvPr id="5" name="Group 5"/>
          <p:cNvGrpSpPr/>
          <p:nvPr/>
        </p:nvGrpSpPr>
        <p:grpSpPr>
          <a:xfrm>
            <a:off x="1148491" y="5334953"/>
            <a:ext cx="11204439" cy="4132405"/>
            <a:chOff x="-38692" y="-38100"/>
            <a:chExt cx="2950963" cy="1088370"/>
          </a:xfrm>
        </p:grpSpPr>
        <p:sp>
          <p:nvSpPr>
            <p:cNvPr id="6" name="Freeform 6"/>
            <p:cNvSpPr/>
            <p:nvPr/>
          </p:nvSpPr>
          <p:spPr>
            <a:xfrm>
              <a:off x="-38692" y="0"/>
              <a:ext cx="2912271" cy="1050270"/>
            </a:xfrm>
            <a:custGeom>
              <a:avLst/>
              <a:gdLst/>
              <a:ahLst/>
              <a:cxnLst/>
              <a:rect l="l" t="t" r="r" b="b"/>
              <a:pathLst>
                <a:path w="2912271" h="1050270">
                  <a:moveTo>
                    <a:pt x="0" y="0"/>
                  </a:moveTo>
                  <a:lnTo>
                    <a:pt x="2912271" y="0"/>
                  </a:lnTo>
                  <a:lnTo>
                    <a:pt x="2912271" y="1050270"/>
                  </a:lnTo>
                  <a:lnTo>
                    <a:pt x="0" y="1050270"/>
                  </a:lnTo>
                  <a:close/>
                </a:path>
              </a:pathLst>
            </a:custGeom>
            <a:solidFill>
              <a:srgbClr val="F69322"/>
            </a:solidFill>
          </p:spPr>
        </p:sp>
        <p:sp>
          <p:nvSpPr>
            <p:cNvPr id="7" name="TextBox 7"/>
            <p:cNvSpPr txBox="1"/>
            <p:nvPr/>
          </p:nvSpPr>
          <p:spPr>
            <a:xfrm>
              <a:off x="0" y="-38100"/>
              <a:ext cx="2912271" cy="108837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156262" y="3390900"/>
            <a:ext cx="1457234" cy="145723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0" cap="sq">
              <a:solidFill>
                <a:srgbClr val="303030"/>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AutoShape 12"/>
          <p:cNvSpPr/>
          <p:nvPr/>
        </p:nvSpPr>
        <p:spPr>
          <a:xfrm>
            <a:off x="9815116" y="2700494"/>
            <a:ext cx="2271115" cy="0"/>
          </a:xfrm>
          <a:prstGeom prst="line">
            <a:avLst/>
          </a:prstGeom>
          <a:ln w="38100" cap="flat">
            <a:solidFill>
              <a:srgbClr val="FFFFFF"/>
            </a:solidFill>
            <a:prstDash val="solid"/>
            <a:headEnd type="none" w="sm" len="sm"/>
            <a:tailEnd type="none" w="sm" len="sm"/>
          </a:ln>
        </p:spPr>
      </p:sp>
      <p:sp>
        <p:nvSpPr>
          <p:cNvPr id="13" name="Freeform 13"/>
          <p:cNvSpPr/>
          <p:nvPr/>
        </p:nvSpPr>
        <p:spPr>
          <a:xfrm>
            <a:off x="14609602" y="1667693"/>
            <a:ext cx="1465023" cy="1465023"/>
          </a:xfrm>
          <a:custGeom>
            <a:avLst/>
            <a:gdLst/>
            <a:ahLst/>
            <a:cxnLst/>
            <a:rect l="l" t="t" r="r" b="b"/>
            <a:pathLst>
              <a:path w="1465023" h="1465023">
                <a:moveTo>
                  <a:pt x="0" y="0"/>
                </a:moveTo>
                <a:lnTo>
                  <a:pt x="1465023" y="0"/>
                </a:lnTo>
                <a:lnTo>
                  <a:pt x="1465023" y="1465022"/>
                </a:lnTo>
                <a:lnTo>
                  <a:pt x="0" y="1465022"/>
                </a:lnTo>
                <a:lnTo>
                  <a:pt x="0" y="0"/>
                </a:lnTo>
                <a:close/>
              </a:path>
            </a:pathLst>
          </a:custGeom>
          <a:blipFill>
            <a:blip r:embed="rId3">
              <a:extLst>
                <a:ext uri="{96DAC541-7B7A-43D3-8B79-37D633B846F1}">
                  <asvg:svgBlip xmlns:asvg="http://schemas.microsoft.com/office/drawing/2016/SVG/main" xmlns="" r:embed="rId6"/>
                </a:ext>
              </a:extLst>
            </a:blip>
            <a:stretch>
              <a:fillRect/>
            </a:stretch>
          </a:blipFill>
        </p:spPr>
      </p:sp>
      <p:sp>
        <p:nvSpPr>
          <p:cNvPr id="14" name="TextBox 14"/>
          <p:cNvSpPr txBox="1"/>
          <p:nvPr/>
        </p:nvSpPr>
        <p:spPr>
          <a:xfrm>
            <a:off x="1825723" y="5829300"/>
            <a:ext cx="9077787" cy="3770263"/>
          </a:xfrm>
          <a:prstGeom prst="rect">
            <a:avLst/>
          </a:prstGeom>
        </p:spPr>
        <p:txBody>
          <a:bodyPr wrap="square" lIns="0" tIns="0" rIns="0" bIns="0" rtlCol="0" anchor="t">
            <a:spAutoFit/>
          </a:bodyPr>
          <a:lstStyle/>
          <a:p>
            <a:pPr algn="just">
              <a:lnSpc>
                <a:spcPts val="4200"/>
              </a:lnSpc>
            </a:pPr>
            <a:r>
              <a:rPr lang="en-US" sz="3000" dirty="0" smtClean="0">
                <a:solidFill>
                  <a:srgbClr val="FFFFFF"/>
                </a:solidFill>
                <a:latin typeface="Canva Sans"/>
                <a:ea typeface="Canva Sans"/>
                <a:cs typeface="Canva Sans"/>
                <a:sym typeface="Canva Sans"/>
              </a:rPr>
              <a:t>We faced challenges like </a:t>
            </a:r>
            <a:r>
              <a:rPr lang="en-US" sz="3000" dirty="0" smtClean="0">
                <a:solidFill>
                  <a:srgbClr val="FFFFFF"/>
                </a:solidFill>
                <a:latin typeface="Canva Sans"/>
                <a:ea typeface="Canva Sans"/>
                <a:cs typeface="Canva Sans"/>
                <a:sym typeface="Canva Sans"/>
              </a:rPr>
              <a:t>restructuring resource folders and learn java localization handling </a:t>
            </a:r>
            <a:r>
              <a:rPr lang="en-US" sz="3000" dirty="0" smtClean="0">
                <a:solidFill>
                  <a:srgbClr val="FFFFFF"/>
                </a:solidFill>
                <a:latin typeface="Canva Sans"/>
                <a:ea typeface="Canva Sans"/>
                <a:cs typeface="Canva Sans"/>
                <a:sym typeface="Canva Sans"/>
              </a:rPr>
              <a:t>, tight deadline forced focus on core features first [ </a:t>
            </a:r>
            <a:r>
              <a:rPr lang="en-US" sz="3000" dirty="0" smtClean="0">
                <a:solidFill>
                  <a:srgbClr val="FFFFFF"/>
                </a:solidFill>
                <a:latin typeface="Canva Sans"/>
                <a:ea typeface="Canva Sans"/>
                <a:cs typeface="Canva Sans"/>
                <a:sym typeface="Canva Sans"/>
              </a:rPr>
              <a:t>managing time  while juggling </a:t>
            </a:r>
            <a:r>
              <a:rPr lang="en-US" sz="3000" dirty="0" smtClean="0">
                <a:solidFill>
                  <a:srgbClr val="FFFFFF"/>
                </a:solidFill>
                <a:latin typeface="Canva Sans"/>
                <a:ea typeface="Canva Sans"/>
                <a:cs typeface="Canva Sans"/>
                <a:sym typeface="Canva Sans"/>
              </a:rPr>
              <a:t>school]  , ensuring smooth language switching and UI stability and overcoming technical and time challenges to deliver a functional app  </a:t>
            </a:r>
            <a:r>
              <a:rPr lang="en-US" sz="3000" dirty="0" smtClean="0">
                <a:solidFill>
                  <a:srgbClr val="FFFFFF"/>
                </a:solidFill>
                <a:latin typeface="Canva Sans"/>
                <a:ea typeface="Canva Sans"/>
                <a:cs typeface="Canva Sans"/>
                <a:sym typeface="Canva Sans"/>
              </a:rPr>
              <a:t>.</a:t>
            </a:r>
            <a:endParaRPr lang="en-US" sz="3000" dirty="0">
              <a:solidFill>
                <a:srgbClr val="FFFFFF"/>
              </a:solidFill>
              <a:latin typeface="Canva Sans"/>
              <a:ea typeface="Canva Sans"/>
              <a:cs typeface="Canva Sans"/>
              <a:sym typeface="Canva Sans"/>
            </a:endParaRPr>
          </a:p>
        </p:txBody>
      </p:sp>
      <p:grpSp>
        <p:nvGrpSpPr>
          <p:cNvPr id="15" name="Group 15"/>
          <p:cNvGrpSpPr/>
          <p:nvPr/>
        </p:nvGrpSpPr>
        <p:grpSpPr>
          <a:xfrm>
            <a:off x="2141901" y="4180413"/>
            <a:ext cx="5252330" cy="945867"/>
            <a:chOff x="0" y="0"/>
            <a:chExt cx="1383330" cy="249117"/>
          </a:xfrm>
        </p:grpSpPr>
        <p:sp>
          <p:nvSpPr>
            <p:cNvPr id="16" name="Freeform 16"/>
            <p:cNvSpPr/>
            <p:nvPr/>
          </p:nvSpPr>
          <p:spPr>
            <a:xfrm>
              <a:off x="0" y="0"/>
              <a:ext cx="1383330" cy="249117"/>
            </a:xfrm>
            <a:custGeom>
              <a:avLst/>
              <a:gdLst/>
              <a:ahLst/>
              <a:cxnLst/>
              <a:rect l="l" t="t" r="r" b="b"/>
              <a:pathLst>
                <a:path w="1383330" h="249117">
                  <a:moveTo>
                    <a:pt x="0" y="0"/>
                  </a:moveTo>
                  <a:lnTo>
                    <a:pt x="1383330" y="0"/>
                  </a:lnTo>
                  <a:lnTo>
                    <a:pt x="1383330" y="249117"/>
                  </a:lnTo>
                  <a:lnTo>
                    <a:pt x="0" y="249117"/>
                  </a:lnTo>
                  <a:close/>
                </a:path>
              </a:pathLst>
            </a:custGeom>
            <a:solidFill>
              <a:srgbClr val="BE2471"/>
            </a:solidFill>
          </p:spPr>
        </p:sp>
        <p:sp>
          <p:nvSpPr>
            <p:cNvPr id="17" name="TextBox 17"/>
            <p:cNvSpPr txBox="1"/>
            <p:nvPr/>
          </p:nvSpPr>
          <p:spPr>
            <a:xfrm>
              <a:off x="0" y="-57150"/>
              <a:ext cx="1383330" cy="306267"/>
            </a:xfrm>
            <a:prstGeom prst="rect">
              <a:avLst/>
            </a:prstGeom>
          </p:spPr>
          <p:txBody>
            <a:bodyPr lIns="50800" tIns="50800" rIns="50800" bIns="50800" rtlCol="0" anchor="ctr"/>
            <a:lstStyle/>
            <a:p>
              <a:pPr algn="ctr">
                <a:lnSpc>
                  <a:spcPts val="4479"/>
                </a:lnSpc>
              </a:pPr>
              <a:r>
                <a:rPr lang="en-US" sz="3199" b="1">
                  <a:solidFill>
                    <a:srgbClr val="FFFFFF"/>
                  </a:solidFill>
                  <a:latin typeface="Canva Sans Bold"/>
                  <a:ea typeface="Canva Sans Bold"/>
                  <a:cs typeface="Canva Sans Bold"/>
                  <a:sym typeface="Canva Sans Bold"/>
                </a:rPr>
                <a:t>Presenter Challenges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grpSp>
        <p:nvGrpSpPr>
          <p:cNvPr id="2" name="Group 2"/>
          <p:cNvGrpSpPr/>
          <p:nvPr/>
        </p:nvGrpSpPr>
        <p:grpSpPr>
          <a:xfrm>
            <a:off x="12720661" y="4697876"/>
            <a:ext cx="2980932" cy="298093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30303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882410" y="2712386"/>
            <a:ext cx="7680797" cy="4360168"/>
          </a:xfrm>
          <a:prstGeom prst="rect">
            <a:avLst/>
          </a:prstGeom>
        </p:spPr>
        <p:txBody>
          <a:bodyPr lIns="0" tIns="0" rIns="0" bIns="0" rtlCol="0" anchor="t">
            <a:spAutoFit/>
          </a:bodyPr>
          <a:lstStyle/>
          <a:p>
            <a:pPr>
              <a:lnSpc>
                <a:spcPts val="17000"/>
              </a:lnSpc>
            </a:pPr>
            <a:r>
              <a:rPr lang="en-US" sz="17000" b="1" dirty="0" smtClean="0">
                <a:solidFill>
                  <a:srgbClr val="FFFFFF"/>
                </a:solidFill>
                <a:latin typeface="Liberation Sans Bold"/>
                <a:ea typeface="Liberation Sans Bold"/>
                <a:cs typeface="Liberation Sans Bold"/>
                <a:sym typeface="Liberation Sans Bold"/>
              </a:rPr>
              <a:t>Thank You</a:t>
            </a:r>
            <a:r>
              <a:rPr lang="en-US" sz="9600" dirty="0">
                <a:sym typeface="Liberation Sans Bold"/>
              </a:rPr>
              <a:t> </a:t>
            </a:r>
            <a:r>
              <a:rPr lang="en-US" sz="17000" b="1" dirty="0">
                <a:solidFill>
                  <a:srgbClr val="FFFFFF"/>
                </a:solidFill>
                <a:latin typeface="Liberation Sans Bold"/>
                <a:sym typeface="Liberation Sans Bold"/>
              </a:rPr>
              <a:t> </a:t>
            </a:r>
            <a:r>
              <a:rPr lang="en-US" sz="17000" b="1" dirty="0" smtClean="0">
                <a:solidFill>
                  <a:srgbClr val="FFFFFF"/>
                </a:solidFill>
                <a:latin typeface="Liberation Sans Bold"/>
                <a:ea typeface="Liberation Sans Bold"/>
                <a:cs typeface="Liberation Sans Bold"/>
                <a:sym typeface="Liberation Sans Bold"/>
              </a:rPr>
              <a:t>.</a:t>
            </a:r>
            <a:endParaRPr lang="en-US" sz="17000" b="1" dirty="0">
              <a:solidFill>
                <a:srgbClr val="FFFFFF"/>
              </a:solidFill>
              <a:latin typeface="Liberation Sans Bold"/>
              <a:ea typeface="Liberation Sans Bold"/>
              <a:cs typeface="Liberation Sans Bold"/>
              <a:sym typeface="Liberation Sans Bold"/>
            </a:endParaRPr>
          </a:p>
        </p:txBody>
      </p:sp>
      <p:sp>
        <p:nvSpPr>
          <p:cNvPr id="6" name="Freeform 6"/>
          <p:cNvSpPr/>
          <p:nvPr/>
        </p:nvSpPr>
        <p:spPr>
          <a:xfrm rot="-5400000" flipH="1">
            <a:off x="14730317" y="6916867"/>
            <a:ext cx="4340842" cy="7460823"/>
          </a:xfrm>
          <a:custGeom>
            <a:avLst/>
            <a:gdLst/>
            <a:ahLst/>
            <a:cxnLst/>
            <a:rect l="l" t="t" r="r" b="b"/>
            <a:pathLst>
              <a:path w="4340842" h="7460823">
                <a:moveTo>
                  <a:pt x="4340843" y="0"/>
                </a:moveTo>
                <a:lnTo>
                  <a:pt x="0" y="0"/>
                </a:lnTo>
                <a:lnTo>
                  <a:pt x="0" y="7460823"/>
                </a:lnTo>
                <a:lnTo>
                  <a:pt x="4340843" y="7460823"/>
                </a:lnTo>
                <a:lnTo>
                  <a:pt x="4340843"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AutoShape 7"/>
          <p:cNvSpPr/>
          <p:nvPr/>
        </p:nvSpPr>
        <p:spPr>
          <a:xfrm>
            <a:off x="2882410" y="7812739"/>
            <a:ext cx="7121769" cy="0"/>
          </a:xfrm>
          <a:prstGeom prst="line">
            <a:avLst/>
          </a:prstGeom>
          <a:ln w="38100" cap="flat">
            <a:solidFill>
              <a:srgbClr val="FFFFFF"/>
            </a:solidFill>
            <a:prstDash val="solid"/>
            <a:headEnd type="none" w="sm" len="sm"/>
            <a:tailEnd type="none" w="sm" len="sm"/>
          </a:ln>
        </p:spPr>
      </p:sp>
      <p:sp>
        <p:nvSpPr>
          <p:cNvPr id="8" name="Freeform 8"/>
          <p:cNvSpPr/>
          <p:nvPr/>
        </p:nvSpPr>
        <p:spPr>
          <a:xfrm rot="-10800000" flipH="1">
            <a:off x="13170327" y="-3651807"/>
            <a:ext cx="4340842" cy="7460823"/>
          </a:xfrm>
          <a:custGeom>
            <a:avLst/>
            <a:gdLst/>
            <a:ahLst/>
            <a:cxnLst/>
            <a:rect l="l" t="t" r="r" b="b"/>
            <a:pathLst>
              <a:path w="4340842" h="7460823">
                <a:moveTo>
                  <a:pt x="4340843" y="0"/>
                </a:moveTo>
                <a:lnTo>
                  <a:pt x="0" y="0"/>
                </a:lnTo>
                <a:lnTo>
                  <a:pt x="0" y="7460823"/>
                </a:lnTo>
                <a:lnTo>
                  <a:pt x="4340843" y="7460823"/>
                </a:lnTo>
                <a:lnTo>
                  <a:pt x="4340843"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9" name="Group 9"/>
          <p:cNvGrpSpPr/>
          <p:nvPr/>
        </p:nvGrpSpPr>
        <p:grpSpPr>
          <a:xfrm>
            <a:off x="-903886" y="-878119"/>
            <a:ext cx="1932586" cy="1913447"/>
            <a:chOff x="0" y="0"/>
            <a:chExt cx="508994" cy="503953"/>
          </a:xfrm>
        </p:grpSpPr>
        <p:sp>
          <p:nvSpPr>
            <p:cNvPr id="10" name="Freeform 10"/>
            <p:cNvSpPr/>
            <p:nvPr/>
          </p:nvSpPr>
          <p:spPr>
            <a:xfrm>
              <a:off x="0" y="0"/>
              <a:ext cx="508994" cy="503953"/>
            </a:xfrm>
            <a:custGeom>
              <a:avLst/>
              <a:gdLst/>
              <a:ahLst/>
              <a:cxnLst/>
              <a:rect l="l" t="t" r="r" b="b"/>
              <a:pathLst>
                <a:path w="508994" h="503953">
                  <a:moveTo>
                    <a:pt x="0" y="0"/>
                  </a:moveTo>
                  <a:lnTo>
                    <a:pt x="508994" y="0"/>
                  </a:lnTo>
                  <a:lnTo>
                    <a:pt x="508994" y="503953"/>
                  </a:lnTo>
                  <a:lnTo>
                    <a:pt x="0" y="503953"/>
                  </a:lnTo>
                  <a:close/>
                </a:path>
              </a:pathLst>
            </a:custGeom>
            <a:solidFill>
              <a:srgbClr val="BE2471"/>
            </a:solidFill>
          </p:spPr>
        </p:sp>
        <p:sp>
          <p:nvSpPr>
            <p:cNvPr id="11" name="TextBox 11"/>
            <p:cNvSpPr txBox="1"/>
            <p:nvPr/>
          </p:nvSpPr>
          <p:spPr>
            <a:xfrm>
              <a:off x="0" y="-38100"/>
              <a:ext cx="508994" cy="54205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903886" y="9258300"/>
            <a:ext cx="1932586" cy="1913447"/>
            <a:chOff x="0" y="0"/>
            <a:chExt cx="508994" cy="503953"/>
          </a:xfrm>
        </p:grpSpPr>
        <p:sp>
          <p:nvSpPr>
            <p:cNvPr id="13" name="Freeform 13"/>
            <p:cNvSpPr/>
            <p:nvPr/>
          </p:nvSpPr>
          <p:spPr>
            <a:xfrm>
              <a:off x="0" y="0"/>
              <a:ext cx="508994" cy="503953"/>
            </a:xfrm>
            <a:custGeom>
              <a:avLst/>
              <a:gdLst/>
              <a:ahLst/>
              <a:cxnLst/>
              <a:rect l="l" t="t" r="r" b="b"/>
              <a:pathLst>
                <a:path w="508994" h="503953">
                  <a:moveTo>
                    <a:pt x="0" y="0"/>
                  </a:moveTo>
                  <a:lnTo>
                    <a:pt x="508994" y="0"/>
                  </a:lnTo>
                  <a:lnTo>
                    <a:pt x="508994" y="503953"/>
                  </a:lnTo>
                  <a:lnTo>
                    <a:pt x="0" y="503953"/>
                  </a:lnTo>
                  <a:close/>
                </a:path>
              </a:pathLst>
            </a:custGeom>
            <a:solidFill>
              <a:srgbClr val="F69322"/>
            </a:solidFill>
          </p:spPr>
        </p:sp>
        <p:sp>
          <p:nvSpPr>
            <p:cNvPr id="14" name="TextBox 14"/>
            <p:cNvSpPr txBox="1"/>
            <p:nvPr/>
          </p:nvSpPr>
          <p:spPr>
            <a:xfrm>
              <a:off x="0" y="-38100"/>
              <a:ext cx="508994" cy="542053"/>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1087082" y="2175437"/>
            <a:ext cx="1633579" cy="1633579"/>
          </a:xfrm>
          <a:custGeom>
            <a:avLst/>
            <a:gdLst/>
            <a:ahLst/>
            <a:cxnLst/>
            <a:rect l="l" t="t" r="r" b="b"/>
            <a:pathLst>
              <a:path w="1633579" h="1633579">
                <a:moveTo>
                  <a:pt x="0" y="0"/>
                </a:moveTo>
                <a:lnTo>
                  <a:pt x="1633579" y="0"/>
                </a:lnTo>
                <a:lnTo>
                  <a:pt x="1633579" y="1633579"/>
                </a:lnTo>
                <a:lnTo>
                  <a:pt x="0" y="163357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Rectangle 15"/>
          <p:cNvSpPr/>
          <p:nvPr/>
        </p:nvSpPr>
        <p:spPr>
          <a:xfrm>
            <a:off x="6243270" y="4958834"/>
            <a:ext cx="242374" cy="369332"/>
          </a:xfrm>
          <a:prstGeom prst="rect">
            <a:avLst/>
          </a:prstGeom>
        </p:spPr>
        <p:txBody>
          <a:bodyPr wrap="none">
            <a:spAutoFit/>
          </a:bodyPr>
          <a:lstStyle/>
          <a:p>
            <a:r>
              <a:rPr lang="en-US" dirty="0" smtClean="0">
                <a:solidFill>
                  <a:schemeClr val="bg1"/>
                </a:solidFill>
              </a:rPr>
              <a:t>.</a:t>
            </a:r>
            <a:endParaRPr lang="en-US" dirty="0">
              <a:solidFill>
                <a:schemeClr val="bg1"/>
              </a:solidFill>
            </a:endParaRPr>
          </a:p>
        </p:txBody>
      </p:sp>
      <p:pic>
        <p:nvPicPr>
          <p:cNvPr id="3074" name="Picture 2"/>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4021" y="6124179"/>
            <a:ext cx="12936537" cy="2240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493</Words>
  <Application>Microsoft Office PowerPoint</Application>
  <PresentationFormat>Custom</PresentationFormat>
  <Paragraphs>26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Liberation Sans Bold</vt:lpstr>
      <vt:lpstr>Canva Sans Bold</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Purple Bold Minimalist Pitch Deck Presentation</dc:title>
  <dc:creator>Thabelang</dc:creator>
  <cp:lastModifiedBy>Thabelang</cp:lastModifiedBy>
  <cp:revision>34</cp:revision>
  <dcterms:created xsi:type="dcterms:W3CDTF">2006-08-16T00:00:00Z</dcterms:created>
  <dcterms:modified xsi:type="dcterms:W3CDTF">2025-05-18T16:47:51Z</dcterms:modified>
  <dc:identifier>DAGnn3jFcDQ</dc:identifier>
</cp:coreProperties>
</file>