
<file path=[Content_Types].xml><?xml version="1.0" encoding="utf-8"?>
<Types xmlns="http://schemas.openxmlformats.org/package/2006/content-types">
  <Default Extension="jpg" ContentType="image/jpeg"/>
  <Default Extension="fntdata" ContentType="application/x-fontdata"/>
  <Default Extension="xml" ContentType="application/xml"/>
  <Default Extension="jpeg" ContentType="image/jpeg"/>
  <Default Extension="rels" ContentType="application/vnd.openxmlformats-package.relationships+xml"/>
  <Default Extension="font" ContentType="application/x-fontdata"/>
  <Override PartName="/ppt/slides/slide4.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3.xml" ContentType="application/vnd.openxmlformats-officedocument.presentationml.slideLayout+xml"/>
  <Override PartName="/ppt/tableStyles.xml" ContentType="application/vnd.openxmlformats-officedocument.presentationml.tableStyles+xml"/>
  <Override PartName="/docProps/core.xml" ContentType="application/vnd.openxmlformats-package.core-properties+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ppt/slideLayouts/slideLayout12.xml" ContentType="application/vnd.openxmlformats-officedocument.presentationml.slideLayout+xml"/>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Props.xml" ContentType="application/vnd.openxmlformats-officedocument.presentationml.presProps+xml"/>
  <Override PartName="/ppt/slides/slide7.xml" ContentType="application/vnd.openxmlformats-officedocument.presentationml.slide+xml"/>
  <Override PartName="/ppt/slideLayouts/slideLayout15.xml" ContentType="application/vnd.openxmlformats-officedocument.presentationml.slideLayout+xml"/>
  <Override PartName="/ppt/slides/slide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4.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embedTrueTypeFonts="1" autoCompressPictures="0">
  <p:sldMasterIdLst>
    <p:sldMasterId r:id="rId1" id="2147483648"/>
  </p:sldMasterIdLst>
  <p:sldIdLst>
    <p:sldId r:id="rId2" id="256"/>
    <p:sldId r:id="rId3" id="258"/>
    <p:sldId r:id="rId4" id="259"/>
    <p:sldId r:id="rId5" id="262"/>
    <p:sldId r:id="rId6" id="260"/>
    <p:sldId r:id="rId7" id="261"/>
    <p:sldId r:id="rId8" id="257"/>
  </p:sldIdLst>
  <p:sldSz cx="12192000" cy="6858000"/>
  <p:notesSz cx="6858000" cy="9144000"/>
  <p:embeddedFontLst>
    <p:embeddedFont>
      <p:font typeface="WPS Special 1"/>
      <p:regular r:id="rId13"/>
    </p:embeddedFont>
  </p:embeddedFontLst>
  <p:defaultTextStyle>
    <a:defPPr>
      <a:defRPr lang="en-US"/>
    </a:defPPr>
    <a:lvl1pPr algn="l" marL="0" defTabSz="457200" eaLnBrk="1" latinLnBrk="0" hangingPunct="1" rtl="false">
      <a:defRPr sz="1800" kern="1200">
        <a:solidFill>
          <a:schemeClr val="tx1"/>
        </a:solidFill>
        <a:latin typeface="+mn-lt"/>
        <a:ea typeface="+mn-ea"/>
        <a:cs typeface="+mn-cs"/>
      </a:defRPr>
    </a:lvl1pPr>
    <a:lvl2pPr algn="l" marL="457200" defTabSz="457200" eaLnBrk="1" latinLnBrk="0" hangingPunct="1" rtl="false">
      <a:defRPr sz="1800" kern="1200">
        <a:solidFill>
          <a:schemeClr val="tx1"/>
        </a:solidFill>
        <a:latin typeface="+mn-lt"/>
        <a:ea typeface="+mn-ea"/>
        <a:cs typeface="+mn-cs"/>
      </a:defRPr>
    </a:lvl2pPr>
    <a:lvl3pPr algn="l" marL="914400" defTabSz="457200" eaLnBrk="1" latinLnBrk="0" hangingPunct="1" rtl="false">
      <a:defRPr sz="1800" kern="1200">
        <a:solidFill>
          <a:schemeClr val="tx1"/>
        </a:solidFill>
        <a:latin typeface="+mn-lt"/>
        <a:ea typeface="+mn-ea"/>
        <a:cs typeface="+mn-cs"/>
      </a:defRPr>
    </a:lvl3pPr>
    <a:lvl4pPr algn="l" marL="1371600" defTabSz="457200" eaLnBrk="1" latinLnBrk="0" hangingPunct="1" rtl="false">
      <a:defRPr sz="1800" kern="1200">
        <a:solidFill>
          <a:schemeClr val="tx1"/>
        </a:solidFill>
        <a:latin typeface="+mn-lt"/>
        <a:ea typeface="+mn-ea"/>
        <a:cs typeface="+mn-cs"/>
      </a:defRPr>
    </a:lvl4pPr>
    <a:lvl5pPr algn="l" marL="1828800" defTabSz="457200" eaLnBrk="1" latinLnBrk="0" hangingPunct="1" rtl="false">
      <a:defRPr sz="1800" kern="1200">
        <a:solidFill>
          <a:schemeClr val="tx1"/>
        </a:solidFill>
        <a:latin typeface="+mn-lt"/>
        <a:ea typeface="+mn-ea"/>
        <a:cs typeface="+mn-cs"/>
      </a:defRPr>
    </a:lvl5pPr>
    <a:lvl6pPr algn="l" marL="2286000" defTabSz="457200" eaLnBrk="1" latinLnBrk="0" hangingPunct="1" rtl="false">
      <a:defRPr sz="1800" kern="1200">
        <a:solidFill>
          <a:schemeClr val="tx1"/>
        </a:solidFill>
        <a:latin typeface="+mn-lt"/>
        <a:ea typeface="+mn-ea"/>
        <a:cs typeface="+mn-cs"/>
      </a:defRPr>
    </a:lvl6pPr>
    <a:lvl7pPr algn="l" marL="2743200" defTabSz="457200" eaLnBrk="1" latinLnBrk="0" hangingPunct="1" rtl="false">
      <a:defRPr sz="1800" kern="1200">
        <a:solidFill>
          <a:schemeClr val="tx1"/>
        </a:solidFill>
        <a:latin typeface="+mn-lt"/>
        <a:ea typeface="+mn-ea"/>
        <a:cs typeface="+mn-cs"/>
      </a:defRPr>
    </a:lvl7pPr>
    <a:lvl8pPr algn="l" marL="3200400" defTabSz="457200" eaLnBrk="1" latinLnBrk="0" hangingPunct="1" rtl="false">
      <a:defRPr sz="1800" kern="1200">
        <a:solidFill>
          <a:schemeClr val="tx1"/>
        </a:solidFill>
        <a:latin typeface="+mn-lt"/>
        <a:ea typeface="+mn-ea"/>
        <a:cs typeface="+mn-cs"/>
      </a:defRPr>
    </a:lvl8pPr>
    <a:lvl9pPr algn="l" marL="3657600" defTabSz="457200" eaLnBrk="1" latinLnBrk="0" hangingPunct="1" rtl="false">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tableStyles" Target="tableStyles.xml" /><Relationship Id="rId1" Type="http://schemas.openxmlformats.org/officeDocument/2006/relationships/slideMaster" Target="slideMasters/slideMaster1.xml" /><Relationship Id="rId11" Type="http://schemas.openxmlformats.org/officeDocument/2006/relationships/theme" Target="theme/theme1.xml" /><Relationship Id="rId10" Type="http://schemas.openxmlformats.org/officeDocument/2006/relationships/viewProps" Target="viewProps.xml" /><Relationship Id="rId9" Type="http://schemas.openxmlformats.org/officeDocument/2006/relationships/presProps" Target="presProp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3" Type="http://schemas.openxmlformats.org/officeDocument/2006/relationships/font" Target="fonts/WPS_Specail_1.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g" /><Relationship Id="rId1" Type="http://schemas.openxmlformats.org/officeDocument/2006/relationships/slideLayout" Target="../slideLayouts/slideLayout1.xml" /><Relationship Id="rId4" Type="http://schemas.openxmlformats.org/officeDocument/2006/relationships/image" Target="../media/image3.jp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nesdoc.unesco.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ctrTitle"/>
          </p:nvPr>
        </p:nvSpPr>
        <p:spPr>
          <a:xfrm>
            <a:off x="1601552" y="2116181"/>
            <a:ext cx="7766936" cy="1802676"/>
          </a:xfrm>
        </p:spPr>
        <p:txBody>
          <a:bodyPr/>
          <a:lstStyle/>
          <a:p>
            <a:pPr algn="ctr"/>
            <a:r>
              <a:rPr lang="en-US" sz="4400" dirty="0" smtClean="0"/>
              <a:t>Welcome</a:t>
            </a:r>
            <a:br>
              <a:rPr lang="en-US" sz="4400" dirty="0" smtClean="0"/>
            </a:br>
            <a:r>
              <a:rPr lang="en-US" sz="4400" dirty="0" smtClean="0"/>
              <a:t> </a:t>
            </a:r>
            <a:br>
              <a:rPr lang="en-US" sz="4400" dirty="0" smtClean="0"/>
            </a:br>
            <a:r>
              <a:rPr lang="en-US" sz="4400" dirty="0" smtClean="0"/>
              <a:t> Youth Empowerment Program</a:t>
            </a:r>
            <a:endParaRPr lang="en-US" sz="4400" dirty="0"/>
          </a:p>
        </p:txBody>
      </p:sp>
      <p:sp>
        <p:nvSpPr>
          <p:cNvPr id="3" name="Subtitle 2"/>
          <p:cNvSpPr>
            <a:spLocks noGrp="1"/>
          </p:cNvSpPr>
          <p:nvPr>
            <p:ph type="subTitle" idx="1"/>
          </p:nvPr>
        </p:nvSpPr>
        <p:spPr>
          <a:xfrm>
            <a:off x="9616681" y="5723224"/>
            <a:ext cx="2483738" cy="1096899"/>
          </a:xfrm>
        </p:spPr>
        <p:txBody>
          <a:bodyPr>
            <a:normAutofit/>
          </a:bodyPr>
          <a:lstStyle/>
          <a:p>
            <a:pPr algn="l"/>
            <a:r>
              <a:rPr lang="en-US" sz="2400" dirty="0" smtClean="0">
                <a:solidFill>
                  <a:schemeClr val="tx1"/>
                </a:solidFill>
              </a:rPr>
              <a:t>By Syntax Squad</a:t>
            </a:r>
            <a:endParaRPr lang="en-US" sz="2400" dirty="0">
              <a:solidFill>
                <a:schemeClr val="tx1"/>
              </a:solidFill>
            </a:endParaRPr>
          </a:p>
        </p:txBody>
      </p:sp>
      <p:pic>
        <p:nvPicPr>
          <p:cNvPr id="6" name="Picture 5"/>
          <p:cNvPicPr>
            <a:picLocks noChangeAspect="1"/>
          </p:cNvPicPr>
          <p:nvPr/>
        </p:nvPicPr>
        <p:blipFill>
          <a:blip r:embed="rId2">
            <a:extLst>
              <a:ext uri="{28A0092B-C50C-407E-A947-70E740481C1C}">
                <a14:useLocalDpi val="0"/>
              </a:ext>
            </a:extLst>
          </a:blip>
          <a:stretch>
            <a:fillRect/>
          </a:stretch>
        </p:blipFill>
        <p:spPr>
          <a:xfrm>
            <a:off x="978853" y="0"/>
            <a:ext cx="2238173" cy="1614468"/>
          </a:xfrm>
          <a:prstGeom prst="rect">
            <a:avLst/>
          </a:prstGeom>
        </p:spPr>
      </p:pic>
      <p:pic>
        <p:nvPicPr>
          <p:cNvPr id="7" name="Picture 6"/>
          <p:cNvPicPr>
            <a:picLocks noChangeAspect="1"/>
          </p:cNvPicPr>
          <p:nvPr/>
        </p:nvPicPr>
        <p:blipFill>
          <a:blip r:embed="rId3">
            <a:extLst>
              <a:ext uri="{28A0092B-C50C-407E-A947-70E740481C1C}">
                <a14:useLocalDpi val="0"/>
              </a:ext>
            </a:extLst>
          </a:blip>
          <a:stretch>
            <a:fillRect/>
          </a:stretch>
        </p:blipFill>
        <p:spPr>
          <a:xfrm>
            <a:off x="7474373" y="113696"/>
            <a:ext cx="1737360" cy="1387075"/>
          </a:xfrm>
          <a:prstGeom prst="rect">
            <a:avLst/>
          </a:prstGeom>
        </p:spPr>
      </p:pic>
      <p:pic>
        <p:nvPicPr>
          <p:cNvPr id="8" name="Picture 7"/>
          <p:cNvPicPr>
            <a:picLocks noChangeAspect="1"/>
          </p:cNvPicPr>
          <p:nvPr/>
        </p:nvPicPr>
        <p:blipFill>
          <a:blip r:embed="rId4">
            <a:extLst>
              <a:ext uri="{28A0092B-C50C-407E-A947-70E740481C1C}">
                <a14:useLocalDpi val="0"/>
              </a:ext>
            </a:extLst>
          </a:blip>
          <a:stretch>
            <a:fillRect/>
          </a:stretch>
        </p:blipFill>
        <p:spPr>
          <a:xfrm>
            <a:off x="4223657" y="4048076"/>
            <a:ext cx="3901440" cy="2602230"/>
          </a:xfrm>
          <a:prstGeom prst="rect">
            <a:avLst/>
          </a:prstGeom>
        </p:spPr>
      </p:pic>
    </p:spTree>
    <p:extLst>
      <p:ext uri="{BB962C8B-B14F-4D97-AF65-F5344CB8AC3E}">
        <p14:creationId val="40796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0"/>
            <a:ext cx="8596668" cy="1320800"/>
          </a:xfrm>
        </p:spPr>
        <p:txBody>
          <a:bodyPr>
            <a:normAutofit/>
          </a:bodyPr>
          <a:lstStyle/>
          <a:p>
            <a:r>
              <a:rPr lang="en-US" sz="2400" dirty="0" smtClean="0"/>
              <a:t>Team Members</a:t>
            </a:r>
            <a:endParaRPr lang="en-US" sz="2400" dirty="0"/>
          </a:p>
        </p:txBody>
      </p:sp>
      <p:sp>
        <p:nvSpPr>
          <p:cNvPr id="3" name="Content Placeholder 2"/>
          <p:cNvSpPr>
            <a:spLocks noGrp="1"/>
          </p:cNvSpPr>
          <p:nvPr>
            <p:ph idx="1"/>
          </p:nvPr>
        </p:nvSpPr>
        <p:spPr>
          <a:xfrm>
            <a:off x="483327" y="421639"/>
            <a:ext cx="8596668" cy="602778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4" name="Rounded Rectangle 3"/>
          <p:cNvSpPr/>
          <p:nvPr/>
        </p:nvSpPr>
        <p:spPr>
          <a:xfrm>
            <a:off x="326574" y="494624"/>
            <a:ext cx="2560318" cy="142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Fumane</a:t>
            </a:r>
            <a:r>
              <a:rPr lang="en-US" sz="2800" dirty="0" smtClean="0"/>
              <a:t> </a:t>
            </a:r>
            <a:r>
              <a:rPr lang="en-US" sz="2800" dirty="0" err="1" smtClean="0"/>
              <a:t>Makate</a:t>
            </a:r>
            <a:endParaRPr lang="en-US" sz="2800" dirty="0"/>
          </a:p>
        </p:txBody>
      </p:sp>
      <p:sp>
        <p:nvSpPr>
          <p:cNvPr id="5" name="Rounded Rectangle 4"/>
          <p:cNvSpPr/>
          <p:nvPr/>
        </p:nvSpPr>
        <p:spPr>
          <a:xfrm>
            <a:off x="326573" y="2560320"/>
            <a:ext cx="2403564" cy="1554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Kopano</a:t>
            </a:r>
            <a:r>
              <a:rPr lang="en-US" sz="2800" dirty="0"/>
              <a:t> </a:t>
            </a:r>
            <a:r>
              <a:rPr lang="en-US" sz="2800" dirty="0" err="1"/>
              <a:t>Makoanyane</a:t>
            </a:r>
            <a:endParaRPr lang="en-US" sz="2800" dirty="0"/>
          </a:p>
          <a:p>
            <a:pPr algn="ctr"/>
            <a:endParaRPr lang="en-US" dirty="0"/>
          </a:p>
        </p:txBody>
      </p:sp>
      <p:sp>
        <p:nvSpPr>
          <p:cNvPr id="6" name="Rounded Rectangle 5"/>
          <p:cNvSpPr/>
          <p:nvPr/>
        </p:nvSpPr>
        <p:spPr>
          <a:xfrm>
            <a:off x="326573" y="4846321"/>
            <a:ext cx="2571445" cy="14047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Katleho</a:t>
            </a:r>
            <a:r>
              <a:rPr lang="en-US" sz="2800" dirty="0" smtClean="0"/>
              <a:t> Jeremiah</a:t>
            </a:r>
            <a:endParaRPr lang="en-US" sz="2800" dirty="0"/>
          </a:p>
        </p:txBody>
      </p:sp>
      <p:sp>
        <p:nvSpPr>
          <p:cNvPr id="7" name="Right Arrow 6"/>
          <p:cNvSpPr/>
          <p:nvPr/>
        </p:nvSpPr>
        <p:spPr>
          <a:xfrm>
            <a:off x="3297335" y="0"/>
            <a:ext cx="5624596" cy="2194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Project Coordinator</a:t>
            </a:r>
          </a:p>
          <a:p>
            <a:pPr marL="285750" indent="-285750">
              <a:buFont typeface="Arial" panose="020B0604020202020204" pitchFamily="34" charset="0"/>
              <a:buChar char="•"/>
            </a:pPr>
            <a:r>
              <a:rPr lang="en-US" dirty="0" smtClean="0"/>
              <a:t>Ensures each member participate</a:t>
            </a:r>
          </a:p>
          <a:p>
            <a:pPr marL="285750" indent="-285750">
              <a:buFont typeface="Arial" panose="020B0604020202020204" pitchFamily="34" charset="0"/>
              <a:buChar char="•"/>
            </a:pPr>
            <a:r>
              <a:rPr lang="en-US" dirty="0" smtClean="0"/>
              <a:t>Test website usability and gather feedback</a:t>
            </a:r>
            <a:endParaRPr lang="en-US" dirty="0"/>
          </a:p>
        </p:txBody>
      </p:sp>
      <p:sp>
        <p:nvSpPr>
          <p:cNvPr id="8" name="Right Arrow 7"/>
          <p:cNvSpPr/>
          <p:nvPr/>
        </p:nvSpPr>
        <p:spPr>
          <a:xfrm>
            <a:off x="3448594" y="2329544"/>
            <a:ext cx="5473337" cy="2085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Designer</a:t>
            </a:r>
          </a:p>
          <a:p>
            <a:pPr marL="285750" indent="-285750">
              <a:buFont typeface="Arial" panose="020B0604020202020204" pitchFamily="34" charset="0"/>
              <a:buChar char="•"/>
            </a:pPr>
            <a:r>
              <a:rPr lang="en-US" dirty="0" smtClean="0"/>
              <a:t>Creates wireframes</a:t>
            </a:r>
          </a:p>
          <a:p>
            <a:pPr marL="285750" indent="-285750">
              <a:buFont typeface="Arial" panose="020B0604020202020204" pitchFamily="34" charset="0"/>
              <a:buChar char="•"/>
            </a:pPr>
            <a:r>
              <a:rPr lang="en-US" dirty="0" smtClean="0"/>
              <a:t>Choose colors, styles</a:t>
            </a:r>
            <a:endParaRPr lang="en-US" dirty="0"/>
          </a:p>
        </p:txBody>
      </p:sp>
      <p:sp>
        <p:nvSpPr>
          <p:cNvPr id="9" name="Right Arrow 8"/>
          <p:cNvSpPr/>
          <p:nvPr/>
        </p:nvSpPr>
        <p:spPr>
          <a:xfrm>
            <a:off x="3448595" y="4689566"/>
            <a:ext cx="5473336" cy="218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Programmer</a:t>
            </a:r>
          </a:p>
          <a:p>
            <a:pPr marL="285750" indent="-285750">
              <a:buFont typeface="Arial" panose="020B0604020202020204" pitchFamily="34" charset="0"/>
              <a:buChar char="•"/>
            </a:pPr>
            <a:r>
              <a:rPr lang="en-US" dirty="0" smtClean="0"/>
              <a:t>Code based on design</a:t>
            </a:r>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69823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sz="2000" dirty="0" smtClean="0"/>
              <a:t>Why are we here?</a:t>
            </a:r>
            <a:endParaRPr lang="en-US" sz="2000" dirty="0"/>
          </a:p>
        </p:txBody>
      </p:sp>
      <p:sp>
        <p:nvSpPr>
          <p:cNvPr id="3" name="Content Placeholder 2"/>
          <p:cNvSpPr>
            <a:spLocks noGrp="1"/>
          </p:cNvSpPr>
          <p:nvPr>
            <p:ph idx="1"/>
          </p:nvPr>
        </p:nvSpPr>
        <p:spPr>
          <a:xfrm>
            <a:off x="0" y="470263"/>
            <a:ext cx="12004766" cy="6335485"/>
          </a:xfrm>
        </p:spPr>
        <p:txBody>
          <a:bodyPr>
            <a:normAutofit/>
          </a:bodyPr>
          <a:lstStyle/>
          <a:p>
            <a:pPr marL="0" indent="0">
              <a:buNone/>
            </a:pPr>
            <a:r>
              <a:rPr lang="en-US" dirty="0" smtClean="0"/>
              <a:t>We are here to learn, grow and take advantage of this hackathon as an opportunity to enhance our skills, collaborate with others, challenge ourselves. For us its not just about the competition, but using technology to tackle real world issues and contribute other youth.</a:t>
            </a:r>
          </a:p>
          <a:p>
            <a:pPr marL="0" indent="0">
              <a:buNone/>
            </a:pPr>
            <a:r>
              <a:rPr lang="en-US" sz="2000" dirty="0" smtClean="0">
                <a:solidFill>
                  <a:schemeClr val="accent1"/>
                </a:solidFill>
              </a:rPr>
              <a:t>Problem Statement</a:t>
            </a:r>
          </a:p>
          <a:p>
            <a:pPr marL="0" indent="0">
              <a:buNone/>
            </a:pPr>
            <a:r>
              <a:rPr lang="en-US" dirty="0"/>
              <a:t>Our project addresses the problem of limited access to career guidance for youth, particularly those living in Lesotho’s highland areas</a:t>
            </a:r>
            <a:r>
              <a:rPr lang="en-US" dirty="0" smtClean="0"/>
              <a:t>. </a:t>
            </a:r>
            <a:r>
              <a:rPr lang="en-US" dirty="0" smtClean="0"/>
              <a:t>International Labor Organization (2022) defines Career Guidance as a key tool for enhancing employability and life long learning. Reports from Lesotho Ministry of Education (2020) says due to lack of career guidance, there is high dropout rates since students feel discouraged leading to lack of motivation to complete their education. </a:t>
            </a:r>
            <a:endParaRPr lang="en-US" dirty="0" smtClean="0"/>
          </a:p>
          <a:p>
            <a:pPr marL="0" indent="0">
              <a:buNone/>
            </a:pPr>
            <a:r>
              <a:rPr lang="en-US" sz="2000" dirty="0" smtClean="0">
                <a:solidFill>
                  <a:schemeClr val="accent1"/>
                </a:solidFill>
                <a:latin typeface="Arial" panose="020B0604020202020204" pitchFamily="34" charset="0"/>
                <a:cs typeface="Arial" panose="020B0604020202020204" pitchFamily="34" charset="0"/>
              </a:rPr>
              <a:t>Importance of the Problem</a:t>
            </a:r>
            <a:endParaRPr lang="en-US" sz="2000" dirty="0">
              <a:solidFill>
                <a:schemeClr val="accent1"/>
              </a:solidFill>
              <a:latin typeface="Arial" panose="020B0604020202020204" pitchFamily="34" charset="0"/>
              <a:cs typeface="Arial" panose="020B0604020202020204" pitchFamily="34" charset="0"/>
            </a:endParaRPr>
          </a:p>
          <a:p>
            <a:pPr marL="0" indent="0">
              <a:buNone/>
            </a:pPr>
            <a:r>
              <a:rPr lang="en-US" dirty="0"/>
              <a:t>Career guidance is crucial for helping young people plan their future, set goals, and find pathways for personal and professional development. Without it, many are left uncertain and without </a:t>
            </a:r>
            <a:r>
              <a:rPr lang="en-US" dirty="0" smtClean="0"/>
              <a:t>direction</a:t>
            </a:r>
            <a:r>
              <a:rPr lang="en-US" sz="2000" dirty="0" smtClean="0">
                <a:solidFill>
                  <a:schemeClr val="tx1"/>
                </a:solidFill>
                <a:latin typeface="Arial" panose="020B0604020202020204" pitchFamily="34" charset="0"/>
                <a:cs typeface="Arial" panose="020B0604020202020204" pitchFamily="34" charset="0"/>
              </a:rPr>
              <a:t>.</a:t>
            </a:r>
          </a:p>
          <a:p>
            <a:pPr marL="0" indent="0">
              <a:buNone/>
            </a:pPr>
            <a:r>
              <a:rPr lang="en-US" sz="2000" b="1" dirty="0" smtClean="0">
                <a:solidFill>
                  <a:schemeClr val="tx1"/>
                </a:solidFill>
                <a:latin typeface="Arial" panose="020B0604020202020204" pitchFamily="34" charset="0"/>
                <a:cs typeface="Arial" panose="020B0604020202020204" pitchFamily="34" charset="0"/>
              </a:rPr>
              <a:t>SDGs Achieved:</a:t>
            </a:r>
          </a:p>
          <a:p>
            <a:pPr marL="0" indent="0">
              <a:buNone/>
            </a:pPr>
            <a:endParaRPr lang="en-US" sz="2000" dirty="0" smtClean="0">
              <a:solidFill>
                <a:schemeClr val="tx1"/>
              </a:solidFill>
              <a:latin typeface="Arial" panose="020B0604020202020204" pitchFamily="34" charset="0"/>
              <a:cs typeface="Arial" panose="020B0604020202020204" pitchFamily="34" charset="0"/>
            </a:endParaRPr>
          </a:p>
          <a:p>
            <a:pPr marL="0" indent="0">
              <a:buNone/>
            </a:pPr>
            <a:endParaRPr lang="en-US" sz="2000" dirty="0" smtClean="0">
              <a:solidFill>
                <a:schemeClr val="tx1"/>
              </a:solidFill>
              <a:latin typeface="Arial" panose="020B0604020202020204" pitchFamily="34" charset="0"/>
              <a:cs typeface="Arial" panose="020B0604020202020204" pitchFamily="34" charset="0"/>
            </a:endParaRPr>
          </a:p>
        </p:txBody>
      </p:sp>
      <p:sp>
        <p:nvSpPr>
          <p:cNvPr id="6" name="Vertical Scroll 5"/>
          <p:cNvSpPr/>
          <p:nvPr/>
        </p:nvSpPr>
        <p:spPr>
          <a:xfrm>
            <a:off x="313510" y="5094514"/>
            <a:ext cx="3526970" cy="176348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SDG4:Quality Education</a:t>
            </a:r>
          </a:p>
          <a:p>
            <a:r>
              <a:rPr lang="en-US" dirty="0" smtClean="0"/>
              <a:t>Proper career guidance ensures youth make informed decision about their future.</a:t>
            </a:r>
          </a:p>
          <a:p>
            <a:pPr marL="285750" indent="-285750">
              <a:buFont typeface="Arial" panose="020B0604020202020204" pitchFamily="34" charset="0"/>
              <a:buChar char="•"/>
            </a:pPr>
            <a:endParaRPr lang="en-US" dirty="0" smtClean="0"/>
          </a:p>
          <a:p>
            <a:pPr marL="285750" indent="-285750" algn="ctr">
              <a:buFont typeface="Arial" panose="020B0604020202020204" pitchFamily="34" charset="0"/>
              <a:buChar char="•"/>
            </a:pPr>
            <a:endParaRPr lang="en-US" dirty="0"/>
          </a:p>
        </p:txBody>
      </p:sp>
      <p:sp>
        <p:nvSpPr>
          <p:cNvPr id="7" name="Vertical Scroll 6"/>
          <p:cNvSpPr/>
          <p:nvPr/>
        </p:nvSpPr>
        <p:spPr>
          <a:xfrm>
            <a:off x="3722915" y="4990011"/>
            <a:ext cx="4101736" cy="181573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SDG8:Reduced Inequalities</a:t>
            </a:r>
          </a:p>
          <a:p>
            <a:pPr algn="ctr"/>
            <a:r>
              <a:rPr lang="en-US" dirty="0" smtClean="0"/>
              <a:t>Our solution bridge the gap between rural and urban areas by offering equal career guidance opportunities for young people in different regions.</a:t>
            </a:r>
            <a:endParaRPr lang="en-US" dirty="0"/>
          </a:p>
        </p:txBody>
      </p:sp>
      <p:sp>
        <p:nvSpPr>
          <p:cNvPr id="8" name="Vertical Scroll 7"/>
          <p:cNvSpPr/>
          <p:nvPr/>
        </p:nvSpPr>
        <p:spPr>
          <a:xfrm>
            <a:off x="7994469" y="4990012"/>
            <a:ext cx="3056708" cy="181573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SDG:5 Gender Equality</a:t>
            </a:r>
          </a:p>
          <a:p>
            <a:pPr algn="ctr"/>
            <a:r>
              <a:rPr lang="en-US" dirty="0" smtClean="0"/>
              <a:t>Both young men and women have the same opportunities to explore their career path.</a:t>
            </a:r>
            <a:endParaRPr lang="en-US" dirty="0"/>
          </a:p>
        </p:txBody>
      </p:sp>
    </p:spTree>
    <p:extLst>
      <p:ext uri="{BB962C8B-B14F-4D97-AF65-F5344CB8AC3E}">
        <p14:creationId xmlns:p14="http://schemas.microsoft.com/office/powerpoint/2010/main" val="72007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1051177" cy="6622869"/>
          </a:xfrm>
        </p:spPr>
        <p:txBody>
          <a:bodyPr/>
          <a:lstStyle/>
          <a:p>
            <a:pPr marL="0" indent="0">
              <a:buNone/>
            </a:pPr>
            <a:endParaRPr lang="en-US" dirty="0" smtClean="0">
              <a:solidFill>
                <a:schemeClr val="accent1"/>
              </a:solidFill>
            </a:endParaRPr>
          </a:p>
          <a:p>
            <a:pPr marL="0" indent="0">
              <a:buNone/>
            </a:pPr>
            <a:r>
              <a:rPr lang="en-US" sz="2800" dirty="0" smtClean="0">
                <a:solidFill>
                  <a:schemeClr val="accent1"/>
                </a:solidFill>
              </a:rPr>
              <a:t>Affected Group</a:t>
            </a:r>
            <a:endParaRPr lang="en-US" sz="2800" dirty="0"/>
          </a:p>
        </p:txBody>
      </p:sp>
      <p:sp>
        <p:nvSpPr>
          <p:cNvPr id="8" name="Horizontal Scroll 7"/>
          <p:cNvSpPr/>
          <p:nvPr/>
        </p:nvSpPr>
        <p:spPr>
          <a:xfrm>
            <a:off x="-1" y="1162595"/>
            <a:ext cx="3278777" cy="5042261"/>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Primary Group</a:t>
            </a:r>
          </a:p>
          <a:p>
            <a:pPr algn="ctr"/>
            <a:endParaRPr lang="en-US" sz="2000" b="1" dirty="0">
              <a:solidFill>
                <a:schemeClr val="tx1"/>
              </a:solidFill>
            </a:endParaRPr>
          </a:p>
          <a:p>
            <a:pPr algn="ctr"/>
            <a:endParaRPr lang="en-US" sz="2000" b="1" dirty="0" smtClean="0">
              <a:solidFill>
                <a:schemeClr val="tx1"/>
              </a:solidFill>
            </a:endParaRPr>
          </a:p>
          <a:p>
            <a:pPr marL="285750" indent="-285750">
              <a:buFont typeface="Arial" panose="020B0604020202020204" pitchFamily="34" charset="0"/>
              <a:buChar char="•"/>
            </a:pPr>
            <a:r>
              <a:rPr lang="en-US" dirty="0" smtClean="0">
                <a:solidFill>
                  <a:schemeClr val="tx1"/>
                </a:solidFill>
              </a:rPr>
              <a:t>Youth in highlands of Lesotho: </a:t>
            </a:r>
            <a:r>
              <a:rPr lang="en-US" dirty="0"/>
              <a:t>This issue affects youth in the highlands the most, where access to information and resources is limited</a:t>
            </a:r>
          </a:p>
        </p:txBody>
      </p:sp>
      <p:sp>
        <p:nvSpPr>
          <p:cNvPr id="9" name="Horizontal Scroll 8"/>
          <p:cNvSpPr/>
          <p:nvPr/>
        </p:nvSpPr>
        <p:spPr>
          <a:xfrm>
            <a:off x="4193176" y="901337"/>
            <a:ext cx="3422469" cy="518595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Secondary Group</a:t>
            </a:r>
          </a:p>
          <a:p>
            <a:pPr algn="ctr"/>
            <a:endParaRPr lang="en-US" b="1" dirty="0" smtClean="0">
              <a:solidFill>
                <a:schemeClr val="tx1"/>
              </a:solidFill>
            </a:endParaRPr>
          </a:p>
          <a:p>
            <a:pPr marL="285750" indent="-285750">
              <a:buFont typeface="Arial" panose="020B0604020202020204" pitchFamily="34" charset="0"/>
              <a:buChar char="•"/>
            </a:pPr>
            <a:r>
              <a:rPr lang="en-US" dirty="0">
                <a:solidFill>
                  <a:schemeClr val="tx1"/>
                </a:solidFill>
              </a:rPr>
              <a:t>Youth in the </a:t>
            </a:r>
            <a:r>
              <a:rPr lang="en-US" dirty="0" smtClean="0">
                <a:solidFill>
                  <a:schemeClr val="tx1"/>
                </a:solidFill>
              </a:rPr>
              <a:t>lowlands: </a:t>
            </a:r>
            <a:r>
              <a:rPr lang="en-US" b="1" dirty="0" smtClean="0"/>
              <a:t>They </a:t>
            </a:r>
            <a:r>
              <a:rPr lang="en-US" dirty="0" smtClean="0"/>
              <a:t>also </a:t>
            </a:r>
            <a:r>
              <a:rPr lang="en-US" dirty="0"/>
              <a:t>face challenges, although they generally have more opportunities.</a:t>
            </a:r>
          </a:p>
          <a:p>
            <a:pPr marL="285750" indent="-285750">
              <a:buFont typeface="Arial" panose="020B0604020202020204" pitchFamily="34" charset="0"/>
              <a:buChar char="•"/>
            </a:pPr>
            <a:endParaRPr lang="en-US" b="1" dirty="0" smtClean="0"/>
          </a:p>
          <a:p>
            <a:pPr algn="ctr"/>
            <a:endParaRPr lang="en-US" b="1" dirty="0"/>
          </a:p>
        </p:txBody>
      </p:sp>
      <p:sp>
        <p:nvSpPr>
          <p:cNvPr id="10" name="Horizontal Scroll 9"/>
          <p:cNvSpPr/>
          <p:nvPr/>
        </p:nvSpPr>
        <p:spPr>
          <a:xfrm>
            <a:off x="8144690" y="672737"/>
            <a:ext cx="3187337" cy="527739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Other Group</a:t>
            </a:r>
          </a:p>
          <a:p>
            <a:pPr algn="ctr"/>
            <a:endParaRPr lang="en-US" sz="2000" b="1" dirty="0" smtClean="0">
              <a:solidFill>
                <a:schemeClr val="tx1"/>
              </a:solidFill>
            </a:endParaRPr>
          </a:p>
          <a:p>
            <a:pPr marL="285750" indent="-285750">
              <a:buFont typeface="Arial" panose="020B0604020202020204" pitchFamily="34" charset="0"/>
              <a:buChar char="•"/>
            </a:pPr>
            <a:r>
              <a:rPr lang="en-US" dirty="0" smtClean="0">
                <a:solidFill>
                  <a:schemeClr val="tx1"/>
                </a:solidFill>
              </a:rPr>
              <a:t>Parents: </a:t>
            </a:r>
            <a:r>
              <a:rPr lang="en-US" dirty="0" smtClean="0"/>
              <a:t>lack knowledge to support career support</a:t>
            </a:r>
          </a:p>
          <a:p>
            <a:pPr marL="285750" indent="-285750">
              <a:buFont typeface="Arial" panose="020B0604020202020204" pitchFamily="34" charset="0"/>
              <a:buChar char="•"/>
            </a:pPr>
            <a:r>
              <a:rPr lang="en-US" dirty="0" smtClean="0">
                <a:solidFill>
                  <a:schemeClr val="tx1"/>
                </a:solidFill>
              </a:rPr>
              <a:t>Community: </a:t>
            </a:r>
            <a:r>
              <a:rPr lang="en-US" dirty="0" smtClean="0"/>
              <a:t>contribute to underemployment, poor economic growth, lack of skilled professionals</a:t>
            </a:r>
            <a:endParaRPr lang="en-US" dirty="0"/>
          </a:p>
        </p:txBody>
      </p:sp>
    </p:spTree>
    <p:extLst>
      <p:ext uri="{BB962C8B-B14F-4D97-AF65-F5344CB8AC3E}">
        <p14:creationId xmlns:p14="http://schemas.microsoft.com/office/powerpoint/2010/main" val="217842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94" y="0"/>
            <a:ext cx="8596668" cy="1162594"/>
          </a:xfrm>
        </p:spPr>
        <p:txBody>
          <a:bodyPr>
            <a:normAutofit fontScale="90000"/>
          </a:bodyPr>
          <a:lstStyle/>
          <a:p>
            <a:r>
              <a:rPr lang="en-US" sz="2000" dirty="0" smtClean="0"/>
              <a:t>Solution</a:t>
            </a:r>
            <a:br>
              <a:rPr lang="en-US" sz="2000" dirty="0" smtClean="0"/>
            </a:br>
            <a:r>
              <a:rPr lang="en-US" sz="2200" dirty="0">
                <a:solidFill>
                  <a:schemeClr val="tx1"/>
                </a:solidFill>
              </a:rPr>
              <a:t>Our solution is a website designed to provide career resources, advice, and tools to young people, especially those in underserved areas.</a:t>
            </a:r>
          </a:p>
        </p:txBody>
      </p:sp>
      <p:sp>
        <p:nvSpPr>
          <p:cNvPr id="3" name="Content Placeholder 2"/>
          <p:cNvSpPr>
            <a:spLocks noGrp="1"/>
          </p:cNvSpPr>
          <p:nvPr>
            <p:ph idx="1"/>
          </p:nvPr>
        </p:nvSpPr>
        <p:spPr>
          <a:xfrm>
            <a:off x="677334" y="1162595"/>
            <a:ext cx="8596668" cy="4878768"/>
          </a:xfrm>
        </p:spPr>
        <p:txBody>
          <a:bodyPr>
            <a:normAutofit lnSpcReduction="10000"/>
          </a:bodyPr>
          <a:lstStyle/>
          <a:p>
            <a:pPr marL="0" indent="0">
              <a:buNone/>
            </a:pPr>
            <a:r>
              <a:rPr lang="en-US" dirty="0">
                <a:solidFill>
                  <a:schemeClr val="accent1"/>
                </a:solidFill>
              </a:rPr>
              <a:t>Key </a:t>
            </a:r>
            <a:r>
              <a:rPr lang="en-US" dirty="0" smtClean="0">
                <a:solidFill>
                  <a:schemeClr val="accent1"/>
                </a:solidFill>
              </a:rPr>
              <a:t>Features</a:t>
            </a:r>
          </a:p>
          <a:p>
            <a:r>
              <a:rPr lang="en-US" dirty="0" smtClean="0"/>
              <a:t>Career </a:t>
            </a:r>
            <a:r>
              <a:rPr lang="en-US" dirty="0"/>
              <a:t>guidance articles and </a:t>
            </a:r>
            <a:r>
              <a:rPr lang="en-US" dirty="0" smtClean="0"/>
              <a:t>resources</a:t>
            </a:r>
            <a:endParaRPr lang="en-US" dirty="0"/>
          </a:p>
          <a:p>
            <a:r>
              <a:rPr lang="en-US" dirty="0" smtClean="0"/>
              <a:t>Mentorship </a:t>
            </a:r>
            <a:r>
              <a:rPr lang="en-US" dirty="0"/>
              <a:t>opportunities with professionals</a:t>
            </a:r>
          </a:p>
          <a:p>
            <a:r>
              <a:rPr lang="en-US" dirty="0" smtClean="0"/>
              <a:t>Job Opportunities </a:t>
            </a:r>
          </a:p>
          <a:p>
            <a:pPr marL="0" indent="0">
              <a:buNone/>
            </a:pPr>
            <a:r>
              <a:rPr lang="en-US" dirty="0">
                <a:solidFill>
                  <a:schemeClr val="accent1"/>
                </a:solidFill>
              </a:rPr>
              <a:t>How It </a:t>
            </a:r>
            <a:r>
              <a:rPr lang="en-US" dirty="0" smtClean="0">
                <a:solidFill>
                  <a:schemeClr val="accent1"/>
                </a:solidFill>
              </a:rPr>
              <a:t>Works</a:t>
            </a:r>
          </a:p>
          <a:p>
            <a:pPr marL="0" indent="0">
              <a:buNone/>
            </a:pPr>
            <a:r>
              <a:rPr lang="en-US" dirty="0"/>
              <a:t>The website allows users to browse career resources, connect with mentors, and take assessments. For example, young people can use the skills assessment tool to find out which careers might suit their strengths and </a:t>
            </a:r>
            <a:r>
              <a:rPr lang="en-US" dirty="0" smtClean="0"/>
              <a:t>interests.</a:t>
            </a:r>
          </a:p>
          <a:p>
            <a:pPr marL="0" indent="0">
              <a:buNone/>
            </a:pPr>
            <a:r>
              <a:rPr lang="en-US" dirty="0">
                <a:solidFill>
                  <a:schemeClr val="accent1"/>
                </a:solidFill>
              </a:rPr>
              <a:t>Technologies </a:t>
            </a:r>
            <a:r>
              <a:rPr lang="en-US" dirty="0" smtClean="0">
                <a:solidFill>
                  <a:schemeClr val="accent1"/>
                </a:solidFill>
              </a:rPr>
              <a:t>Used</a:t>
            </a:r>
          </a:p>
          <a:p>
            <a:pPr marL="0" indent="0">
              <a:buNone/>
            </a:pPr>
            <a:r>
              <a:rPr lang="en-US" dirty="0"/>
              <a:t>We built the website using [HTML, CSS, </a:t>
            </a:r>
            <a:r>
              <a:rPr lang="en-US" dirty="0" smtClean="0"/>
              <a:t>JavaScript along with eclipse.</a:t>
            </a:r>
          </a:p>
          <a:p>
            <a:pPr marL="0" indent="0">
              <a:buNone/>
            </a:pPr>
            <a:r>
              <a:rPr lang="en-US" dirty="0">
                <a:solidFill>
                  <a:schemeClr val="accent1"/>
                </a:solidFill>
              </a:rPr>
              <a:t>Why These </a:t>
            </a:r>
            <a:r>
              <a:rPr lang="en-US" dirty="0" smtClean="0">
                <a:solidFill>
                  <a:schemeClr val="accent1"/>
                </a:solidFill>
              </a:rPr>
              <a:t>Technologies</a:t>
            </a:r>
          </a:p>
          <a:p>
            <a:pPr marL="0" indent="0">
              <a:buNone/>
            </a:pPr>
            <a:r>
              <a:rPr lang="en-US" dirty="0"/>
              <a:t>These tools allowed us to build a user-friendly, responsive platform accessible on both computers and mobile devices, essential for reaching youth in different areas.</a:t>
            </a:r>
            <a:endParaRPr lang="en-US" dirty="0">
              <a:solidFill>
                <a:schemeClr val="accent1"/>
              </a:solidFill>
            </a:endParaRPr>
          </a:p>
        </p:txBody>
      </p:sp>
    </p:spTree>
    <p:extLst>
      <p:ext uri="{BB962C8B-B14F-4D97-AF65-F5344CB8AC3E}">
        <p14:creationId xmlns:p14="http://schemas.microsoft.com/office/powerpoint/2010/main" val="367121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39635"/>
            <a:ext cx="9041433" cy="5701728"/>
          </a:xfrm>
        </p:spPr>
        <p:txBody>
          <a:bodyPr>
            <a:normAutofit fontScale="92500" lnSpcReduction="20000"/>
          </a:bodyPr>
          <a:lstStyle/>
          <a:p>
            <a:pPr marL="0" indent="0">
              <a:buNone/>
            </a:pPr>
            <a:endParaRPr lang="en-US" dirty="0">
              <a:solidFill>
                <a:schemeClr val="accent1"/>
              </a:solidFill>
            </a:endParaRPr>
          </a:p>
          <a:p>
            <a:pPr marL="0" indent="0">
              <a:buNone/>
            </a:pPr>
            <a:r>
              <a:rPr lang="en-US" dirty="0" smtClean="0">
                <a:solidFill>
                  <a:schemeClr val="accent1"/>
                </a:solidFill>
              </a:rPr>
              <a:t>Growth </a:t>
            </a:r>
            <a:r>
              <a:rPr lang="en-US" dirty="0" smtClean="0">
                <a:solidFill>
                  <a:schemeClr val="accent1"/>
                </a:solidFill>
              </a:rPr>
              <a:t>Potential</a:t>
            </a:r>
            <a:endParaRPr lang="en-US" dirty="0" smtClean="0"/>
          </a:p>
          <a:p>
            <a:pPr marL="0" indent="0">
              <a:buNone/>
            </a:pPr>
            <a:r>
              <a:rPr lang="en-US" dirty="0" smtClean="0"/>
              <a:t>This </a:t>
            </a:r>
            <a:r>
              <a:rPr lang="en-US" dirty="0"/>
              <a:t>platform can expand by partnering with local schools and organizations to promote its use and grow its user </a:t>
            </a:r>
            <a:r>
              <a:rPr lang="en-US" dirty="0" smtClean="0"/>
              <a:t>base. As a result, in next 5 years, this website could help increase the number of young people entering skilled jobs which reduce unemployment.</a:t>
            </a:r>
            <a:endParaRPr lang="en-US" dirty="0" smtClean="0"/>
          </a:p>
          <a:p>
            <a:pPr marL="0" indent="0">
              <a:buNone/>
            </a:pPr>
            <a:r>
              <a:rPr lang="en-US" dirty="0" smtClean="0">
                <a:solidFill>
                  <a:schemeClr val="accent1"/>
                </a:solidFill>
              </a:rPr>
              <a:t>What’s Next </a:t>
            </a:r>
          </a:p>
          <a:p>
            <a:pPr marL="0" indent="0">
              <a:buNone/>
            </a:pPr>
            <a:r>
              <a:rPr lang="en-US" dirty="0" smtClean="0"/>
              <a:t>In the future, we plan to add more interactive features, like a job board specifically for youth-friendly opportunities and virtual career workshops</a:t>
            </a:r>
            <a:r>
              <a:rPr lang="en-US" dirty="0" smtClean="0"/>
              <a:t>. With expanded access to career guidance, we anticipate that youth in undeserved areas will have to a 20% higher chance of relevant job, positively impacting their lives.</a:t>
            </a:r>
          </a:p>
          <a:p>
            <a:pPr marL="0" indent="0">
              <a:buNone/>
            </a:pPr>
            <a:r>
              <a:rPr lang="en-US" dirty="0" smtClean="0">
                <a:solidFill>
                  <a:schemeClr val="accent1"/>
                </a:solidFill>
              </a:rPr>
              <a:t>Long-Term </a:t>
            </a:r>
            <a:r>
              <a:rPr lang="en-US" dirty="0" smtClean="0">
                <a:solidFill>
                  <a:schemeClr val="accent1"/>
                </a:solidFill>
              </a:rPr>
              <a:t>Impact</a:t>
            </a:r>
            <a:endParaRPr lang="en-US" dirty="0">
              <a:solidFill>
                <a:schemeClr val="accent1"/>
              </a:solidFill>
            </a:endParaRPr>
          </a:p>
          <a:p>
            <a:pPr marL="0" indent="0">
              <a:buNone/>
            </a:pPr>
            <a:r>
              <a:rPr lang="en-US" dirty="0" smtClean="0"/>
              <a:t>By </a:t>
            </a:r>
            <a:r>
              <a:rPr lang="en-US" dirty="0"/>
              <a:t>connecting young people with career guidance, our solution provides clarity, encourages goal-setting, and ultimately helps them make informed decisions about their </a:t>
            </a:r>
            <a:r>
              <a:rPr lang="en-US" dirty="0" smtClean="0"/>
              <a:t>future</a:t>
            </a:r>
            <a:r>
              <a:rPr lang="en-US" dirty="0" smtClean="0"/>
              <a:t>. According to UNESCO (2021) Career Guidance and counselling are key to safeguarding the right education and work for young people. </a:t>
            </a:r>
            <a:r>
              <a:rPr lang="en-US" dirty="0" smtClean="0">
                <a:hlinkClick r:id="rId2"/>
              </a:rPr>
              <a:t>https://unesdoc.unesco.org</a:t>
            </a:r>
            <a:endParaRPr lang="en-US" dirty="0" smtClean="0"/>
          </a:p>
          <a:p>
            <a:pPr marL="0" indent="0">
              <a:buNone/>
            </a:pPr>
            <a:endParaRPr lang="en-US" dirty="0" smtClean="0"/>
          </a:p>
          <a:p>
            <a:pPr marL="0" indent="0">
              <a:buNone/>
            </a:pPr>
            <a:r>
              <a:rPr lang="en-US" dirty="0" smtClean="0">
                <a:solidFill>
                  <a:schemeClr val="accent1"/>
                </a:solidFill>
              </a:rPr>
              <a:t>Future </a:t>
            </a:r>
            <a:r>
              <a:rPr lang="en-US" dirty="0" smtClean="0">
                <a:solidFill>
                  <a:schemeClr val="accent1"/>
                </a:solidFill>
              </a:rPr>
              <a:t>Benefits </a:t>
            </a:r>
          </a:p>
          <a:p>
            <a:pPr marL="0" indent="0">
              <a:buNone/>
            </a:pPr>
            <a:r>
              <a:rPr lang="en-US" dirty="0" smtClean="0"/>
              <a:t>As the </a:t>
            </a:r>
            <a:r>
              <a:rPr lang="en-US" dirty="0" smtClean="0"/>
              <a:t>website </a:t>
            </a:r>
            <a:r>
              <a:rPr lang="en-US" dirty="0" smtClean="0"/>
              <a:t>grows, </a:t>
            </a:r>
            <a:r>
              <a:rPr lang="en-US" dirty="0" smtClean="0"/>
              <a:t>it has potential to create </a:t>
            </a:r>
            <a:r>
              <a:rPr lang="en-US" dirty="0" smtClean="0"/>
              <a:t>a stronger, better-prepared workforce, which would have a lasting impact on Lesotho’s economy and community development</a:t>
            </a:r>
            <a:r>
              <a:rPr lang="en-US" dirty="0" smtClean="0"/>
              <a:t>. Additionally, we envision expanding the platform to other countries familiar challenge, ultimately making it a global solution for youth empowerment.</a:t>
            </a:r>
            <a:endParaRPr lang="en-US" dirty="0"/>
          </a:p>
        </p:txBody>
      </p:sp>
    </p:spTree>
    <p:extLst>
      <p:ext uri="{BB962C8B-B14F-4D97-AF65-F5344CB8AC3E}">
        <p14:creationId xmlns:p14="http://schemas.microsoft.com/office/powerpoint/2010/main" val="226731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691" y="796925"/>
            <a:ext cx="4650655" cy="5245100"/>
          </a:xfrm>
        </p:spPr>
      </p:pic>
    </p:spTree>
    <p:extLst>
      <p:ext uri="{BB962C8B-B14F-4D97-AF65-F5344CB8AC3E}">
        <p14:creationId xmlns:p14="http://schemas.microsoft.com/office/powerpoint/2010/main" val="3011907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401</TotalTime>
  <Words>662</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Welcome  to  Youth Empowerment Program</vt:lpstr>
      <vt:lpstr>Team Members</vt:lpstr>
      <vt:lpstr>Why are we here?</vt:lpstr>
      <vt:lpstr>PowerPoint Presentation</vt:lpstr>
      <vt:lpstr>Solution Our solution is a website designed to provide career resources, advice, and tools to young people, especially those in underserved areas.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FUMANE MAKATE</dc:creator>
  <cp:lastModifiedBy>FUMANE MAKATE</cp:lastModifiedBy>
  <cp:revision>52</cp:revision>
  <dcterms:created xsi:type="dcterms:W3CDTF">2024-11-13T17:02:43Z</dcterms:created>
  <dcterms:modified xsi:type="dcterms:W3CDTF">2024-11-13T23:55:52Z</dcterms:modified>
</cp:coreProperties>
</file>