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T Smalls" charset="1" panose="02000503020000020003"/>
      <p:regular r:id="rId15"/>
    </p:embeddedFont>
    <p:embeddedFont>
      <p:font typeface="Impact" charset="1" panose="020B0806030902050204"/>
      <p:regular r:id="rId16"/>
    </p:embeddedFont>
    <p:embeddedFont>
      <p:font typeface="TT Smalls Bold" charset="1" panose="02000803040000020003"/>
      <p:regular r:id="rId17"/>
    </p:embeddedFont>
    <p:embeddedFont>
      <p:font typeface="Gill Sans Bold" charset="1" panose="020B08020201040202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15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328738" cy="10287000"/>
          </a:xfrm>
          <a:custGeom>
            <a:avLst/>
            <a:gdLst/>
            <a:ahLst/>
            <a:cxnLst/>
            <a:rect r="r" b="b" t="t" l="l"/>
            <a:pathLst>
              <a:path h="10287000" w="1328738">
                <a:moveTo>
                  <a:pt x="0" y="0"/>
                </a:moveTo>
                <a:lnTo>
                  <a:pt x="1328738" y="0"/>
                </a:lnTo>
                <a:lnTo>
                  <a:pt x="132873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862804" y="0"/>
            <a:ext cx="425196" cy="10287000"/>
            <a:chOff x="0" y="0"/>
            <a:chExt cx="566928" cy="13716000"/>
          </a:xfrm>
        </p:grpSpPr>
        <p:sp>
          <p:nvSpPr>
            <p:cNvPr name="Freeform 4" id="4"/>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F8B323"/>
            </a:solidFill>
          </p:spPr>
        </p:sp>
      </p:grpSp>
      <p:sp>
        <p:nvSpPr>
          <p:cNvPr name="Freeform 5" id="5"/>
          <p:cNvSpPr/>
          <p:nvPr/>
        </p:nvSpPr>
        <p:spPr>
          <a:xfrm flipH="false" flipV="false" rot="0">
            <a:off x="5335524" y="946404"/>
            <a:ext cx="7853362" cy="7843838"/>
          </a:xfrm>
          <a:custGeom>
            <a:avLst/>
            <a:gdLst/>
            <a:ahLst/>
            <a:cxnLst/>
            <a:rect r="r" b="b" t="t" l="l"/>
            <a:pathLst>
              <a:path h="7843838" w="7853362">
                <a:moveTo>
                  <a:pt x="0" y="0"/>
                </a:moveTo>
                <a:lnTo>
                  <a:pt x="7853362" y="0"/>
                </a:lnTo>
                <a:lnTo>
                  <a:pt x="7853362" y="7843838"/>
                </a:lnTo>
                <a:lnTo>
                  <a:pt x="0" y="7843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0" y="0"/>
            <a:ext cx="425196" cy="10287000"/>
            <a:chOff x="0" y="0"/>
            <a:chExt cx="566928" cy="13716000"/>
          </a:xfrm>
        </p:grpSpPr>
        <p:sp>
          <p:nvSpPr>
            <p:cNvPr name="Freeform 7" id="7"/>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2A1A00"/>
            </a:solidFill>
          </p:spPr>
        </p:sp>
      </p:grpSp>
      <p:sp>
        <p:nvSpPr>
          <p:cNvPr name="TextBox 8" id="8"/>
          <p:cNvSpPr txBox="true"/>
          <p:nvPr/>
        </p:nvSpPr>
        <p:spPr>
          <a:xfrm rot="0">
            <a:off x="1205865" y="8627239"/>
            <a:ext cx="16647795" cy="1177021"/>
          </a:xfrm>
          <a:prstGeom prst="rect">
            <a:avLst/>
          </a:prstGeom>
        </p:spPr>
        <p:txBody>
          <a:bodyPr anchor="t" rtlCol="false" tIns="0" lIns="0" bIns="0" rIns="0">
            <a:spAutoFit/>
          </a:bodyPr>
          <a:lstStyle/>
          <a:p>
            <a:pPr algn="ctr">
              <a:lnSpc>
                <a:spcPts val="7920"/>
              </a:lnSpc>
            </a:pPr>
            <a:r>
              <a:rPr lang="en-US" sz="6600" spc="153">
                <a:solidFill>
                  <a:srgbClr val="000000"/>
                </a:solidFill>
                <a:latin typeface="TT Smalls"/>
                <a:ea typeface="TT Smalls"/>
                <a:cs typeface="TT Smalls"/>
                <a:sym typeface="TT Smalls"/>
              </a:rPr>
              <a:t>A Nurturing Space for Youth Development</a:t>
            </a:r>
          </a:p>
        </p:txBody>
      </p:sp>
      <p:sp>
        <p:nvSpPr>
          <p:cNvPr name="Freeform 9" id="9"/>
          <p:cNvSpPr/>
          <p:nvPr/>
        </p:nvSpPr>
        <p:spPr>
          <a:xfrm flipH="false" flipV="false" rot="0">
            <a:off x="7286625" y="3527133"/>
            <a:ext cx="3996781" cy="2559342"/>
          </a:xfrm>
          <a:custGeom>
            <a:avLst/>
            <a:gdLst/>
            <a:ahLst/>
            <a:cxnLst/>
            <a:rect r="r" b="b" t="t" l="l"/>
            <a:pathLst>
              <a:path h="2559342" w="3996781">
                <a:moveTo>
                  <a:pt x="0" y="0"/>
                </a:moveTo>
                <a:lnTo>
                  <a:pt x="3996781" y="0"/>
                </a:lnTo>
                <a:lnTo>
                  <a:pt x="3996781" y="2559342"/>
                </a:lnTo>
                <a:lnTo>
                  <a:pt x="0" y="2559342"/>
                </a:lnTo>
                <a:lnTo>
                  <a:pt x="0" y="0"/>
                </a:lnTo>
                <a:close/>
              </a:path>
            </a:pathLst>
          </a:custGeom>
          <a:blipFill>
            <a:blip r:embed="rId6"/>
            <a:stretch>
              <a:fillRect l="-67530" t="-110940" r="-51745" b="-13148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5000"/>
            </a:blip>
            <a:stretch>
              <a:fillRect l="0" t="-39000" r="0" b="-39000"/>
            </a:stretch>
          </a:blipFill>
        </p:spPr>
      </p:sp>
      <p:sp>
        <p:nvSpPr>
          <p:cNvPr name="Freeform 3" id="3"/>
          <p:cNvSpPr/>
          <p:nvPr/>
        </p:nvSpPr>
        <p:spPr>
          <a:xfrm flipH="false" flipV="false" rot="0">
            <a:off x="0" y="0"/>
            <a:ext cx="1328738" cy="10287000"/>
          </a:xfrm>
          <a:custGeom>
            <a:avLst/>
            <a:gdLst/>
            <a:ahLst/>
            <a:cxnLst/>
            <a:rect r="r" b="b" t="t" l="l"/>
            <a:pathLst>
              <a:path h="10287000" w="1328738">
                <a:moveTo>
                  <a:pt x="0" y="0"/>
                </a:moveTo>
                <a:lnTo>
                  <a:pt x="1328738" y="0"/>
                </a:lnTo>
                <a:lnTo>
                  <a:pt x="132873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862804" y="0"/>
            <a:ext cx="425196" cy="10287000"/>
            <a:chOff x="0" y="0"/>
            <a:chExt cx="566928" cy="13716000"/>
          </a:xfrm>
        </p:grpSpPr>
        <p:sp>
          <p:nvSpPr>
            <p:cNvPr name="Freeform 5" id="5"/>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F8B323"/>
            </a:solidFill>
          </p:spPr>
        </p:sp>
      </p:grpSp>
      <p:sp>
        <p:nvSpPr>
          <p:cNvPr name="TextBox 6" id="6"/>
          <p:cNvSpPr txBox="true"/>
          <p:nvPr/>
        </p:nvSpPr>
        <p:spPr>
          <a:xfrm rot="0">
            <a:off x="1968957" y="552623"/>
            <a:ext cx="15084603" cy="2213433"/>
          </a:xfrm>
          <a:prstGeom prst="rect">
            <a:avLst/>
          </a:prstGeom>
        </p:spPr>
        <p:txBody>
          <a:bodyPr anchor="t" rtlCol="false" tIns="0" lIns="0" bIns="0" rIns="0">
            <a:spAutoFit/>
          </a:bodyPr>
          <a:lstStyle/>
          <a:p>
            <a:pPr algn="l">
              <a:lnSpc>
                <a:spcPts val="8262"/>
              </a:lnSpc>
            </a:pPr>
            <a:r>
              <a:rPr lang="en-US" sz="7650" spc="300">
                <a:solidFill>
                  <a:srgbClr val="2A1A00"/>
                </a:solidFill>
                <a:latin typeface="Impact"/>
                <a:ea typeface="Impact"/>
                <a:cs typeface="Impact"/>
                <a:sym typeface="Impact"/>
              </a:rPr>
              <a:t>Group members</a:t>
            </a:r>
          </a:p>
        </p:txBody>
      </p:sp>
      <p:sp>
        <p:nvSpPr>
          <p:cNvPr name="TextBox 7" id="7"/>
          <p:cNvSpPr txBox="true"/>
          <p:nvPr/>
        </p:nvSpPr>
        <p:spPr>
          <a:xfrm rot="0">
            <a:off x="1968957" y="3388997"/>
            <a:ext cx="15084603" cy="5160122"/>
          </a:xfrm>
          <a:prstGeom prst="rect">
            <a:avLst/>
          </a:prstGeom>
        </p:spPr>
        <p:txBody>
          <a:bodyPr anchor="t" rtlCol="false" tIns="0" lIns="0" bIns="0" rIns="0">
            <a:spAutoFit/>
          </a:bodyPr>
          <a:lstStyle/>
          <a:p>
            <a:pPr algn="l" marL="868680" indent="-434340" lvl="1">
              <a:lnSpc>
                <a:spcPts val="5702"/>
              </a:lnSpc>
              <a:buAutoNum type="arabicPeriod" startAt="1"/>
            </a:pPr>
            <a:r>
              <a:rPr lang="en-US" b="true" sz="4800" spc="111">
                <a:solidFill>
                  <a:srgbClr val="000000"/>
                </a:solidFill>
                <a:latin typeface="TT Smalls Bold"/>
                <a:ea typeface="TT Smalls Bold"/>
                <a:cs typeface="TT Smalls Bold"/>
                <a:sym typeface="TT Smalls Bold"/>
              </a:rPr>
              <a:t>Hape Mokorosi- Editor</a:t>
            </a:r>
          </a:p>
          <a:p>
            <a:pPr algn="l" marL="868680" indent="-434340" lvl="1">
              <a:lnSpc>
                <a:spcPts val="5702"/>
              </a:lnSpc>
              <a:buAutoNum type="arabicPeriod" startAt="1"/>
            </a:pPr>
            <a:r>
              <a:rPr lang="en-US" b="true" sz="4800" spc="111">
                <a:solidFill>
                  <a:srgbClr val="000000"/>
                </a:solidFill>
                <a:latin typeface="TT Smalls Bold"/>
                <a:ea typeface="TT Smalls Bold"/>
                <a:cs typeface="TT Smalls Bold"/>
                <a:sym typeface="TT Smalls Bold"/>
              </a:rPr>
              <a:t>Mpho Ramaisa- Web Developer</a:t>
            </a:r>
          </a:p>
          <a:p>
            <a:pPr algn="l" marL="868680" indent="-434340" lvl="1">
              <a:lnSpc>
                <a:spcPts val="5702"/>
              </a:lnSpc>
              <a:buAutoNum type="arabicPeriod" startAt="1"/>
            </a:pPr>
            <a:r>
              <a:rPr lang="en-US" b="true" sz="4800" spc="111">
                <a:solidFill>
                  <a:srgbClr val="000000"/>
                </a:solidFill>
                <a:latin typeface="TT Smalls Bold"/>
                <a:ea typeface="TT Smalls Bold"/>
                <a:cs typeface="TT Smalls Bold"/>
                <a:sym typeface="TT Smalls Bold"/>
              </a:rPr>
              <a:t>Bafokeng Sutha- Graphics Designer</a:t>
            </a:r>
          </a:p>
          <a:p>
            <a:pPr algn="l" marL="868680" indent="-434340" lvl="1">
              <a:lnSpc>
                <a:spcPts val="5702"/>
              </a:lnSpc>
            </a:pPr>
          </a:p>
          <a:p>
            <a:pPr algn="ctr" marL="868680" indent="-434340" lvl="1">
              <a:lnSpc>
                <a:spcPts val="5702"/>
              </a:lnSpc>
            </a:pPr>
            <a:r>
              <a:rPr lang="en-US" sz="4800" spc="111">
                <a:solidFill>
                  <a:srgbClr val="000000"/>
                </a:solidFill>
                <a:latin typeface="TT Smalls"/>
                <a:ea typeface="TT Smalls"/>
                <a:cs typeface="TT Smalls"/>
                <a:sym typeface="TT Smalls"/>
              </a:rPr>
              <a:t>We’re a group of individuals with a burning passion to learn and carve our skills, while forging a path to our careers</a:t>
            </a:r>
            <a:r>
              <a:rPr lang="en-US" b="true" sz="4800" spc="111">
                <a:solidFill>
                  <a:srgbClr val="595959"/>
                </a:solidFill>
                <a:latin typeface="TT Smalls Bold"/>
                <a:ea typeface="TT Smalls Bold"/>
                <a:cs typeface="TT Smalls Bold"/>
                <a:sym typeface="TT Smalls Bold"/>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5000"/>
            </a:blip>
            <a:stretch>
              <a:fillRect l="0" t="-39000" r="0" b="-39000"/>
            </a:stretch>
          </a:blipFill>
        </p:spPr>
      </p:sp>
      <p:sp>
        <p:nvSpPr>
          <p:cNvPr name="Freeform 3" id="3"/>
          <p:cNvSpPr/>
          <p:nvPr/>
        </p:nvSpPr>
        <p:spPr>
          <a:xfrm flipH="false" flipV="false" rot="0">
            <a:off x="0" y="0"/>
            <a:ext cx="1328738" cy="10287000"/>
          </a:xfrm>
          <a:custGeom>
            <a:avLst/>
            <a:gdLst/>
            <a:ahLst/>
            <a:cxnLst/>
            <a:rect r="r" b="b" t="t" l="l"/>
            <a:pathLst>
              <a:path h="10287000" w="1328738">
                <a:moveTo>
                  <a:pt x="0" y="0"/>
                </a:moveTo>
                <a:lnTo>
                  <a:pt x="1328738" y="0"/>
                </a:lnTo>
                <a:lnTo>
                  <a:pt x="132873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862804" y="0"/>
            <a:ext cx="425196" cy="10287000"/>
            <a:chOff x="0" y="0"/>
            <a:chExt cx="566928" cy="13716000"/>
          </a:xfrm>
        </p:grpSpPr>
        <p:sp>
          <p:nvSpPr>
            <p:cNvPr name="Freeform 5" id="5"/>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F8B323"/>
            </a:solidFill>
          </p:spPr>
        </p:sp>
      </p:grpSp>
      <p:sp>
        <p:nvSpPr>
          <p:cNvPr name="TextBox 6" id="6"/>
          <p:cNvSpPr txBox="true"/>
          <p:nvPr/>
        </p:nvSpPr>
        <p:spPr>
          <a:xfrm rot="0">
            <a:off x="1896591" y="571673"/>
            <a:ext cx="16158080" cy="2401704"/>
          </a:xfrm>
          <a:prstGeom prst="rect">
            <a:avLst/>
          </a:prstGeom>
        </p:spPr>
        <p:txBody>
          <a:bodyPr anchor="t" rtlCol="false" tIns="0" lIns="0" bIns="0" rIns="0">
            <a:spAutoFit/>
          </a:bodyPr>
          <a:lstStyle/>
          <a:p>
            <a:pPr algn="ctr">
              <a:lnSpc>
                <a:spcPts val="5832"/>
              </a:lnSpc>
            </a:pPr>
            <a:r>
              <a:rPr lang="en-US" b="true" sz="5400" spc="300">
                <a:solidFill>
                  <a:srgbClr val="000000"/>
                </a:solidFill>
                <a:latin typeface="Impact"/>
                <a:ea typeface="Impact"/>
                <a:cs typeface="Impact"/>
                <a:sym typeface="Impact"/>
              </a:rPr>
              <a:t>Problem;</a:t>
            </a:r>
          </a:p>
          <a:p>
            <a:pPr algn="ctr">
              <a:lnSpc>
                <a:spcPts val="5832"/>
              </a:lnSpc>
            </a:pPr>
            <a:r>
              <a:rPr lang="en-US" sz="5400" spc="300">
                <a:solidFill>
                  <a:srgbClr val="000000"/>
                </a:solidFill>
                <a:latin typeface="Impact"/>
                <a:ea typeface="Impact"/>
                <a:cs typeface="Impact"/>
                <a:sym typeface="Impact"/>
              </a:rPr>
              <a:t>Limited Access to Structured, Engaging Extracurricular Learning Resources for Youth</a:t>
            </a:r>
          </a:p>
          <a:p>
            <a:pPr algn="ctr">
              <a:lnSpc>
                <a:spcPts val="5832"/>
              </a:lnSpc>
            </a:pPr>
          </a:p>
          <a:p>
            <a:pPr algn="ctr">
              <a:lnSpc>
                <a:spcPts val="5832"/>
              </a:lnSpc>
            </a:pPr>
          </a:p>
        </p:txBody>
      </p:sp>
      <p:sp>
        <p:nvSpPr>
          <p:cNvPr name="TextBox 7" id="7"/>
          <p:cNvSpPr txBox="true"/>
          <p:nvPr/>
        </p:nvSpPr>
        <p:spPr>
          <a:xfrm rot="0">
            <a:off x="1517891" y="2775784"/>
            <a:ext cx="15442718" cy="7635041"/>
          </a:xfrm>
          <a:prstGeom prst="rect">
            <a:avLst/>
          </a:prstGeom>
        </p:spPr>
        <p:txBody>
          <a:bodyPr anchor="t" rtlCol="false" tIns="0" lIns="0" bIns="0" rIns="0">
            <a:spAutoFit/>
          </a:bodyPr>
          <a:lstStyle/>
          <a:p>
            <a:pPr algn="l" marL="703088" indent="-351544" lvl="1">
              <a:lnSpc>
                <a:spcPts val="4615"/>
              </a:lnSpc>
              <a:buFont typeface="Arial"/>
              <a:buChar char="•"/>
            </a:pPr>
            <a:r>
              <a:rPr lang="en-US" sz="3884" spc="89">
                <a:solidFill>
                  <a:srgbClr val="000000"/>
                </a:solidFill>
                <a:latin typeface="TT Smalls"/>
                <a:ea typeface="TT Smalls"/>
                <a:cs typeface="TT Smalls"/>
                <a:sym typeface="TT Smalls"/>
              </a:rPr>
              <a:t>In many communities, young people lack accessible, engaging, and well-structured resources for learning extracurricular skills outside of formal education. </a:t>
            </a:r>
          </a:p>
          <a:p>
            <a:pPr algn="l" marL="703088" indent="-351544" lvl="1">
              <a:lnSpc>
                <a:spcPts val="4615"/>
              </a:lnSpc>
              <a:buFont typeface="Arial"/>
              <a:buChar char="•"/>
            </a:pPr>
            <a:r>
              <a:rPr lang="en-US" sz="3884" spc="89">
                <a:solidFill>
                  <a:srgbClr val="000000"/>
                </a:solidFill>
                <a:latin typeface="TT Smalls"/>
                <a:ea typeface="TT Smalls"/>
                <a:cs typeface="TT Smalls"/>
                <a:sym typeface="TT Smalls"/>
              </a:rPr>
              <a:t>While platforms like YouTube offer countless videos, the content is unstructured, making it hard for young people to find cohesive, step-by-step guidance tailored to their learning goals.</a:t>
            </a:r>
          </a:p>
          <a:p>
            <a:pPr algn="l" marL="703088" indent="-351544" lvl="1">
              <a:lnSpc>
                <a:spcPts val="4615"/>
              </a:lnSpc>
              <a:buFont typeface="Arial"/>
              <a:buChar char="•"/>
            </a:pPr>
            <a:r>
              <a:rPr lang="en-US" sz="3884" spc="89">
                <a:solidFill>
                  <a:srgbClr val="000000"/>
                </a:solidFill>
                <a:latin typeface="TT Smalls"/>
                <a:ea typeface="TT Smalls"/>
                <a:cs typeface="TT Smalls"/>
                <a:sym typeface="TT Smalls"/>
              </a:rPr>
              <a:t>W</a:t>
            </a:r>
            <a:r>
              <a:rPr lang="en-US" sz="3884" spc="89">
                <a:solidFill>
                  <a:srgbClr val="000000"/>
                </a:solidFill>
                <a:latin typeface="TT Smalls"/>
                <a:ea typeface="TT Smalls"/>
                <a:cs typeface="TT Smalls"/>
                <a:sym typeface="TT Smalls"/>
              </a:rPr>
              <a:t>ithout mentorship, interactive practice, or community support, young people often struggle to stay motivated, measure their progress, or fully develop their skills.</a:t>
            </a:r>
          </a:p>
          <a:p>
            <a:pPr algn="l" marL="703088" indent="-351544" lvl="1">
              <a:lnSpc>
                <a:spcPts val="4615"/>
              </a:lnSpc>
              <a:buFont typeface="Arial"/>
              <a:buChar char="•"/>
            </a:pPr>
            <a:r>
              <a:rPr lang="en-US" sz="3885" spc="90">
                <a:solidFill>
                  <a:srgbClr val="000000"/>
                </a:solidFill>
                <a:latin typeface="TT Smalls"/>
                <a:ea typeface="TT Smalls"/>
                <a:cs typeface="TT Smalls"/>
                <a:sym typeface="TT Smalls"/>
              </a:rPr>
              <a:t> This gap limits opportunities for youth to explore interests, gain confidence, and develop talents that can contribute to their personal growth and future success. </a:t>
            </a:r>
          </a:p>
          <a:p>
            <a:pPr algn="l" marL="703088" indent="-351544" lvl="1">
              <a:lnSpc>
                <a:spcPts val="461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5000"/>
            </a:blip>
            <a:stretch>
              <a:fillRect l="0" t="-39000" r="0" b="-39000"/>
            </a:stretch>
          </a:blipFill>
        </p:spPr>
      </p:sp>
      <p:sp>
        <p:nvSpPr>
          <p:cNvPr name="Freeform 3" id="3"/>
          <p:cNvSpPr/>
          <p:nvPr/>
        </p:nvSpPr>
        <p:spPr>
          <a:xfrm flipH="false" flipV="false" rot="0">
            <a:off x="0" y="0"/>
            <a:ext cx="1328738" cy="10287000"/>
          </a:xfrm>
          <a:custGeom>
            <a:avLst/>
            <a:gdLst/>
            <a:ahLst/>
            <a:cxnLst/>
            <a:rect r="r" b="b" t="t" l="l"/>
            <a:pathLst>
              <a:path h="10287000" w="1328738">
                <a:moveTo>
                  <a:pt x="0" y="0"/>
                </a:moveTo>
                <a:lnTo>
                  <a:pt x="1328738" y="0"/>
                </a:lnTo>
                <a:lnTo>
                  <a:pt x="132873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862804" y="0"/>
            <a:ext cx="425196" cy="10287000"/>
            <a:chOff x="0" y="0"/>
            <a:chExt cx="566928" cy="13716000"/>
          </a:xfrm>
        </p:grpSpPr>
        <p:sp>
          <p:nvSpPr>
            <p:cNvPr name="Freeform 5" id="5"/>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F8B323"/>
            </a:solidFill>
          </p:spPr>
        </p:sp>
      </p:grpSp>
      <p:sp>
        <p:nvSpPr>
          <p:cNvPr name="TextBox 6" id="6"/>
          <p:cNvSpPr txBox="true"/>
          <p:nvPr/>
        </p:nvSpPr>
        <p:spPr>
          <a:xfrm rot="0">
            <a:off x="1968957" y="571673"/>
            <a:ext cx="15084603" cy="3063683"/>
          </a:xfrm>
          <a:prstGeom prst="rect">
            <a:avLst/>
          </a:prstGeom>
        </p:spPr>
        <p:txBody>
          <a:bodyPr anchor="t" rtlCol="false" tIns="0" lIns="0" bIns="0" rIns="0">
            <a:spAutoFit/>
          </a:bodyPr>
          <a:lstStyle/>
          <a:p>
            <a:pPr algn="ctr">
              <a:lnSpc>
                <a:spcPts val="5832"/>
              </a:lnSpc>
            </a:pPr>
            <a:r>
              <a:rPr lang="en-US" sz="5400" spc="300">
                <a:solidFill>
                  <a:srgbClr val="2A1A00"/>
                </a:solidFill>
                <a:latin typeface="Impact"/>
                <a:ea typeface="Impact"/>
                <a:cs typeface="Impact"/>
                <a:sym typeface="Impact"/>
              </a:rPr>
              <a:t>Solution;</a:t>
            </a:r>
          </a:p>
          <a:p>
            <a:pPr algn="ctr">
              <a:lnSpc>
                <a:spcPts val="5832"/>
              </a:lnSpc>
            </a:pPr>
            <a:r>
              <a:rPr lang="en-US" sz="5400" spc="300">
                <a:solidFill>
                  <a:srgbClr val="2A1A00"/>
                </a:solidFill>
                <a:latin typeface="Impact"/>
                <a:ea typeface="Impact"/>
                <a:cs typeface="Impact"/>
                <a:sym typeface="Impact"/>
              </a:rPr>
              <a:t>A Dedicated Extracurricular Activities Learning Platform for Youth Empowerment</a:t>
            </a:r>
          </a:p>
          <a:p>
            <a:pPr algn="ctr">
              <a:lnSpc>
                <a:spcPts val="5832"/>
              </a:lnSpc>
            </a:pPr>
          </a:p>
        </p:txBody>
      </p:sp>
      <p:sp>
        <p:nvSpPr>
          <p:cNvPr name="TextBox 7" id="7"/>
          <p:cNvSpPr txBox="true"/>
          <p:nvPr/>
        </p:nvSpPr>
        <p:spPr>
          <a:xfrm rot="0">
            <a:off x="1601699" y="3289592"/>
            <a:ext cx="15084603" cy="6997408"/>
          </a:xfrm>
          <a:prstGeom prst="rect">
            <a:avLst/>
          </a:prstGeom>
        </p:spPr>
        <p:txBody>
          <a:bodyPr anchor="t" rtlCol="false" tIns="0" lIns="0" bIns="0" rIns="0">
            <a:spAutoFit/>
          </a:bodyPr>
          <a:lstStyle/>
          <a:p>
            <a:pPr algn="l" marL="760095" indent="-380048" lvl="1">
              <a:lnSpc>
                <a:spcPts val="4989"/>
              </a:lnSpc>
              <a:buFont typeface="Arial"/>
              <a:buChar char="•"/>
            </a:pPr>
            <a:r>
              <a:rPr lang="en-US" sz="4200" spc="96">
                <a:solidFill>
                  <a:srgbClr val="000000"/>
                </a:solidFill>
                <a:latin typeface="TT Smalls"/>
                <a:ea typeface="TT Smalls"/>
                <a:cs typeface="TT Smalls"/>
                <a:sym typeface="TT Smalls"/>
              </a:rPr>
              <a:t>Our website provides a structured, youth-centered approach to extracurricular learning, empowering young people to gain new skills and knowledge in areas like sports, music, arts, cooking, and more.</a:t>
            </a:r>
          </a:p>
          <a:p>
            <a:pPr algn="l" marL="760095" indent="-380048" lvl="1">
              <a:lnSpc>
                <a:spcPts val="4989"/>
              </a:lnSpc>
              <a:buFont typeface="Arial"/>
              <a:buChar char="•"/>
            </a:pPr>
            <a:r>
              <a:rPr lang="en-US" sz="4200" spc="96">
                <a:solidFill>
                  <a:srgbClr val="000000"/>
                </a:solidFill>
                <a:latin typeface="TT Smalls"/>
                <a:ea typeface="TT Smalls"/>
                <a:cs typeface="TT Smalls"/>
                <a:sym typeface="TT Smalls"/>
              </a:rPr>
              <a:t> Unlike general platforms, our site offers clearly defined learning paths for each activity, guiding users through progressively challenging tutorials.</a:t>
            </a:r>
          </a:p>
          <a:p>
            <a:pPr algn="l" marL="760095" indent="-380048" lvl="1">
              <a:lnSpc>
                <a:spcPts val="4989"/>
              </a:lnSpc>
              <a:buFont typeface="Arial"/>
              <a:buChar char="•"/>
            </a:pPr>
            <a:r>
              <a:rPr lang="en-US" sz="4200" spc="97">
                <a:solidFill>
                  <a:srgbClr val="000000"/>
                </a:solidFill>
                <a:latin typeface="TT Smalls"/>
                <a:ea typeface="TT Smalls"/>
                <a:cs typeface="TT Smalls"/>
                <a:sym typeface="TT Smalls"/>
              </a:rPr>
              <a:t> It combines videos with interactive elements like quizzes and challenges, allowing users to test their knowledge, track progress, and set goals.</a:t>
            </a:r>
          </a:p>
          <a:p>
            <a:pPr algn="l" marL="760095" indent="-380048" lvl="1">
              <a:lnSpc>
                <a:spcPts val="498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5000"/>
            </a:blip>
            <a:stretch>
              <a:fillRect l="0" t="-39000" r="0" b="-39000"/>
            </a:stretch>
          </a:blipFill>
        </p:spPr>
      </p:sp>
      <p:sp>
        <p:nvSpPr>
          <p:cNvPr name="Freeform 3" id="3"/>
          <p:cNvSpPr/>
          <p:nvPr/>
        </p:nvSpPr>
        <p:spPr>
          <a:xfrm flipH="false" flipV="false" rot="0">
            <a:off x="0" y="0"/>
            <a:ext cx="1328738" cy="10287000"/>
          </a:xfrm>
          <a:custGeom>
            <a:avLst/>
            <a:gdLst/>
            <a:ahLst/>
            <a:cxnLst/>
            <a:rect r="r" b="b" t="t" l="l"/>
            <a:pathLst>
              <a:path h="10287000" w="1328738">
                <a:moveTo>
                  <a:pt x="0" y="0"/>
                </a:moveTo>
                <a:lnTo>
                  <a:pt x="1328738" y="0"/>
                </a:lnTo>
                <a:lnTo>
                  <a:pt x="132873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862804" y="0"/>
            <a:ext cx="425196" cy="10287000"/>
            <a:chOff x="0" y="0"/>
            <a:chExt cx="566928" cy="13716000"/>
          </a:xfrm>
        </p:grpSpPr>
        <p:sp>
          <p:nvSpPr>
            <p:cNvPr name="Freeform 5" id="5"/>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F8B323"/>
            </a:solidFill>
          </p:spPr>
        </p:sp>
      </p:grpSp>
      <p:sp>
        <p:nvSpPr>
          <p:cNvPr name="TextBox 6" id="6"/>
          <p:cNvSpPr txBox="true"/>
          <p:nvPr/>
        </p:nvSpPr>
        <p:spPr>
          <a:xfrm rot="0">
            <a:off x="1968957" y="552623"/>
            <a:ext cx="15084603" cy="2213433"/>
          </a:xfrm>
          <a:prstGeom prst="rect">
            <a:avLst/>
          </a:prstGeom>
        </p:spPr>
        <p:txBody>
          <a:bodyPr anchor="t" rtlCol="false" tIns="0" lIns="0" bIns="0" rIns="0">
            <a:spAutoFit/>
          </a:bodyPr>
          <a:lstStyle/>
          <a:p>
            <a:pPr algn="ctr">
              <a:lnSpc>
                <a:spcPts val="8262"/>
              </a:lnSpc>
            </a:pPr>
            <a:r>
              <a:rPr lang="en-US" sz="7650" spc="300">
                <a:solidFill>
                  <a:srgbClr val="000000"/>
                </a:solidFill>
                <a:latin typeface="Impact"/>
                <a:ea typeface="Impact"/>
                <a:cs typeface="Impact"/>
                <a:sym typeface="Impact"/>
              </a:rPr>
              <a:t>Technologies used</a:t>
            </a:r>
          </a:p>
        </p:txBody>
      </p:sp>
      <p:sp>
        <p:nvSpPr>
          <p:cNvPr name="TextBox 7" id="7"/>
          <p:cNvSpPr txBox="true"/>
          <p:nvPr/>
        </p:nvSpPr>
        <p:spPr>
          <a:xfrm rot="0">
            <a:off x="1968957" y="3341372"/>
            <a:ext cx="15084603" cy="5631817"/>
          </a:xfrm>
          <a:prstGeom prst="rect">
            <a:avLst/>
          </a:prstGeom>
        </p:spPr>
        <p:txBody>
          <a:bodyPr anchor="t" rtlCol="false" tIns="0" lIns="0" bIns="0" rIns="0">
            <a:spAutoFit/>
          </a:bodyPr>
          <a:lstStyle/>
          <a:p>
            <a:pPr algn="l" marL="760095" indent="-380048" lvl="1">
              <a:lnSpc>
                <a:spcPts val="5544"/>
              </a:lnSpc>
              <a:buFont typeface="Arial"/>
              <a:buChar char="•"/>
            </a:pPr>
            <a:r>
              <a:rPr lang="en-US" sz="4200" spc="96">
                <a:solidFill>
                  <a:srgbClr val="000000"/>
                </a:solidFill>
                <a:latin typeface="TT Smalls"/>
                <a:ea typeface="TT Smalls"/>
                <a:cs typeface="TT Smalls"/>
                <a:sym typeface="TT Smalls"/>
              </a:rPr>
              <a:t>We used Eclipse IDE as our text editor</a:t>
            </a:r>
          </a:p>
          <a:p>
            <a:pPr algn="l" marL="760095" indent="-380048" lvl="1">
              <a:lnSpc>
                <a:spcPts val="5544"/>
              </a:lnSpc>
              <a:buFont typeface="Arial"/>
              <a:buChar char="•"/>
            </a:pPr>
            <a:r>
              <a:rPr lang="en-US" sz="4200" spc="97">
                <a:solidFill>
                  <a:srgbClr val="000000"/>
                </a:solidFill>
                <a:latin typeface="TT Smalls"/>
                <a:ea typeface="TT Smalls"/>
                <a:cs typeface="TT Smalls"/>
                <a:sym typeface="TT Smalls"/>
              </a:rPr>
              <a:t>Ours is a dynamic web site because we wanted admins to be able to edit and upload content</a:t>
            </a:r>
          </a:p>
          <a:p>
            <a:pPr algn="l" marL="760095" indent="-380048" lvl="1">
              <a:lnSpc>
                <a:spcPts val="5544"/>
              </a:lnSpc>
              <a:buFont typeface="Arial"/>
              <a:buChar char="•"/>
            </a:pPr>
            <a:r>
              <a:rPr lang="en-US" sz="4200" spc="97">
                <a:solidFill>
                  <a:srgbClr val="000000"/>
                </a:solidFill>
                <a:latin typeface="TT Smalls"/>
                <a:ea typeface="TT Smalls"/>
                <a:cs typeface="TT Smalls"/>
                <a:sym typeface="TT Smalls"/>
              </a:rPr>
              <a:t>HTML was used to structure our information</a:t>
            </a:r>
          </a:p>
          <a:p>
            <a:pPr algn="l" marL="760095" indent="-380048" lvl="1">
              <a:lnSpc>
                <a:spcPts val="5544"/>
              </a:lnSpc>
              <a:buFont typeface="Arial"/>
              <a:buChar char="•"/>
            </a:pPr>
            <a:r>
              <a:rPr lang="en-US" sz="4200" spc="97">
                <a:solidFill>
                  <a:srgbClr val="000000"/>
                </a:solidFill>
                <a:latin typeface="TT Smalls"/>
                <a:ea typeface="TT Smalls"/>
                <a:cs typeface="TT Smalls"/>
                <a:sym typeface="TT Smalls"/>
              </a:rPr>
              <a:t>CSS was for customizing the website to communicate our brand identity and voice</a:t>
            </a:r>
          </a:p>
          <a:p>
            <a:pPr algn="l" marL="760095" indent="-380048" lvl="1">
              <a:lnSpc>
                <a:spcPts val="5544"/>
              </a:lnSpc>
              <a:buFont typeface="Arial"/>
              <a:buChar char="•"/>
            </a:pPr>
            <a:r>
              <a:rPr lang="en-US" sz="4200" spc="97">
                <a:solidFill>
                  <a:srgbClr val="000000"/>
                </a:solidFill>
                <a:latin typeface="TT Smalls"/>
                <a:ea typeface="TT Smalls"/>
                <a:cs typeface="TT Smalls"/>
                <a:sym typeface="TT Smalls"/>
              </a:rPr>
              <a:t>We used JavaScript as well to make functions like user profiles to be captured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5000"/>
            </a:blip>
            <a:stretch>
              <a:fillRect l="0" t="-39000" r="0" b="-39000"/>
            </a:stretch>
          </a:blipFill>
        </p:spPr>
      </p:sp>
      <p:sp>
        <p:nvSpPr>
          <p:cNvPr name="Freeform 3" id="3"/>
          <p:cNvSpPr/>
          <p:nvPr/>
        </p:nvSpPr>
        <p:spPr>
          <a:xfrm flipH="false" flipV="false" rot="0">
            <a:off x="0" y="0"/>
            <a:ext cx="1328738" cy="10287000"/>
          </a:xfrm>
          <a:custGeom>
            <a:avLst/>
            <a:gdLst/>
            <a:ahLst/>
            <a:cxnLst/>
            <a:rect r="r" b="b" t="t" l="l"/>
            <a:pathLst>
              <a:path h="10287000" w="1328738">
                <a:moveTo>
                  <a:pt x="0" y="0"/>
                </a:moveTo>
                <a:lnTo>
                  <a:pt x="1328738" y="0"/>
                </a:lnTo>
                <a:lnTo>
                  <a:pt x="132873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862804" y="0"/>
            <a:ext cx="425196" cy="10287000"/>
            <a:chOff x="0" y="0"/>
            <a:chExt cx="566928" cy="13716000"/>
          </a:xfrm>
        </p:grpSpPr>
        <p:sp>
          <p:nvSpPr>
            <p:cNvPr name="Freeform 5" id="5"/>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F8B323"/>
            </a:solidFill>
          </p:spPr>
        </p:sp>
      </p:grpSp>
      <p:sp>
        <p:nvSpPr>
          <p:cNvPr name="TextBox 6" id="6"/>
          <p:cNvSpPr txBox="true"/>
          <p:nvPr/>
        </p:nvSpPr>
        <p:spPr>
          <a:xfrm rot="0">
            <a:off x="1968957" y="552623"/>
            <a:ext cx="15084603" cy="2213433"/>
          </a:xfrm>
          <a:prstGeom prst="rect">
            <a:avLst/>
          </a:prstGeom>
        </p:spPr>
        <p:txBody>
          <a:bodyPr anchor="t" rtlCol="false" tIns="0" lIns="0" bIns="0" rIns="0">
            <a:spAutoFit/>
          </a:bodyPr>
          <a:lstStyle/>
          <a:p>
            <a:pPr algn="ctr">
              <a:lnSpc>
                <a:spcPts val="8262"/>
              </a:lnSpc>
            </a:pPr>
            <a:r>
              <a:rPr lang="en-US" sz="7650" spc="300">
                <a:solidFill>
                  <a:srgbClr val="2A1A00"/>
                </a:solidFill>
                <a:latin typeface="Impact"/>
                <a:ea typeface="Impact"/>
                <a:cs typeface="Impact"/>
                <a:sym typeface="Impact"/>
              </a:rPr>
              <a:t>Key features</a:t>
            </a:r>
          </a:p>
        </p:txBody>
      </p:sp>
      <p:sp>
        <p:nvSpPr>
          <p:cNvPr name="TextBox 7" id="7"/>
          <p:cNvSpPr txBox="true"/>
          <p:nvPr/>
        </p:nvSpPr>
        <p:spPr>
          <a:xfrm rot="0">
            <a:off x="1344524" y="2112645"/>
            <a:ext cx="16333470" cy="7928610"/>
          </a:xfrm>
          <a:prstGeom prst="rect">
            <a:avLst/>
          </a:prstGeom>
        </p:spPr>
        <p:txBody>
          <a:bodyPr anchor="t" rtlCol="false" tIns="0" lIns="0" bIns="0" rIns="0">
            <a:spAutoFit/>
          </a:bodyPr>
          <a:lstStyle/>
          <a:p>
            <a:pPr algn="l" marL="589074" indent="-294537" lvl="1">
              <a:lnSpc>
                <a:spcPts val="3437"/>
              </a:lnSpc>
              <a:buFont typeface="Arial"/>
              <a:buChar char="•"/>
            </a:pPr>
            <a:r>
              <a:rPr lang="en-US" b="true" sz="3254" spc="75">
                <a:solidFill>
                  <a:srgbClr val="000000"/>
                </a:solidFill>
                <a:latin typeface="TT Smalls Bold"/>
                <a:ea typeface="TT Smalls Bold"/>
                <a:cs typeface="TT Smalls Bold"/>
                <a:sym typeface="TT Smalls Bold"/>
              </a:rPr>
              <a:t>1</a:t>
            </a:r>
            <a:r>
              <a:rPr lang="en-US" sz="3254" spc="75" u="sng">
                <a:solidFill>
                  <a:srgbClr val="000000"/>
                </a:solidFill>
                <a:latin typeface="TT Smalls"/>
                <a:ea typeface="TT Smalls"/>
                <a:cs typeface="TT Smalls"/>
                <a:sym typeface="TT Smalls"/>
              </a:rPr>
              <a:t>. Progress Tracking and Milestones</a:t>
            </a:r>
            <a:r>
              <a:rPr lang="en-US" sz="3254" spc="75">
                <a:solidFill>
                  <a:srgbClr val="000000"/>
                </a:solidFill>
                <a:latin typeface="TT Smalls"/>
                <a:ea typeface="TT Smalls"/>
                <a:cs typeface="TT Smalls"/>
                <a:sym typeface="TT Smalls"/>
              </a:rPr>
              <a:t>: Users can track their progress, mark tutorials as complete, and earn badges for reaching milestones, motivating them to continue learning.</a:t>
            </a:r>
          </a:p>
          <a:p>
            <a:pPr algn="l" marL="589074" indent="-294537" lvl="1">
              <a:lnSpc>
                <a:spcPts val="3437"/>
              </a:lnSpc>
              <a:buFont typeface="Arial"/>
              <a:buChar char="•"/>
            </a:pPr>
            <a:r>
              <a:rPr lang="en-US" sz="3254" spc="75">
                <a:solidFill>
                  <a:srgbClr val="000000"/>
                </a:solidFill>
                <a:latin typeface="TT Smalls"/>
                <a:ea typeface="TT Smalls"/>
                <a:cs typeface="TT Smalls"/>
                <a:sym typeface="TT Smalls"/>
              </a:rPr>
              <a:t>2. </a:t>
            </a:r>
            <a:r>
              <a:rPr lang="en-US" sz="3254" spc="75" u="sng">
                <a:solidFill>
                  <a:srgbClr val="000000"/>
                </a:solidFill>
                <a:latin typeface="TT Smalls"/>
                <a:ea typeface="TT Smalls"/>
                <a:cs typeface="TT Smalls"/>
                <a:sym typeface="TT Smalls"/>
              </a:rPr>
              <a:t>Personalized Learning Paths</a:t>
            </a:r>
            <a:r>
              <a:rPr lang="en-US" sz="3254" spc="75">
                <a:solidFill>
                  <a:srgbClr val="000000"/>
                </a:solidFill>
                <a:latin typeface="TT Smalls"/>
                <a:ea typeface="TT Smalls"/>
                <a:cs typeface="TT Smalls"/>
                <a:sym typeface="TT Smalls"/>
              </a:rPr>
              <a:t>: The platform offers recommendations based on users' interests and skill levels, helping them find relevant tutorials without the distraction of unrelated content.</a:t>
            </a:r>
          </a:p>
          <a:p>
            <a:pPr algn="l" marL="589074" indent="-294537" lvl="1">
              <a:lnSpc>
                <a:spcPts val="3437"/>
              </a:lnSpc>
              <a:buFont typeface="Arial"/>
              <a:buChar char="•"/>
            </a:pPr>
            <a:r>
              <a:rPr lang="en-US" sz="3254" spc="75">
                <a:solidFill>
                  <a:srgbClr val="000000"/>
                </a:solidFill>
                <a:latin typeface="TT Smalls"/>
                <a:ea typeface="TT Smalls"/>
                <a:cs typeface="TT Smalls"/>
                <a:sym typeface="TT Smalls"/>
              </a:rPr>
              <a:t>3. </a:t>
            </a:r>
            <a:r>
              <a:rPr lang="en-US" sz="3254" spc="75" u="sng">
                <a:solidFill>
                  <a:srgbClr val="000000"/>
                </a:solidFill>
                <a:latin typeface="TT Smalls"/>
                <a:ea typeface="TT Smalls"/>
                <a:cs typeface="TT Smalls"/>
                <a:sym typeface="TT Smalls"/>
              </a:rPr>
              <a:t>Community and Mentorship Support</a:t>
            </a:r>
            <a:r>
              <a:rPr lang="en-US" sz="3254" spc="75">
                <a:solidFill>
                  <a:srgbClr val="000000"/>
                </a:solidFill>
                <a:latin typeface="TT Smalls"/>
                <a:ea typeface="TT Smalls"/>
                <a:cs typeface="TT Smalls"/>
                <a:sym typeface="TT Smalls"/>
              </a:rPr>
              <a:t>: A dedicated forum or chat area allows learners to ask questions, seek feedback, and connect with mentors or peers, building a supportive community around their interests.</a:t>
            </a:r>
          </a:p>
          <a:p>
            <a:pPr algn="l" marL="589074" indent="-294537" lvl="1">
              <a:lnSpc>
                <a:spcPts val="3437"/>
              </a:lnSpc>
              <a:buFont typeface="Arial"/>
              <a:buChar char="•"/>
            </a:pPr>
            <a:r>
              <a:rPr lang="en-US" sz="3254" spc="75">
                <a:solidFill>
                  <a:srgbClr val="000000"/>
                </a:solidFill>
                <a:latin typeface="TT Smalls"/>
                <a:ea typeface="TT Smalls"/>
                <a:cs typeface="TT Smalls"/>
                <a:sym typeface="TT Smalls"/>
              </a:rPr>
              <a:t>4. </a:t>
            </a:r>
            <a:r>
              <a:rPr lang="en-US" sz="3254" spc="75" u="sng">
                <a:solidFill>
                  <a:srgbClr val="000000"/>
                </a:solidFill>
                <a:latin typeface="TT Smalls"/>
                <a:ea typeface="TT Smalls"/>
                <a:cs typeface="TT Smalls"/>
                <a:sym typeface="TT Smalls"/>
              </a:rPr>
              <a:t>Offline Access for Limited Connectivity</a:t>
            </a:r>
            <a:r>
              <a:rPr lang="en-US" sz="3254" spc="75">
                <a:solidFill>
                  <a:srgbClr val="000000"/>
                </a:solidFill>
                <a:latin typeface="TT Smalls"/>
                <a:ea typeface="TT Smalls"/>
                <a:cs typeface="TT Smalls"/>
                <a:sym typeface="TT Smalls"/>
              </a:rPr>
              <a:t>: Selected content can be downloaded, ensuring access even in areas with poor internet connectivity.</a:t>
            </a:r>
          </a:p>
          <a:p>
            <a:pPr algn="l" marL="589074" indent="-294537" lvl="1">
              <a:lnSpc>
                <a:spcPts val="3437"/>
              </a:lnSpc>
              <a:buFont typeface="Arial"/>
              <a:buChar char="•"/>
            </a:pPr>
            <a:r>
              <a:rPr lang="en-US" sz="3254" spc="75">
                <a:solidFill>
                  <a:srgbClr val="000000"/>
                </a:solidFill>
                <a:latin typeface="TT Smalls"/>
                <a:ea typeface="TT Smalls"/>
                <a:cs typeface="TT Smalls"/>
                <a:sym typeface="TT Smalls"/>
              </a:rPr>
              <a:t>This platform empowers youth by giving them a focused, engaging, and supportive environment to explore and develop their talents. By making extracurricular learning accessible, structured, and motivating, it helps young people build skills, gain confidence, and work toward personal and career goals outside the classroom.</a:t>
            </a:r>
          </a:p>
          <a:p>
            <a:pPr algn="l" marL="589074" indent="-294537" lvl="1">
              <a:lnSpc>
                <a:spcPts val="343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5000"/>
            </a:blip>
            <a:stretch>
              <a:fillRect l="0" t="-39000" r="0" b="-39000"/>
            </a:stretch>
          </a:blipFill>
        </p:spPr>
      </p:sp>
      <p:sp>
        <p:nvSpPr>
          <p:cNvPr name="Freeform 3" id="3"/>
          <p:cNvSpPr/>
          <p:nvPr/>
        </p:nvSpPr>
        <p:spPr>
          <a:xfrm flipH="false" flipV="false" rot="0">
            <a:off x="0" y="0"/>
            <a:ext cx="1328738" cy="10287000"/>
          </a:xfrm>
          <a:custGeom>
            <a:avLst/>
            <a:gdLst/>
            <a:ahLst/>
            <a:cxnLst/>
            <a:rect r="r" b="b" t="t" l="l"/>
            <a:pathLst>
              <a:path h="10287000" w="1328738">
                <a:moveTo>
                  <a:pt x="0" y="0"/>
                </a:moveTo>
                <a:lnTo>
                  <a:pt x="1328738" y="0"/>
                </a:lnTo>
                <a:lnTo>
                  <a:pt x="1328738"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862804" y="0"/>
            <a:ext cx="425196" cy="10287000"/>
            <a:chOff x="0" y="0"/>
            <a:chExt cx="566928" cy="13716000"/>
          </a:xfrm>
        </p:grpSpPr>
        <p:sp>
          <p:nvSpPr>
            <p:cNvPr name="Freeform 5" id="5"/>
            <p:cNvSpPr/>
            <p:nvPr/>
          </p:nvSpPr>
          <p:spPr>
            <a:xfrm flipH="false" flipV="false" rot="0">
              <a:off x="0" y="0"/>
              <a:ext cx="566928" cy="13716000"/>
            </a:xfrm>
            <a:custGeom>
              <a:avLst/>
              <a:gdLst/>
              <a:ahLst/>
              <a:cxnLst/>
              <a:rect r="r" b="b" t="t" l="l"/>
              <a:pathLst>
                <a:path h="13716000" w="566928">
                  <a:moveTo>
                    <a:pt x="0" y="0"/>
                  </a:moveTo>
                  <a:lnTo>
                    <a:pt x="566928" y="0"/>
                  </a:lnTo>
                  <a:lnTo>
                    <a:pt x="566928" y="13716000"/>
                  </a:lnTo>
                  <a:lnTo>
                    <a:pt x="0" y="13716000"/>
                  </a:lnTo>
                  <a:close/>
                </a:path>
              </a:pathLst>
            </a:custGeom>
            <a:solidFill>
              <a:srgbClr val="F8B323"/>
            </a:solidFill>
          </p:spPr>
        </p:sp>
      </p:grpSp>
      <p:sp>
        <p:nvSpPr>
          <p:cNvPr name="TextBox 6" id="6"/>
          <p:cNvSpPr txBox="true"/>
          <p:nvPr/>
        </p:nvSpPr>
        <p:spPr>
          <a:xfrm rot="0">
            <a:off x="1968957" y="552623"/>
            <a:ext cx="15084603" cy="2213433"/>
          </a:xfrm>
          <a:prstGeom prst="rect">
            <a:avLst/>
          </a:prstGeom>
        </p:spPr>
        <p:txBody>
          <a:bodyPr anchor="t" rtlCol="false" tIns="0" lIns="0" bIns="0" rIns="0">
            <a:spAutoFit/>
          </a:bodyPr>
          <a:lstStyle/>
          <a:p>
            <a:pPr algn="ctr">
              <a:lnSpc>
                <a:spcPts val="8262"/>
              </a:lnSpc>
            </a:pPr>
            <a:r>
              <a:rPr lang="en-US" sz="7650" spc="300">
                <a:solidFill>
                  <a:srgbClr val="000000"/>
                </a:solidFill>
                <a:latin typeface="Impact"/>
                <a:ea typeface="Impact"/>
                <a:cs typeface="Impact"/>
                <a:sym typeface="Impact"/>
              </a:rPr>
              <a:t>Long-term Impacts</a:t>
            </a:r>
          </a:p>
        </p:txBody>
      </p:sp>
      <p:sp>
        <p:nvSpPr>
          <p:cNvPr name="TextBox 7" id="7"/>
          <p:cNvSpPr txBox="true"/>
          <p:nvPr/>
        </p:nvSpPr>
        <p:spPr>
          <a:xfrm rot="0">
            <a:off x="1968957" y="2762246"/>
            <a:ext cx="15084603" cy="6011422"/>
          </a:xfrm>
          <a:prstGeom prst="rect">
            <a:avLst/>
          </a:prstGeom>
        </p:spPr>
        <p:txBody>
          <a:bodyPr anchor="t" rtlCol="false" tIns="0" lIns="0" bIns="0" rIns="0">
            <a:spAutoFit/>
          </a:bodyPr>
          <a:lstStyle/>
          <a:p>
            <a:pPr algn="l" marL="542925" indent="-271462" lvl="1">
              <a:lnSpc>
                <a:spcPts val="3960"/>
              </a:lnSpc>
              <a:buFont typeface="Arial"/>
              <a:buChar char="•"/>
            </a:pPr>
            <a:r>
              <a:rPr lang="en-US" sz="3000" spc="69">
                <a:solidFill>
                  <a:srgbClr val="000000"/>
                </a:solidFill>
                <a:latin typeface="TT Smalls"/>
                <a:ea typeface="TT Smalls"/>
                <a:cs typeface="TT Smalls"/>
                <a:sym typeface="TT Smalls"/>
              </a:rPr>
              <a:t>Outside of class learning is essential in developing one’s interests and building their talents</a:t>
            </a:r>
          </a:p>
          <a:p>
            <a:pPr algn="l" marL="542925" indent="-271462" lvl="1">
              <a:lnSpc>
                <a:spcPts val="3960"/>
              </a:lnSpc>
              <a:buFont typeface="Arial"/>
              <a:buChar char="•"/>
            </a:pPr>
            <a:r>
              <a:rPr lang="en-US" sz="3000" spc="69">
                <a:solidFill>
                  <a:srgbClr val="000000"/>
                </a:solidFill>
                <a:latin typeface="TT Smalls"/>
                <a:ea typeface="TT Smalls"/>
                <a:cs typeface="TT Smalls"/>
                <a:sym typeface="TT Smalls"/>
              </a:rPr>
              <a:t>Exposure to a world of possibilities will allow our youth to see beyond formal education and explore other avenues</a:t>
            </a:r>
          </a:p>
          <a:p>
            <a:pPr algn="l" marL="542925" indent="-271462" lvl="1">
              <a:lnSpc>
                <a:spcPts val="3960"/>
              </a:lnSpc>
              <a:buFont typeface="Arial"/>
              <a:buChar char="•"/>
            </a:pPr>
            <a:r>
              <a:rPr lang="en-US" sz="3000" spc="69">
                <a:solidFill>
                  <a:srgbClr val="000000"/>
                </a:solidFill>
                <a:latin typeface="TT Smalls"/>
                <a:ea typeface="TT Smalls"/>
                <a:cs typeface="TT Smalls"/>
                <a:sym typeface="TT Smalls"/>
              </a:rPr>
              <a:t>Youth will be motivated to pursue their careers in a different manner and actually make a living out of them</a:t>
            </a:r>
          </a:p>
          <a:p>
            <a:pPr algn="l" marL="542925" indent="-271462" lvl="1">
              <a:lnSpc>
                <a:spcPts val="3960"/>
              </a:lnSpc>
              <a:buFont typeface="Arial"/>
              <a:buChar char="•"/>
            </a:pPr>
            <a:r>
              <a:rPr lang="en-US" sz="3000" spc="69">
                <a:solidFill>
                  <a:srgbClr val="000000"/>
                </a:solidFill>
                <a:latin typeface="TT Smalls"/>
                <a:ea typeface="TT Smalls"/>
                <a:cs typeface="TT Smalls"/>
                <a:sym typeface="TT Smalls"/>
              </a:rPr>
              <a:t>Learning in the comfort of one’s home or comfort space has proven to increase motivation for Basotho youth as they are not restricted by anything and they are in control of their learning pace.</a:t>
            </a:r>
          </a:p>
          <a:p>
            <a:pPr algn="l" marL="542925" indent="-271462" lvl="1">
              <a:lnSpc>
                <a:spcPts val="3960"/>
              </a:lnSpc>
              <a:buFont typeface="Arial"/>
              <a:buChar char="•"/>
            </a:pPr>
            <a:r>
              <a:rPr lang="en-US" sz="3000" spc="69">
                <a:solidFill>
                  <a:srgbClr val="000000"/>
                </a:solidFill>
                <a:latin typeface="TT Smalls"/>
                <a:ea typeface="TT Smalls"/>
                <a:cs typeface="TT Smalls"/>
                <a:sym typeface="TT Smalls"/>
              </a:rPr>
              <a:t>Having a significant amount of people enrolled into these tutorials will have a positive impact on the economy as they start using their acquired skills to make sales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25" y="47625"/>
            <a:ext cx="8785299" cy="4579337"/>
          </a:xfrm>
          <a:custGeom>
            <a:avLst/>
            <a:gdLst/>
            <a:ahLst/>
            <a:cxnLst/>
            <a:rect r="r" b="b" t="t" l="l"/>
            <a:pathLst>
              <a:path h="4579337" w="8785299">
                <a:moveTo>
                  <a:pt x="0" y="0"/>
                </a:moveTo>
                <a:lnTo>
                  <a:pt x="8785299" y="0"/>
                </a:lnTo>
                <a:lnTo>
                  <a:pt x="8785299" y="4579337"/>
                </a:lnTo>
                <a:lnTo>
                  <a:pt x="0" y="4579337"/>
                </a:lnTo>
                <a:lnTo>
                  <a:pt x="0" y="0"/>
                </a:lnTo>
                <a:close/>
              </a:path>
            </a:pathLst>
          </a:custGeom>
          <a:blipFill>
            <a:blip r:embed="rId2"/>
            <a:stretch>
              <a:fillRect l="0" t="0" r="0" b="0"/>
            </a:stretch>
          </a:blipFill>
        </p:spPr>
      </p:sp>
      <p:sp>
        <p:nvSpPr>
          <p:cNvPr name="Freeform 3" id="3"/>
          <p:cNvSpPr/>
          <p:nvPr/>
        </p:nvSpPr>
        <p:spPr>
          <a:xfrm flipH="false" flipV="false" rot="0">
            <a:off x="8785299" y="4750999"/>
            <a:ext cx="9502701" cy="5536001"/>
          </a:xfrm>
          <a:custGeom>
            <a:avLst/>
            <a:gdLst/>
            <a:ahLst/>
            <a:cxnLst/>
            <a:rect r="r" b="b" t="t" l="l"/>
            <a:pathLst>
              <a:path h="5536001" w="9502701">
                <a:moveTo>
                  <a:pt x="0" y="0"/>
                </a:moveTo>
                <a:lnTo>
                  <a:pt x="9502701" y="0"/>
                </a:lnTo>
                <a:lnTo>
                  <a:pt x="9502701" y="5536001"/>
                </a:lnTo>
                <a:lnTo>
                  <a:pt x="0" y="5536001"/>
                </a:lnTo>
                <a:lnTo>
                  <a:pt x="0" y="0"/>
                </a:lnTo>
                <a:close/>
              </a:path>
            </a:pathLst>
          </a:custGeom>
          <a:blipFill>
            <a:blip r:embed="rId3"/>
            <a:stretch>
              <a:fillRect l="0" t="0" r="-9660" b="0"/>
            </a:stretch>
          </a:blipFill>
        </p:spPr>
      </p:sp>
      <p:sp>
        <p:nvSpPr>
          <p:cNvPr name="TextBox 4" id="4"/>
          <p:cNvSpPr txBox="true"/>
          <p:nvPr/>
        </p:nvSpPr>
        <p:spPr>
          <a:xfrm rot="0">
            <a:off x="9502701" y="3347052"/>
            <a:ext cx="8785299" cy="933890"/>
          </a:xfrm>
          <a:prstGeom prst="rect">
            <a:avLst/>
          </a:prstGeom>
        </p:spPr>
        <p:txBody>
          <a:bodyPr anchor="t" rtlCol="false" tIns="0" lIns="0" bIns="0" rIns="0">
            <a:spAutoFit/>
          </a:bodyPr>
          <a:lstStyle/>
          <a:p>
            <a:pPr algn="ctr">
              <a:lnSpc>
                <a:spcPts val="3406"/>
              </a:lnSpc>
              <a:spcBef>
                <a:spcPct val="0"/>
              </a:spcBef>
            </a:pPr>
            <a:r>
              <a:rPr lang="en-US" b="true" sz="3153" spc="175">
                <a:solidFill>
                  <a:srgbClr val="F8B323"/>
                </a:solidFill>
                <a:latin typeface="Gill Sans Bold"/>
                <a:ea typeface="Gill Sans Bold"/>
                <a:cs typeface="Gill Sans Bold"/>
                <a:sym typeface="Gill Sans Bold"/>
              </a:rPr>
              <a:t>A list of activities a member can participate in </a:t>
            </a:r>
          </a:p>
        </p:txBody>
      </p:sp>
      <p:sp>
        <p:nvSpPr>
          <p:cNvPr name="TextBox 5" id="5"/>
          <p:cNvSpPr txBox="true"/>
          <p:nvPr/>
        </p:nvSpPr>
        <p:spPr>
          <a:xfrm rot="0">
            <a:off x="335339" y="5114925"/>
            <a:ext cx="3237877" cy="505266"/>
          </a:xfrm>
          <a:prstGeom prst="rect">
            <a:avLst/>
          </a:prstGeom>
        </p:spPr>
        <p:txBody>
          <a:bodyPr anchor="t" rtlCol="false" tIns="0" lIns="0" bIns="0" rIns="0">
            <a:spAutoFit/>
          </a:bodyPr>
          <a:lstStyle/>
          <a:p>
            <a:pPr algn="ctr">
              <a:lnSpc>
                <a:spcPts val="3406"/>
              </a:lnSpc>
              <a:spcBef>
                <a:spcPct val="0"/>
              </a:spcBef>
            </a:pPr>
            <a:r>
              <a:rPr lang="en-US" b="true" sz="3153" spc="175">
                <a:solidFill>
                  <a:srgbClr val="F8B323"/>
                </a:solidFill>
                <a:latin typeface="Gill Sans Bold"/>
                <a:ea typeface="Gill Sans Bold"/>
                <a:cs typeface="Gill Sans Bold"/>
                <a:sym typeface="Gill Sans Bold"/>
              </a:rPr>
              <a:t>Our homepage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BF1"/>
        </a:solidFill>
      </p:bgPr>
    </p:bg>
    <p:spTree>
      <p:nvGrpSpPr>
        <p:cNvPr id="1" name=""/>
        <p:cNvGrpSpPr/>
        <p:nvPr/>
      </p:nvGrpSpPr>
      <p:grpSpPr>
        <a:xfrm>
          <a:off x="0" y="0"/>
          <a:ext cx="0" cy="0"/>
          <a:chOff x="0" y="0"/>
          <a:chExt cx="0" cy="0"/>
        </a:xfrm>
      </p:grpSpPr>
      <p:sp>
        <p:nvSpPr>
          <p:cNvPr name="Freeform 2" id="2"/>
          <p:cNvSpPr/>
          <p:nvPr/>
        </p:nvSpPr>
        <p:spPr>
          <a:xfrm flipH="false" flipV="false" rot="0">
            <a:off x="6091020" y="90424"/>
            <a:ext cx="5750608" cy="5750608"/>
          </a:xfrm>
          <a:custGeom>
            <a:avLst/>
            <a:gdLst/>
            <a:ahLst/>
            <a:cxnLst/>
            <a:rect r="r" b="b" t="t" l="l"/>
            <a:pathLst>
              <a:path h="5750608" w="5750608">
                <a:moveTo>
                  <a:pt x="0" y="0"/>
                </a:moveTo>
                <a:lnTo>
                  <a:pt x="5750608" y="0"/>
                </a:lnTo>
                <a:lnTo>
                  <a:pt x="5750608" y="5750608"/>
                </a:lnTo>
                <a:lnTo>
                  <a:pt x="0" y="5750608"/>
                </a:lnTo>
                <a:lnTo>
                  <a:pt x="0" y="0"/>
                </a:lnTo>
                <a:close/>
              </a:path>
            </a:pathLst>
          </a:custGeom>
          <a:blipFill>
            <a:blip r:embed="rId2"/>
            <a:stretch>
              <a:fillRect l="0" t="0" r="0" b="0"/>
            </a:stretch>
          </a:blipFill>
        </p:spPr>
      </p:sp>
      <p:sp>
        <p:nvSpPr>
          <p:cNvPr name="TextBox 3" id="3"/>
          <p:cNvSpPr txBox="true"/>
          <p:nvPr/>
        </p:nvSpPr>
        <p:spPr>
          <a:xfrm rot="0">
            <a:off x="6091020" y="4093543"/>
            <a:ext cx="6105960" cy="1747488"/>
          </a:xfrm>
          <a:prstGeom prst="rect">
            <a:avLst/>
          </a:prstGeom>
        </p:spPr>
        <p:txBody>
          <a:bodyPr anchor="t" rtlCol="false" tIns="0" lIns="0" bIns="0" rIns="0">
            <a:spAutoFit/>
          </a:bodyPr>
          <a:lstStyle/>
          <a:p>
            <a:pPr algn="ctr">
              <a:lnSpc>
                <a:spcPts val="12880"/>
              </a:lnSpc>
            </a:pPr>
            <a:r>
              <a:rPr lang="en-US" sz="9200" b="true">
                <a:solidFill>
                  <a:srgbClr val="000000"/>
                </a:solidFill>
                <a:latin typeface="Gill Sans Bold"/>
                <a:ea typeface="Gill Sans Bold"/>
                <a:cs typeface="Gill Sans Bold"/>
                <a:sym typeface="Gill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DAGWaiWBNTY</dc:identifier>
  <dcterms:modified xsi:type="dcterms:W3CDTF">2011-08-01T06:04:30Z</dcterms:modified>
  <cp:revision>1</cp:revision>
  <dc:title>PaCo.pptx</dc:title>
</cp:coreProperties>
</file>