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8"/>
    <p:sldMasterId id="2147483672" r:id="rId9"/>
  </p:sldMasterIdLst>
  <p:notesMasterIdLst>
    <p:notesMasterId r:id="rId26"/>
  </p:notesMasterIdLst>
  <p:sldIdLst>
    <p:sldId id="706" r:id="rId10"/>
    <p:sldId id="734" r:id="rId11"/>
    <p:sldId id="270" r:id="rId12"/>
    <p:sldId id="714" r:id="rId13"/>
    <p:sldId id="269" r:id="rId14"/>
    <p:sldId id="703" r:id="rId15"/>
    <p:sldId id="711" r:id="rId16"/>
    <p:sldId id="725" r:id="rId17"/>
    <p:sldId id="738" r:id="rId18"/>
    <p:sldId id="732" r:id="rId19"/>
    <p:sldId id="727" r:id="rId20"/>
    <p:sldId id="729" r:id="rId21"/>
    <p:sldId id="761" r:id="rId22"/>
    <p:sldId id="755" r:id="rId23"/>
    <p:sldId id="768" r:id="rId24"/>
    <p:sldId id="737" r:id="rId25"/>
  </p:sldIdLst>
  <p:sldSz cx="12192000" cy="6858000"/>
  <p:notesSz cx="6858000"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966" autoAdjust="0"/>
  </p:normalViewPr>
  <p:slideViewPr>
    <p:cSldViewPr snapToGrid="0">
      <p:cViewPr varScale="1">
        <p:scale>
          <a:sx n="58" d="100"/>
          <a:sy n="58" d="100"/>
        </p:scale>
        <p:origin x="98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customXml" Target="../customXml/item4.xml"/><Relationship Id="rId9" Type="http://schemas.openxmlformats.org/officeDocument/2006/relationships/slideMaster" Target="slideMasters/slideMaster2.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711CC-AA46-4EB3-A019-97C17EAC5BB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57894DA-7F91-4F7D-BAB7-EFAAE36D0616}">
      <dgm:prSet/>
      <dgm:spPr/>
      <dgm:t>
        <a:bodyPr/>
        <a:lstStyle/>
        <a:p>
          <a:r>
            <a:rPr lang="en-US"/>
            <a:t>Self-assess as early as possible in the research design phase (ethics by design)</a:t>
          </a:r>
        </a:p>
      </dgm:t>
    </dgm:pt>
    <dgm:pt modelId="{DE8AD532-2105-49EA-8066-B23562A58F3A}" type="parTrans" cxnId="{3D0D77CB-1FBF-4029-B22C-7E1B2C9761C6}">
      <dgm:prSet/>
      <dgm:spPr/>
      <dgm:t>
        <a:bodyPr/>
        <a:lstStyle/>
        <a:p>
          <a:endParaRPr lang="en-US"/>
        </a:p>
      </dgm:t>
    </dgm:pt>
    <dgm:pt modelId="{AE1969FF-A4A9-49D5-B49D-2EF7A59542A5}" type="sibTrans" cxnId="{3D0D77CB-1FBF-4029-B22C-7E1B2C9761C6}">
      <dgm:prSet/>
      <dgm:spPr/>
      <dgm:t>
        <a:bodyPr/>
        <a:lstStyle/>
        <a:p>
          <a:endParaRPr lang="en-US"/>
        </a:p>
      </dgm:t>
    </dgm:pt>
    <dgm:pt modelId="{0B6C9024-9DD8-4129-A943-65310D415BA9}">
      <dgm:prSet/>
      <dgm:spPr/>
      <dgm:t>
        <a:bodyPr/>
        <a:lstStyle/>
        <a:p>
          <a:r>
            <a:rPr lang="en-US"/>
            <a:t>Revisit the self-assessment throughout the project lifecycle</a:t>
          </a:r>
        </a:p>
      </dgm:t>
    </dgm:pt>
    <dgm:pt modelId="{E3580CD1-D298-4EF9-AED5-71FA4E9B4337}" type="parTrans" cxnId="{E7C1D04A-D4B0-4DB1-ADE5-F3D2A3F235AC}">
      <dgm:prSet/>
      <dgm:spPr/>
      <dgm:t>
        <a:bodyPr/>
        <a:lstStyle/>
        <a:p>
          <a:endParaRPr lang="en-US"/>
        </a:p>
      </dgm:t>
    </dgm:pt>
    <dgm:pt modelId="{32426305-3145-49D4-BC43-806D40D8536B}" type="sibTrans" cxnId="{E7C1D04A-D4B0-4DB1-ADE5-F3D2A3F235AC}">
      <dgm:prSet/>
      <dgm:spPr/>
      <dgm:t>
        <a:bodyPr/>
        <a:lstStyle/>
        <a:p>
          <a:endParaRPr lang="en-US"/>
        </a:p>
      </dgm:t>
    </dgm:pt>
    <dgm:pt modelId="{1B9A955C-435B-4789-9C7A-CEF7A3EAE512}">
      <dgm:prSet/>
      <dgm:spPr/>
      <dgm:t>
        <a:bodyPr/>
        <a:lstStyle/>
        <a:p>
          <a:r>
            <a:rPr lang="en-GB"/>
            <a:t>Involve others to get other perspectives and challenge</a:t>
          </a:r>
          <a:endParaRPr lang="en-US"/>
        </a:p>
      </dgm:t>
    </dgm:pt>
    <dgm:pt modelId="{A6DD7FE3-CB54-4663-94C3-A52B54BC0DCB}" type="parTrans" cxnId="{74100079-5D3C-4234-B3F8-C3B4F6C8F448}">
      <dgm:prSet/>
      <dgm:spPr/>
      <dgm:t>
        <a:bodyPr/>
        <a:lstStyle/>
        <a:p>
          <a:endParaRPr lang="en-US"/>
        </a:p>
      </dgm:t>
    </dgm:pt>
    <dgm:pt modelId="{CF30E354-B2C0-49B9-93DB-1DF17B271BE7}" type="sibTrans" cxnId="{74100079-5D3C-4234-B3F8-C3B4F6C8F448}">
      <dgm:prSet/>
      <dgm:spPr/>
      <dgm:t>
        <a:bodyPr/>
        <a:lstStyle/>
        <a:p>
          <a:endParaRPr lang="en-US"/>
        </a:p>
      </dgm:t>
    </dgm:pt>
    <dgm:pt modelId="{BDDE1832-DA51-49FB-96D6-210BC4A4653E}" type="pres">
      <dgm:prSet presAssocID="{5FD711CC-AA46-4EB3-A019-97C17EAC5BB4}" presName="root" presStyleCnt="0">
        <dgm:presLayoutVars>
          <dgm:dir/>
          <dgm:resizeHandles val="exact"/>
        </dgm:presLayoutVars>
      </dgm:prSet>
      <dgm:spPr/>
    </dgm:pt>
    <dgm:pt modelId="{4E05D82D-48A6-42E7-9778-53F57C0C8DE5}" type="pres">
      <dgm:prSet presAssocID="{B57894DA-7F91-4F7D-BAB7-EFAAE36D0616}" presName="compNode" presStyleCnt="0"/>
      <dgm:spPr/>
    </dgm:pt>
    <dgm:pt modelId="{293795C4-C3AE-4588-9AFE-BDEA369DCDF9}" type="pres">
      <dgm:prSet presAssocID="{B57894DA-7F91-4F7D-BAB7-EFAAE36D0616}" presName="bgRect" presStyleLbl="bgShp" presStyleIdx="0" presStyleCnt="3"/>
      <dgm:spPr/>
    </dgm:pt>
    <dgm:pt modelId="{110922D7-DCC9-4328-9C78-D1A98A702A0E}" type="pres">
      <dgm:prSet presAssocID="{B57894DA-7F91-4F7D-BAB7-EFAAE36D06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A925671-9CA4-48E0-A056-87F8997E9977}" type="pres">
      <dgm:prSet presAssocID="{B57894DA-7F91-4F7D-BAB7-EFAAE36D0616}" presName="spaceRect" presStyleCnt="0"/>
      <dgm:spPr/>
    </dgm:pt>
    <dgm:pt modelId="{E4E5D176-47FD-42F5-B19D-7CD39B943D3E}" type="pres">
      <dgm:prSet presAssocID="{B57894DA-7F91-4F7D-BAB7-EFAAE36D0616}" presName="parTx" presStyleLbl="revTx" presStyleIdx="0" presStyleCnt="3">
        <dgm:presLayoutVars>
          <dgm:chMax val="0"/>
          <dgm:chPref val="0"/>
        </dgm:presLayoutVars>
      </dgm:prSet>
      <dgm:spPr/>
    </dgm:pt>
    <dgm:pt modelId="{03618A72-3654-4C63-BA35-6613CEFBEE38}" type="pres">
      <dgm:prSet presAssocID="{AE1969FF-A4A9-49D5-B49D-2EF7A59542A5}" presName="sibTrans" presStyleCnt="0"/>
      <dgm:spPr/>
    </dgm:pt>
    <dgm:pt modelId="{D4172742-CA6D-406D-8507-DEF72662E74D}" type="pres">
      <dgm:prSet presAssocID="{0B6C9024-9DD8-4129-A943-65310D415BA9}" presName="compNode" presStyleCnt="0"/>
      <dgm:spPr/>
    </dgm:pt>
    <dgm:pt modelId="{0248625F-3EAB-4D03-A13F-47EAF2555609}" type="pres">
      <dgm:prSet presAssocID="{0B6C9024-9DD8-4129-A943-65310D415BA9}" presName="bgRect" presStyleLbl="bgShp" presStyleIdx="1" presStyleCnt="3"/>
      <dgm:spPr/>
    </dgm:pt>
    <dgm:pt modelId="{CB2968B7-8D41-4755-AD02-8A341D6A9DA0}" type="pres">
      <dgm:prSet presAssocID="{0B6C9024-9DD8-4129-A943-65310D415B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B8FCE7C6-FF35-48B4-BCDA-E32BDD8C7F3B}" type="pres">
      <dgm:prSet presAssocID="{0B6C9024-9DD8-4129-A943-65310D415BA9}" presName="spaceRect" presStyleCnt="0"/>
      <dgm:spPr/>
    </dgm:pt>
    <dgm:pt modelId="{09ED9148-7F60-461C-B290-6A564ECE09D8}" type="pres">
      <dgm:prSet presAssocID="{0B6C9024-9DD8-4129-A943-65310D415BA9}" presName="parTx" presStyleLbl="revTx" presStyleIdx="1" presStyleCnt="3">
        <dgm:presLayoutVars>
          <dgm:chMax val="0"/>
          <dgm:chPref val="0"/>
        </dgm:presLayoutVars>
      </dgm:prSet>
      <dgm:spPr/>
    </dgm:pt>
    <dgm:pt modelId="{567C18C6-9CD8-4C18-AACE-02DCC740FA83}" type="pres">
      <dgm:prSet presAssocID="{32426305-3145-49D4-BC43-806D40D8536B}" presName="sibTrans" presStyleCnt="0"/>
      <dgm:spPr/>
    </dgm:pt>
    <dgm:pt modelId="{89F601D3-5EC1-4168-9839-1D7C9ABC7E03}" type="pres">
      <dgm:prSet presAssocID="{1B9A955C-435B-4789-9C7A-CEF7A3EAE512}" presName="compNode" presStyleCnt="0"/>
      <dgm:spPr/>
    </dgm:pt>
    <dgm:pt modelId="{2CB939BD-666E-47D6-9EAC-FED7BFF5A930}" type="pres">
      <dgm:prSet presAssocID="{1B9A955C-435B-4789-9C7A-CEF7A3EAE512}" presName="bgRect" presStyleLbl="bgShp" presStyleIdx="2" presStyleCnt="3"/>
      <dgm:spPr/>
    </dgm:pt>
    <dgm:pt modelId="{5C81D14B-E034-4188-8CEB-F4B954CA99C8}" type="pres">
      <dgm:prSet presAssocID="{1B9A955C-435B-4789-9C7A-CEF7A3EAE5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6731FF7D-DA96-4DF6-B3B2-51E525F6FED8}" type="pres">
      <dgm:prSet presAssocID="{1B9A955C-435B-4789-9C7A-CEF7A3EAE512}" presName="spaceRect" presStyleCnt="0"/>
      <dgm:spPr/>
    </dgm:pt>
    <dgm:pt modelId="{5ECD6D1B-ABD8-4DA5-8174-05EB27116250}" type="pres">
      <dgm:prSet presAssocID="{1B9A955C-435B-4789-9C7A-CEF7A3EAE512}" presName="parTx" presStyleLbl="revTx" presStyleIdx="2" presStyleCnt="3">
        <dgm:presLayoutVars>
          <dgm:chMax val="0"/>
          <dgm:chPref val="0"/>
        </dgm:presLayoutVars>
      </dgm:prSet>
      <dgm:spPr/>
    </dgm:pt>
  </dgm:ptLst>
  <dgm:cxnLst>
    <dgm:cxn modelId="{3D8DB807-D5AA-47C6-8C17-524BCE576ECA}" type="presOf" srcId="{B57894DA-7F91-4F7D-BAB7-EFAAE36D0616}" destId="{E4E5D176-47FD-42F5-B19D-7CD39B943D3E}" srcOrd="0" destOrd="0" presId="urn:microsoft.com/office/officeart/2018/2/layout/IconVerticalSolidList"/>
    <dgm:cxn modelId="{E7C1D04A-D4B0-4DB1-ADE5-F3D2A3F235AC}" srcId="{5FD711CC-AA46-4EB3-A019-97C17EAC5BB4}" destId="{0B6C9024-9DD8-4129-A943-65310D415BA9}" srcOrd="1" destOrd="0" parTransId="{E3580CD1-D298-4EF9-AED5-71FA4E9B4337}" sibTransId="{32426305-3145-49D4-BC43-806D40D8536B}"/>
    <dgm:cxn modelId="{7BDD196E-4D46-436D-93F0-F82DB38B9FBF}" type="presOf" srcId="{1B9A955C-435B-4789-9C7A-CEF7A3EAE512}" destId="{5ECD6D1B-ABD8-4DA5-8174-05EB27116250}" srcOrd="0" destOrd="0" presId="urn:microsoft.com/office/officeart/2018/2/layout/IconVerticalSolidList"/>
    <dgm:cxn modelId="{74100079-5D3C-4234-B3F8-C3B4F6C8F448}" srcId="{5FD711CC-AA46-4EB3-A019-97C17EAC5BB4}" destId="{1B9A955C-435B-4789-9C7A-CEF7A3EAE512}" srcOrd="2" destOrd="0" parTransId="{A6DD7FE3-CB54-4663-94C3-A52B54BC0DCB}" sibTransId="{CF30E354-B2C0-49B9-93DB-1DF17B271BE7}"/>
    <dgm:cxn modelId="{57B00CA7-689D-4F87-86F9-B08518749D12}" type="presOf" srcId="{5FD711CC-AA46-4EB3-A019-97C17EAC5BB4}" destId="{BDDE1832-DA51-49FB-96D6-210BC4A4653E}" srcOrd="0" destOrd="0" presId="urn:microsoft.com/office/officeart/2018/2/layout/IconVerticalSolidList"/>
    <dgm:cxn modelId="{87174FAF-6C6A-4925-B487-E9FE0D90D002}" type="presOf" srcId="{0B6C9024-9DD8-4129-A943-65310D415BA9}" destId="{09ED9148-7F60-461C-B290-6A564ECE09D8}" srcOrd="0" destOrd="0" presId="urn:microsoft.com/office/officeart/2018/2/layout/IconVerticalSolidList"/>
    <dgm:cxn modelId="{3D0D77CB-1FBF-4029-B22C-7E1B2C9761C6}" srcId="{5FD711CC-AA46-4EB3-A019-97C17EAC5BB4}" destId="{B57894DA-7F91-4F7D-BAB7-EFAAE36D0616}" srcOrd="0" destOrd="0" parTransId="{DE8AD532-2105-49EA-8066-B23562A58F3A}" sibTransId="{AE1969FF-A4A9-49D5-B49D-2EF7A59542A5}"/>
    <dgm:cxn modelId="{3867126D-C2BC-410E-9D70-EB8DAC0605F4}" type="presParOf" srcId="{BDDE1832-DA51-49FB-96D6-210BC4A4653E}" destId="{4E05D82D-48A6-42E7-9778-53F57C0C8DE5}" srcOrd="0" destOrd="0" presId="urn:microsoft.com/office/officeart/2018/2/layout/IconVerticalSolidList"/>
    <dgm:cxn modelId="{1B4AF47D-E87F-4293-AF00-EC358C1EB44E}" type="presParOf" srcId="{4E05D82D-48A6-42E7-9778-53F57C0C8DE5}" destId="{293795C4-C3AE-4588-9AFE-BDEA369DCDF9}" srcOrd="0" destOrd="0" presId="urn:microsoft.com/office/officeart/2018/2/layout/IconVerticalSolidList"/>
    <dgm:cxn modelId="{EA534D8F-1AF2-4EF7-9AB9-151DECD32F30}" type="presParOf" srcId="{4E05D82D-48A6-42E7-9778-53F57C0C8DE5}" destId="{110922D7-DCC9-4328-9C78-D1A98A702A0E}" srcOrd="1" destOrd="0" presId="urn:microsoft.com/office/officeart/2018/2/layout/IconVerticalSolidList"/>
    <dgm:cxn modelId="{C5ABC279-1F19-4A5D-8B9F-CD9C75A6BDD2}" type="presParOf" srcId="{4E05D82D-48A6-42E7-9778-53F57C0C8DE5}" destId="{9A925671-9CA4-48E0-A056-87F8997E9977}" srcOrd="2" destOrd="0" presId="urn:microsoft.com/office/officeart/2018/2/layout/IconVerticalSolidList"/>
    <dgm:cxn modelId="{DB78A5D4-C8CB-4196-B6E0-A578E782FA84}" type="presParOf" srcId="{4E05D82D-48A6-42E7-9778-53F57C0C8DE5}" destId="{E4E5D176-47FD-42F5-B19D-7CD39B943D3E}" srcOrd="3" destOrd="0" presId="urn:microsoft.com/office/officeart/2018/2/layout/IconVerticalSolidList"/>
    <dgm:cxn modelId="{15316629-A3CD-460B-BA54-88C6DE139CF9}" type="presParOf" srcId="{BDDE1832-DA51-49FB-96D6-210BC4A4653E}" destId="{03618A72-3654-4C63-BA35-6613CEFBEE38}" srcOrd="1" destOrd="0" presId="urn:microsoft.com/office/officeart/2018/2/layout/IconVerticalSolidList"/>
    <dgm:cxn modelId="{359D432E-5C80-438A-9A8F-7039209F6A78}" type="presParOf" srcId="{BDDE1832-DA51-49FB-96D6-210BC4A4653E}" destId="{D4172742-CA6D-406D-8507-DEF72662E74D}" srcOrd="2" destOrd="0" presId="urn:microsoft.com/office/officeart/2018/2/layout/IconVerticalSolidList"/>
    <dgm:cxn modelId="{F089136D-760B-46CF-BE27-CE9B1D960518}" type="presParOf" srcId="{D4172742-CA6D-406D-8507-DEF72662E74D}" destId="{0248625F-3EAB-4D03-A13F-47EAF2555609}" srcOrd="0" destOrd="0" presId="urn:microsoft.com/office/officeart/2018/2/layout/IconVerticalSolidList"/>
    <dgm:cxn modelId="{F9F1714B-5968-4AF5-8050-5131FE552FE3}" type="presParOf" srcId="{D4172742-CA6D-406D-8507-DEF72662E74D}" destId="{CB2968B7-8D41-4755-AD02-8A341D6A9DA0}" srcOrd="1" destOrd="0" presId="urn:microsoft.com/office/officeart/2018/2/layout/IconVerticalSolidList"/>
    <dgm:cxn modelId="{5FAD4477-EA8E-4E66-8485-AA78DC6B4E4F}" type="presParOf" srcId="{D4172742-CA6D-406D-8507-DEF72662E74D}" destId="{B8FCE7C6-FF35-48B4-BCDA-E32BDD8C7F3B}" srcOrd="2" destOrd="0" presId="urn:microsoft.com/office/officeart/2018/2/layout/IconVerticalSolidList"/>
    <dgm:cxn modelId="{5869F5B4-E2A9-4404-A483-815A4C6BD6CE}" type="presParOf" srcId="{D4172742-CA6D-406D-8507-DEF72662E74D}" destId="{09ED9148-7F60-461C-B290-6A564ECE09D8}" srcOrd="3" destOrd="0" presId="urn:microsoft.com/office/officeart/2018/2/layout/IconVerticalSolidList"/>
    <dgm:cxn modelId="{0F881CFC-ED7F-457B-B51D-FE37463FD399}" type="presParOf" srcId="{BDDE1832-DA51-49FB-96D6-210BC4A4653E}" destId="{567C18C6-9CD8-4C18-AACE-02DCC740FA83}" srcOrd="3" destOrd="0" presId="urn:microsoft.com/office/officeart/2018/2/layout/IconVerticalSolidList"/>
    <dgm:cxn modelId="{1B905C11-C8A6-4AFB-B383-024EC6890ED3}" type="presParOf" srcId="{BDDE1832-DA51-49FB-96D6-210BC4A4653E}" destId="{89F601D3-5EC1-4168-9839-1D7C9ABC7E03}" srcOrd="4" destOrd="0" presId="urn:microsoft.com/office/officeart/2018/2/layout/IconVerticalSolidList"/>
    <dgm:cxn modelId="{E49E4216-91C8-4B1C-BFAD-77DA93302C51}" type="presParOf" srcId="{89F601D3-5EC1-4168-9839-1D7C9ABC7E03}" destId="{2CB939BD-666E-47D6-9EAC-FED7BFF5A930}" srcOrd="0" destOrd="0" presId="urn:microsoft.com/office/officeart/2018/2/layout/IconVerticalSolidList"/>
    <dgm:cxn modelId="{F9DE2865-7F78-4932-9118-230C6B00E0EE}" type="presParOf" srcId="{89F601D3-5EC1-4168-9839-1D7C9ABC7E03}" destId="{5C81D14B-E034-4188-8CEB-F4B954CA99C8}" srcOrd="1" destOrd="0" presId="urn:microsoft.com/office/officeart/2018/2/layout/IconVerticalSolidList"/>
    <dgm:cxn modelId="{DC5481CB-5FB5-4C21-A3E8-0E241A1B489D}" type="presParOf" srcId="{89F601D3-5EC1-4168-9839-1D7C9ABC7E03}" destId="{6731FF7D-DA96-4DF6-B3B2-51E525F6FED8}" srcOrd="2" destOrd="0" presId="urn:microsoft.com/office/officeart/2018/2/layout/IconVerticalSolidList"/>
    <dgm:cxn modelId="{AB0A418A-FD47-4B53-8681-BE913616FBFB}" type="presParOf" srcId="{89F601D3-5EC1-4168-9839-1D7C9ABC7E03}" destId="{5ECD6D1B-ABD8-4DA5-8174-05EB2711625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795C4-C3AE-4588-9AFE-BDEA369DCDF9}">
      <dsp:nvSpPr>
        <dsp:cNvPr id="0" name=""/>
        <dsp:cNvSpPr/>
      </dsp:nvSpPr>
      <dsp:spPr>
        <a:xfrm>
          <a:off x="0" y="558"/>
          <a:ext cx="10363200"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922D7-DCC9-4328-9C78-D1A98A702A0E}">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E5D176-47FD-42F5-B19D-7CD39B943D3E}">
      <dsp:nvSpPr>
        <dsp:cNvPr id="0" name=""/>
        <dsp:cNvSpPr/>
      </dsp:nvSpPr>
      <dsp:spPr>
        <a:xfrm>
          <a:off x="1508391" y="558"/>
          <a:ext cx="885480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90000"/>
            </a:lnSpc>
            <a:spcBef>
              <a:spcPct val="0"/>
            </a:spcBef>
            <a:spcAft>
              <a:spcPct val="35000"/>
            </a:spcAft>
            <a:buNone/>
          </a:pPr>
          <a:r>
            <a:rPr lang="en-US" sz="2500" kern="1200"/>
            <a:t>Self-assess as early as possible in the research design phase (ethics by design)</a:t>
          </a:r>
        </a:p>
      </dsp:txBody>
      <dsp:txXfrm>
        <a:off x="1508391" y="558"/>
        <a:ext cx="8854808" cy="1305966"/>
      </dsp:txXfrm>
    </dsp:sp>
    <dsp:sp modelId="{0248625F-3EAB-4D03-A13F-47EAF2555609}">
      <dsp:nvSpPr>
        <dsp:cNvPr id="0" name=""/>
        <dsp:cNvSpPr/>
      </dsp:nvSpPr>
      <dsp:spPr>
        <a:xfrm>
          <a:off x="0" y="1633016"/>
          <a:ext cx="10363200"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2968B7-8D41-4755-AD02-8A341D6A9DA0}">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ED9148-7F60-461C-B290-6A564ECE09D8}">
      <dsp:nvSpPr>
        <dsp:cNvPr id="0" name=""/>
        <dsp:cNvSpPr/>
      </dsp:nvSpPr>
      <dsp:spPr>
        <a:xfrm>
          <a:off x="1508391" y="1633016"/>
          <a:ext cx="885480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90000"/>
            </a:lnSpc>
            <a:spcBef>
              <a:spcPct val="0"/>
            </a:spcBef>
            <a:spcAft>
              <a:spcPct val="35000"/>
            </a:spcAft>
            <a:buNone/>
          </a:pPr>
          <a:r>
            <a:rPr lang="en-US" sz="2500" kern="1200"/>
            <a:t>Revisit the self-assessment throughout the project lifecycle</a:t>
          </a:r>
        </a:p>
      </dsp:txBody>
      <dsp:txXfrm>
        <a:off x="1508391" y="1633016"/>
        <a:ext cx="8854808" cy="1305966"/>
      </dsp:txXfrm>
    </dsp:sp>
    <dsp:sp modelId="{2CB939BD-666E-47D6-9EAC-FED7BFF5A930}">
      <dsp:nvSpPr>
        <dsp:cNvPr id="0" name=""/>
        <dsp:cNvSpPr/>
      </dsp:nvSpPr>
      <dsp:spPr>
        <a:xfrm>
          <a:off x="0" y="3265475"/>
          <a:ext cx="10363200"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1D14B-E034-4188-8CEB-F4B954CA99C8}">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CD6D1B-ABD8-4DA5-8174-05EB27116250}">
      <dsp:nvSpPr>
        <dsp:cNvPr id="0" name=""/>
        <dsp:cNvSpPr/>
      </dsp:nvSpPr>
      <dsp:spPr>
        <a:xfrm>
          <a:off x="1508391" y="3265475"/>
          <a:ext cx="885480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90000"/>
            </a:lnSpc>
            <a:spcBef>
              <a:spcPct val="0"/>
            </a:spcBef>
            <a:spcAft>
              <a:spcPct val="35000"/>
            </a:spcAft>
            <a:buNone/>
          </a:pPr>
          <a:r>
            <a:rPr lang="en-GB" sz="2500" kern="1200"/>
            <a:t>Involve others to get other perspectives and challenge</a:t>
          </a:r>
          <a:endParaRPr lang="en-US" sz="2500" kern="1200"/>
        </a:p>
      </dsp:txBody>
      <dsp:txXfrm>
        <a:off x="1508391" y="3265475"/>
        <a:ext cx="8854808" cy="13059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8056"/>
          </a:xfrm>
          <a:prstGeom prst="rect">
            <a:avLst/>
          </a:prstGeom>
        </p:spPr>
        <p:txBody>
          <a:bodyPr vert="horz" lIns="91440" tIns="45720" rIns="91440" bIns="45720" rtlCol="0"/>
          <a:lstStyle>
            <a:lvl1pPr algn="r">
              <a:defRPr sz="1200"/>
            </a:lvl1pPr>
          </a:lstStyle>
          <a:p>
            <a:fld id="{C1582B03-992E-49CF-88D4-CB422FC72BDE}" type="datetimeFigureOut">
              <a:rPr lang="en-GB" smtClean="0"/>
              <a:t>04/11/2020</a:t>
            </a:fld>
            <a:endParaRPr lang="en-GB"/>
          </a:p>
        </p:txBody>
      </p:sp>
      <p:sp>
        <p:nvSpPr>
          <p:cNvPr id="4" name="Slide Image Placeholder 3"/>
          <p:cNvSpPr>
            <a:spLocks noGrp="1" noRot="1" noChangeAspect="1"/>
          </p:cNvSpPr>
          <p:nvPr>
            <p:ph type="sldImg" idx="2"/>
          </p:nvPr>
        </p:nvSpPr>
        <p:spPr>
          <a:xfrm>
            <a:off x="452438"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77194"/>
            <a:ext cx="548640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71800"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28584"/>
            <a:ext cx="2971800" cy="498055"/>
          </a:xfrm>
          <a:prstGeom prst="rect">
            <a:avLst/>
          </a:prstGeom>
        </p:spPr>
        <p:txBody>
          <a:bodyPr vert="horz" lIns="91440" tIns="45720" rIns="91440" bIns="45720" rtlCol="0" anchor="b"/>
          <a:lstStyle>
            <a:lvl1pPr algn="r">
              <a:defRPr sz="1200"/>
            </a:lvl1pPr>
          </a:lstStyle>
          <a:p>
            <a:fld id="{54151914-23E7-44EE-873D-1816E03E9A54}" type="slidenum">
              <a:rPr lang="en-GB" smtClean="0"/>
              <a:t>‹#›</a:t>
            </a:fld>
            <a:endParaRPr lang="en-GB"/>
          </a:p>
        </p:txBody>
      </p:sp>
    </p:spTree>
    <p:extLst>
      <p:ext uri="{BB962C8B-B14F-4D97-AF65-F5344CB8AC3E}">
        <p14:creationId xmlns:p14="http://schemas.microsoft.com/office/powerpoint/2010/main" val="330107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1449462-AE6A-4C56-A661-E7767E3A23EB}" type="slidenum">
              <a:rPr kumimoji="0" lang="en-GB" sz="1200" b="0" i="0" u="none" strike="noStrike" kern="1200" cap="none" spc="0" normalizeH="0" baseline="0" noProof="0" smtClean="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GB" sz="12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17411" name="Rectangle 2"/>
          <p:cNvSpPr>
            <a:spLocks noGrp="1" noRot="1" noChangeAspect="1" noChangeArrowheads="1" noTextEdit="1"/>
          </p:cNvSpPr>
          <p:nvPr>
            <p:ph type="sldImg"/>
          </p:nvPr>
        </p:nvSpPr>
        <p:spPr>
          <a:xfrm>
            <a:off x="-469900" y="877888"/>
            <a:ext cx="7797800" cy="4386262"/>
          </a:xfrm>
          <a:ln/>
        </p:spPr>
      </p:sp>
      <p:sp>
        <p:nvSpPr>
          <p:cNvPr id="17412" name="Rectangle 3"/>
          <p:cNvSpPr>
            <a:spLocks noGrp="1" noChangeArrowheads="1"/>
          </p:cNvSpPr>
          <p:nvPr>
            <p:ph type="body" idx="1"/>
          </p:nvPr>
        </p:nvSpPr>
        <p:spPr>
          <a:noFill/>
          <a:ln/>
        </p:spPr>
        <p:txBody>
          <a:bodyPr/>
          <a:lstStyle/>
          <a:p>
            <a:pPr eaLnBrk="1" hangingPunct="1"/>
            <a:endParaRPr lang="en-US" dirty="0">
              <a:ea typeface="ＭＳ Ｐゴシック" pitchFamily="34" charset="-128"/>
            </a:endParaRPr>
          </a:p>
        </p:txBody>
      </p:sp>
    </p:spTree>
    <p:extLst>
      <p:ext uri="{BB962C8B-B14F-4D97-AF65-F5344CB8AC3E}">
        <p14:creationId xmlns:p14="http://schemas.microsoft.com/office/powerpoint/2010/main" val="3387262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dirty="0">
              <a:solidFill>
                <a:srgbClr val="002D46"/>
              </a:solidFill>
            </a:endParaRP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3C4FB9-504A-45DC-954D-737700581279}" type="slidenum">
              <a:rPr kumimoji="0" lang="en-GB" sz="12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GB" sz="1200" b="0" i="0" u="none" strike="noStrike" kern="1200" cap="none" spc="0" normalizeH="0" baseline="0" noProof="0">
              <a:ln>
                <a:noFill/>
              </a:ln>
              <a:solidFill>
                <a:srgbClr val="000000"/>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33248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a:p>
        </p:txBody>
      </p:sp>
      <p:sp>
        <p:nvSpPr>
          <p:cNvPr id="4" name="Slide Number Placeholder 3"/>
          <p:cNvSpPr>
            <a:spLocks noGrp="1"/>
          </p:cNvSpPr>
          <p:nvPr>
            <p:ph type="sldNum" sz="quarter" idx="10"/>
          </p:nvPr>
        </p:nvSpPr>
        <p:spPr/>
        <p:txBody>
          <a:bodyPr/>
          <a:lstStyle/>
          <a:p>
            <a:pPr>
              <a:defRPr/>
            </a:pPr>
            <a:fld id="{A83C4FB9-504A-45DC-954D-737700581279}" type="slidenum">
              <a:rPr lang="en-GB" smtClean="0"/>
              <a:pPr>
                <a:defRPr/>
              </a:pPr>
              <a:t>12</a:t>
            </a:fld>
            <a:endParaRPr lang="en-GB" dirty="0"/>
          </a:p>
        </p:txBody>
      </p:sp>
    </p:spTree>
    <p:extLst>
      <p:ext uri="{BB962C8B-B14F-4D97-AF65-F5344CB8AC3E}">
        <p14:creationId xmlns:p14="http://schemas.microsoft.com/office/powerpoint/2010/main" val="2886728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151914-23E7-44EE-873D-1816E03E9A54}" type="slidenum">
              <a:rPr lang="en-GB" smtClean="0"/>
              <a:t>14</a:t>
            </a:fld>
            <a:endParaRPr lang="en-GB"/>
          </a:p>
        </p:txBody>
      </p:sp>
    </p:spTree>
    <p:extLst>
      <p:ext uri="{BB962C8B-B14F-4D97-AF65-F5344CB8AC3E}">
        <p14:creationId xmlns:p14="http://schemas.microsoft.com/office/powerpoint/2010/main" val="706213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BF1128-D767-488C-A09D-9DF344AB0C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6534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6BF1128-D767-488C-A09D-9DF344AB0C1B}" type="slidenum">
              <a:rPr lang="en-GB" smtClean="0"/>
              <a:t>16</a:t>
            </a:fld>
            <a:endParaRPr lang="en-GB"/>
          </a:p>
        </p:txBody>
      </p:sp>
    </p:spTree>
    <p:extLst>
      <p:ext uri="{BB962C8B-B14F-4D97-AF65-F5344CB8AC3E}">
        <p14:creationId xmlns:p14="http://schemas.microsoft.com/office/powerpoint/2010/main" val="130905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650" y="744538"/>
            <a:ext cx="6616700"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3C4FB9-504A-45DC-954D-737700581279}" type="slidenum">
              <a:rPr kumimoji="0" lang="en-GB" sz="12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GB" sz="1200" b="0" i="0" u="none" strike="noStrike" kern="1200" cap="none" spc="0" normalizeH="0" baseline="0" noProof="0" dirty="0">
              <a:ln>
                <a:noFill/>
              </a:ln>
              <a:solidFill>
                <a:srgbClr val="000000"/>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113715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3C4FB9-504A-45DC-954D-737700581279}" type="slidenum">
              <a:rPr kumimoji="0" lang="en-GB" sz="12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GB" sz="1200" b="0" i="0" u="none" strike="noStrike" kern="1200" cap="none" spc="0" normalizeH="0" baseline="0" noProof="0">
              <a:ln>
                <a:noFill/>
              </a:ln>
              <a:solidFill>
                <a:srgbClr val="000000"/>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1240684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E6BF1128-D767-488C-A09D-9DF344AB0C1B}" type="slidenum">
              <a:rPr lang="en-GB" smtClean="0"/>
              <a:t>5</a:t>
            </a:fld>
            <a:endParaRPr lang="en-GB"/>
          </a:p>
        </p:txBody>
      </p:sp>
    </p:spTree>
    <p:extLst>
      <p:ext uri="{BB962C8B-B14F-4D97-AF65-F5344CB8AC3E}">
        <p14:creationId xmlns:p14="http://schemas.microsoft.com/office/powerpoint/2010/main" val="80304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E6BF1128-D767-488C-A09D-9DF344AB0C1B}" type="slidenum">
              <a:rPr lang="en-GB" smtClean="0"/>
              <a:t>6</a:t>
            </a:fld>
            <a:endParaRPr lang="en-GB"/>
          </a:p>
        </p:txBody>
      </p:sp>
    </p:spTree>
    <p:extLst>
      <p:ext uri="{BB962C8B-B14F-4D97-AF65-F5344CB8AC3E}">
        <p14:creationId xmlns:p14="http://schemas.microsoft.com/office/powerpoint/2010/main" val="252971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BF1128-D767-488C-A09D-9DF344AB0C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39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BF1128-D767-488C-A09D-9DF344AB0C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491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151914-23E7-44EE-873D-1816E03E9A54}" type="slidenum">
              <a:rPr lang="en-GB" smtClean="0"/>
              <a:t>9</a:t>
            </a:fld>
            <a:endParaRPr lang="en-GB"/>
          </a:p>
        </p:txBody>
      </p:sp>
    </p:spTree>
    <p:extLst>
      <p:ext uri="{BB962C8B-B14F-4D97-AF65-F5344CB8AC3E}">
        <p14:creationId xmlns:p14="http://schemas.microsoft.com/office/powerpoint/2010/main" val="4220685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650" y="744538"/>
            <a:ext cx="6616700"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3C4FB9-504A-45DC-954D-737700581279}" type="slidenum">
              <a:rPr kumimoji="0" lang="en-GB" sz="12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GB" sz="1200" b="0" i="0" u="none" strike="noStrike" kern="1200" cap="none" spc="0" normalizeH="0" baseline="0" noProof="0" dirty="0">
              <a:ln>
                <a:noFill/>
              </a:ln>
              <a:solidFill>
                <a:srgbClr val="000000"/>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1507429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BIG%20DISK:ONS_Final%20Logos%20Folder%2028.02.08:UKSA%20logos:JPEG%20HI:UKSA_RGB.jpg"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BIG%20DISK:ONS_Final%20Logos%20Folder%2028.02.08:UKSA%20logos:JPEG%20HI:UKSA_RGB.jpg" TargetMode="Externa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p:nvSpPr>
        <p:spPr bwMode="auto">
          <a:xfrm>
            <a:off x="711200" y="5486400"/>
            <a:ext cx="10261600" cy="0"/>
          </a:xfrm>
          <a:prstGeom prst="line">
            <a:avLst/>
          </a:prstGeom>
          <a:noFill/>
          <a:ln w="9525">
            <a:solidFill>
              <a:schemeClr val="folHlink"/>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53E59"/>
              </a:solidFill>
              <a:effectLst/>
              <a:uLnTx/>
              <a:uFillTx/>
              <a:latin typeface="Arial" pitchFamily="34" charset="0"/>
              <a:ea typeface="ＭＳ Ｐゴシック"/>
              <a:cs typeface="+mn-cs"/>
            </a:endParaRPr>
          </a:p>
        </p:txBody>
      </p:sp>
      <p:pic>
        <p:nvPicPr>
          <p:cNvPr id="5" name="Picture 11" descr="BIG DISK:ONS_Final Logos Folder 28.02.08:UKSA logos:JPEG HI:UKSA_RGB.jpg"/>
          <p:cNvPicPr>
            <a:picLocks noChangeAspect="1" noChangeArrowheads="1"/>
          </p:cNvPicPr>
          <p:nvPr/>
        </p:nvPicPr>
        <p:blipFill>
          <a:blip r:embed="rId2" r:link="rId3" cstate="print"/>
          <a:srcRect/>
          <a:stretch>
            <a:fillRect/>
          </a:stretch>
        </p:blipFill>
        <p:spPr bwMode="auto">
          <a:xfrm>
            <a:off x="508000" y="457202"/>
            <a:ext cx="3556000" cy="995363"/>
          </a:xfrm>
          <a:prstGeom prst="rect">
            <a:avLst/>
          </a:prstGeom>
          <a:noFill/>
          <a:ln w="9525">
            <a:noFill/>
            <a:miter lim="800000"/>
            <a:headEnd/>
            <a:tailEnd/>
          </a:ln>
        </p:spPr>
      </p:pic>
      <p:sp>
        <p:nvSpPr>
          <p:cNvPr id="3074" name="Rectangle 2"/>
          <p:cNvSpPr>
            <a:spLocks noGrp="1" noChangeArrowheads="1"/>
          </p:cNvSpPr>
          <p:nvPr>
            <p:ph type="ctrTitle"/>
          </p:nvPr>
        </p:nvSpPr>
        <p:spPr>
          <a:xfrm>
            <a:off x="609600" y="4495800"/>
            <a:ext cx="10363200" cy="1143000"/>
          </a:xfrm>
        </p:spPr>
        <p:txBody>
          <a:bodyPr/>
          <a:lstStyle>
            <a:lvl1pPr>
              <a:defRPr sz="3800"/>
            </a:lvl1pPr>
          </a:lstStyle>
          <a:p>
            <a:r>
              <a:rPr lang="en-GB"/>
              <a:t>Click to edit Master title style</a:t>
            </a:r>
          </a:p>
        </p:txBody>
      </p:sp>
      <p:sp>
        <p:nvSpPr>
          <p:cNvPr id="3075" name="Rectangle 3"/>
          <p:cNvSpPr>
            <a:spLocks noGrp="1" noChangeArrowheads="1"/>
          </p:cNvSpPr>
          <p:nvPr>
            <p:ph type="subTitle" idx="1"/>
          </p:nvPr>
        </p:nvSpPr>
        <p:spPr>
          <a:xfrm>
            <a:off x="609600" y="5638800"/>
            <a:ext cx="8534400" cy="838200"/>
          </a:xfrm>
        </p:spPr>
        <p:txBody>
          <a:bodyPr/>
          <a:lstStyle>
            <a:lvl1pPr marL="0" indent="0">
              <a:buFontTx/>
              <a:buNone/>
              <a:defRPr/>
            </a:lvl1pPr>
          </a:lstStyle>
          <a:p>
            <a:r>
              <a:rPr lang="en-GB"/>
              <a:t>Click to edit Master subtitle style</a:t>
            </a:r>
          </a:p>
        </p:txBody>
      </p:sp>
      <p:sp>
        <p:nvSpPr>
          <p:cNvPr id="6" name="Rectangle 4"/>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7" name="Rectangle 5"/>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8" name="Rectangle 6"/>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75D1A90-4025-4A18-BE68-186C2115E407}"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320293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0FC66DD-BE56-4DB5-8DC5-422AD356BEB3}"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33854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1" y="152400"/>
            <a:ext cx="2590800" cy="59436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1" y="152400"/>
            <a:ext cx="75692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2CF587D-7BD1-476B-885A-3631A95556BF}"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2690973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p:nvSpPr>
        <p:spPr bwMode="auto">
          <a:xfrm>
            <a:off x="711200" y="5486400"/>
            <a:ext cx="10261600" cy="0"/>
          </a:xfrm>
          <a:prstGeom prst="line">
            <a:avLst/>
          </a:prstGeom>
          <a:noFill/>
          <a:ln w="9525">
            <a:solidFill>
              <a:schemeClr val="folHlink"/>
            </a:solidFill>
            <a:round/>
            <a:headEnd/>
            <a:tailEnd/>
          </a:ln>
        </p:spPr>
        <p:txBody>
          <a:bodyPr wrap="none" anchor="ctr"/>
          <a:lstStyle/>
          <a:p>
            <a:pPr>
              <a:defRPr/>
            </a:pPr>
            <a:endParaRPr lang="en-GB" sz="1800" dirty="0">
              <a:latin typeface="Arial" pitchFamily="34" charset="0"/>
            </a:endParaRPr>
          </a:p>
        </p:txBody>
      </p:sp>
      <p:pic>
        <p:nvPicPr>
          <p:cNvPr id="5" name="Picture 11" descr="BIG DISK:ONS_Final Logos Folder 28.02.08:UKSA logos:JPEG HI:UKSA_RGB.jpg"/>
          <p:cNvPicPr>
            <a:picLocks noChangeAspect="1" noChangeArrowheads="1"/>
          </p:cNvPicPr>
          <p:nvPr/>
        </p:nvPicPr>
        <p:blipFill>
          <a:blip r:embed="rId2" r:link="rId3" cstate="print"/>
          <a:srcRect/>
          <a:stretch>
            <a:fillRect/>
          </a:stretch>
        </p:blipFill>
        <p:spPr bwMode="auto">
          <a:xfrm>
            <a:off x="508000" y="457202"/>
            <a:ext cx="3556000" cy="995363"/>
          </a:xfrm>
          <a:prstGeom prst="rect">
            <a:avLst/>
          </a:prstGeom>
          <a:noFill/>
          <a:ln w="9525">
            <a:noFill/>
            <a:miter lim="800000"/>
            <a:headEnd/>
            <a:tailEnd/>
          </a:ln>
        </p:spPr>
      </p:pic>
      <p:sp>
        <p:nvSpPr>
          <p:cNvPr id="3074" name="Rectangle 2"/>
          <p:cNvSpPr>
            <a:spLocks noGrp="1" noChangeArrowheads="1"/>
          </p:cNvSpPr>
          <p:nvPr>
            <p:ph type="ctrTitle"/>
          </p:nvPr>
        </p:nvSpPr>
        <p:spPr>
          <a:xfrm>
            <a:off x="609600" y="4495800"/>
            <a:ext cx="10363200" cy="1143000"/>
          </a:xfrm>
        </p:spPr>
        <p:txBody>
          <a:bodyPr/>
          <a:lstStyle>
            <a:lvl1pPr>
              <a:defRPr sz="3800"/>
            </a:lvl1pPr>
          </a:lstStyle>
          <a:p>
            <a:r>
              <a:rPr lang="en-GB"/>
              <a:t>Click to edit Master title style</a:t>
            </a:r>
          </a:p>
        </p:txBody>
      </p:sp>
      <p:sp>
        <p:nvSpPr>
          <p:cNvPr id="3075" name="Rectangle 3"/>
          <p:cNvSpPr>
            <a:spLocks noGrp="1" noChangeArrowheads="1"/>
          </p:cNvSpPr>
          <p:nvPr>
            <p:ph type="subTitle" idx="1"/>
          </p:nvPr>
        </p:nvSpPr>
        <p:spPr>
          <a:xfrm>
            <a:off x="609600" y="5638800"/>
            <a:ext cx="8534400" cy="838200"/>
          </a:xfrm>
        </p:spPr>
        <p:txBody>
          <a:bodyPr/>
          <a:lstStyle>
            <a:lvl1pPr marL="0" indent="0">
              <a:buFontTx/>
              <a:buNone/>
              <a:defRPr/>
            </a:lvl1pPr>
          </a:lstStyle>
          <a:p>
            <a:r>
              <a:rPr lang="en-GB"/>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GB" dirty="0"/>
          </a:p>
        </p:txBody>
      </p:sp>
      <p:sp>
        <p:nvSpPr>
          <p:cNvPr id="7" name="Rectangle 5"/>
          <p:cNvSpPr>
            <a:spLocks noGrp="1" noChangeArrowheads="1"/>
          </p:cNvSpPr>
          <p:nvPr>
            <p:ph type="ftr" sz="quarter" idx="11"/>
          </p:nvPr>
        </p:nvSpPr>
        <p:spPr/>
        <p:txBody>
          <a:bodyPr/>
          <a:lstStyle>
            <a:lvl1pPr>
              <a:defRPr/>
            </a:lvl1pPr>
          </a:lstStyle>
          <a:p>
            <a:pPr>
              <a:defRPr/>
            </a:pPr>
            <a:endParaRPr lang="en-GB" dirty="0"/>
          </a:p>
        </p:txBody>
      </p:sp>
      <p:sp>
        <p:nvSpPr>
          <p:cNvPr id="8" name="Rectangle 6"/>
          <p:cNvSpPr>
            <a:spLocks noGrp="1" noChangeArrowheads="1"/>
          </p:cNvSpPr>
          <p:nvPr>
            <p:ph type="sldNum" sz="quarter" idx="12"/>
          </p:nvPr>
        </p:nvSpPr>
        <p:spPr/>
        <p:txBody>
          <a:bodyPr/>
          <a:lstStyle>
            <a:lvl1pPr>
              <a:defRPr/>
            </a:lvl1pPr>
          </a:lstStyle>
          <a:p>
            <a:pPr>
              <a:defRPr/>
            </a:pPr>
            <a:fld id="{275D1A90-4025-4A18-BE68-186C2115E407}" type="slidenum">
              <a:rPr lang="en-GB"/>
              <a:pPr>
                <a:defRPr/>
              </a:pPr>
              <a:t>‹#›</a:t>
            </a:fld>
            <a:endParaRPr lang="en-GB" dirty="0"/>
          </a:p>
        </p:txBody>
      </p:sp>
    </p:spTree>
    <p:extLst>
      <p:ext uri="{BB962C8B-B14F-4D97-AF65-F5344CB8AC3E}">
        <p14:creationId xmlns:p14="http://schemas.microsoft.com/office/powerpoint/2010/main" val="2446103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DCBFCFD3-9F8E-401F-A207-4146C728F5D9}" type="slidenum">
              <a:rPr lang="en-GB"/>
              <a:pPr>
                <a:defRPr/>
              </a:pPr>
              <a:t>‹#›</a:t>
            </a:fld>
            <a:endParaRPr lang="en-GB" dirty="0"/>
          </a:p>
        </p:txBody>
      </p:sp>
    </p:spTree>
    <p:extLst>
      <p:ext uri="{BB962C8B-B14F-4D97-AF65-F5344CB8AC3E}">
        <p14:creationId xmlns:p14="http://schemas.microsoft.com/office/powerpoint/2010/main" val="1566367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2E148885-5FE9-4D52-8A9C-A177873058A8}" type="slidenum">
              <a:rPr lang="en-GB"/>
              <a:pPr>
                <a:defRPr/>
              </a:pPr>
              <a:t>‹#›</a:t>
            </a:fld>
            <a:endParaRPr lang="en-GB" dirty="0"/>
          </a:p>
        </p:txBody>
      </p:sp>
    </p:spTree>
    <p:extLst>
      <p:ext uri="{BB962C8B-B14F-4D97-AF65-F5344CB8AC3E}">
        <p14:creationId xmlns:p14="http://schemas.microsoft.com/office/powerpoint/2010/main" val="3480021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144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B452289B-5D05-46A4-B2A4-B1016959EFEE}" type="slidenum">
              <a:rPr lang="en-GB"/>
              <a:pPr>
                <a:defRPr/>
              </a:pPr>
              <a:t>‹#›</a:t>
            </a:fld>
            <a:endParaRPr lang="en-GB" dirty="0"/>
          </a:p>
        </p:txBody>
      </p:sp>
    </p:spTree>
    <p:extLst>
      <p:ext uri="{BB962C8B-B14F-4D97-AF65-F5344CB8AC3E}">
        <p14:creationId xmlns:p14="http://schemas.microsoft.com/office/powerpoint/2010/main" val="2341678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2" y="1535115"/>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80" y="1535115"/>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8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p:cNvSpPr>
            <a:spLocks noGrp="1" noChangeArrowheads="1"/>
          </p:cNvSpPr>
          <p:nvPr>
            <p:ph type="sldNum" sz="quarter" idx="12"/>
          </p:nvPr>
        </p:nvSpPr>
        <p:spPr>
          <a:ln/>
        </p:spPr>
        <p:txBody>
          <a:bodyPr/>
          <a:lstStyle>
            <a:lvl1pPr>
              <a:defRPr/>
            </a:lvl1pPr>
          </a:lstStyle>
          <a:p>
            <a:pPr>
              <a:defRPr/>
            </a:pPr>
            <a:fld id="{51F1F44C-9FAA-4105-A52B-D873883C2852}" type="slidenum">
              <a:rPr lang="en-GB"/>
              <a:pPr>
                <a:defRPr/>
              </a:pPr>
              <a:t>‹#›</a:t>
            </a:fld>
            <a:endParaRPr lang="en-GB" dirty="0"/>
          </a:p>
        </p:txBody>
      </p:sp>
    </p:spTree>
    <p:extLst>
      <p:ext uri="{BB962C8B-B14F-4D97-AF65-F5344CB8AC3E}">
        <p14:creationId xmlns:p14="http://schemas.microsoft.com/office/powerpoint/2010/main" val="1563711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55C37220-CD0B-4BAD-85C1-03CBA15B5DE3}" type="slidenum">
              <a:rPr lang="en-GB"/>
              <a:pPr>
                <a:defRPr/>
              </a:pPr>
              <a:t>‹#›</a:t>
            </a:fld>
            <a:endParaRPr lang="en-GB" dirty="0"/>
          </a:p>
        </p:txBody>
      </p:sp>
    </p:spTree>
    <p:extLst>
      <p:ext uri="{BB962C8B-B14F-4D97-AF65-F5344CB8AC3E}">
        <p14:creationId xmlns:p14="http://schemas.microsoft.com/office/powerpoint/2010/main" val="2201905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2"/>
          </p:nvPr>
        </p:nvSpPr>
        <p:spPr>
          <a:ln/>
        </p:spPr>
        <p:txBody>
          <a:bodyPr/>
          <a:lstStyle>
            <a:lvl1pPr>
              <a:defRPr/>
            </a:lvl1pPr>
          </a:lstStyle>
          <a:p>
            <a:pPr>
              <a:defRPr/>
            </a:pPr>
            <a:fld id="{A6210EE7-3F97-4110-A89E-110F02E48267}" type="slidenum">
              <a:rPr lang="en-GB"/>
              <a:pPr>
                <a:defRPr/>
              </a:pPr>
              <a:t>‹#›</a:t>
            </a:fld>
            <a:endParaRPr lang="en-GB" dirty="0"/>
          </a:p>
        </p:txBody>
      </p:sp>
    </p:spTree>
    <p:extLst>
      <p:ext uri="{BB962C8B-B14F-4D97-AF65-F5344CB8AC3E}">
        <p14:creationId xmlns:p14="http://schemas.microsoft.com/office/powerpoint/2010/main" val="920680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3" y="273051"/>
            <a:ext cx="4011084" cy="116205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4" y="273063"/>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23" y="1435106"/>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3BFCECFD-61B3-4FBE-A2FD-FBAD054719ED}" type="slidenum">
              <a:rPr lang="en-GB"/>
              <a:pPr>
                <a:defRPr/>
              </a:pPr>
              <a:t>‹#›</a:t>
            </a:fld>
            <a:endParaRPr lang="en-GB" dirty="0"/>
          </a:p>
        </p:txBody>
      </p:sp>
    </p:spTree>
    <p:extLst>
      <p:ext uri="{BB962C8B-B14F-4D97-AF65-F5344CB8AC3E}">
        <p14:creationId xmlns:p14="http://schemas.microsoft.com/office/powerpoint/2010/main" val="363496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CBFCFD3-9F8E-401F-A207-4146C728F5D9}"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1380854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9"/>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4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E7F9EDBF-86DC-4FBA-88B8-2C6983D10751}" type="slidenum">
              <a:rPr lang="en-GB"/>
              <a:pPr>
                <a:defRPr/>
              </a:pPr>
              <a:t>‹#›</a:t>
            </a:fld>
            <a:endParaRPr lang="en-GB" dirty="0"/>
          </a:p>
        </p:txBody>
      </p:sp>
    </p:spTree>
    <p:extLst>
      <p:ext uri="{BB962C8B-B14F-4D97-AF65-F5344CB8AC3E}">
        <p14:creationId xmlns:p14="http://schemas.microsoft.com/office/powerpoint/2010/main" val="3325750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10FC66DD-BE56-4DB5-8DC5-422AD356BEB3}" type="slidenum">
              <a:rPr lang="en-GB"/>
              <a:pPr>
                <a:defRPr/>
              </a:pPr>
              <a:t>‹#›</a:t>
            </a:fld>
            <a:endParaRPr lang="en-GB" dirty="0"/>
          </a:p>
        </p:txBody>
      </p:sp>
    </p:spTree>
    <p:extLst>
      <p:ext uri="{BB962C8B-B14F-4D97-AF65-F5344CB8AC3E}">
        <p14:creationId xmlns:p14="http://schemas.microsoft.com/office/powerpoint/2010/main" val="366438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1" y="152400"/>
            <a:ext cx="2590800" cy="59436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1" y="152400"/>
            <a:ext cx="75692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82CF587D-7BD1-476B-885A-3631A95556BF}" type="slidenum">
              <a:rPr lang="en-GB"/>
              <a:pPr>
                <a:defRPr/>
              </a:pPr>
              <a:t>‹#›</a:t>
            </a:fld>
            <a:endParaRPr lang="en-GB" dirty="0"/>
          </a:p>
        </p:txBody>
      </p:sp>
    </p:spTree>
    <p:extLst>
      <p:ext uri="{BB962C8B-B14F-4D97-AF65-F5344CB8AC3E}">
        <p14:creationId xmlns:p14="http://schemas.microsoft.com/office/powerpoint/2010/main" val="214604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E148885-5FE9-4D52-8A9C-A177873058A8}"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69136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144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452289B-5D05-46A4-B2A4-B1016959EFEE}"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85088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2" y="1535115"/>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80" y="1535115"/>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8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1F1F44C-9FAA-4105-A52B-D873883C2852}"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139548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5C37220-CD0B-4BAD-85C1-03CBA15B5DE3}"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229586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6210EE7-3F97-4110-A89E-110F02E48267}"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210168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3" y="273051"/>
            <a:ext cx="4011084" cy="116205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4" y="273063"/>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23" y="1435106"/>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FCECFD-61B3-4FBE-A2FD-FBAD054719ED}"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334145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9"/>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4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7F9EDBF-86DC-4FBA-88B8-2C6983D10751}"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178183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524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914400" y="1524000"/>
            <a:ext cx="10363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 charset="-128"/>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 charset="-12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ea typeface="ＭＳ Ｐゴシック" pitchFamily="1" charset="-128"/>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C0F4903-7A92-4609-8A93-025562647025}"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1031" name="Line 7"/>
          <p:cNvSpPr>
            <a:spLocks noChangeShapeType="1"/>
          </p:cNvSpPr>
          <p:nvPr/>
        </p:nvSpPr>
        <p:spPr bwMode="auto">
          <a:xfrm>
            <a:off x="527051" y="1484313"/>
            <a:ext cx="11277600" cy="0"/>
          </a:xfrm>
          <a:prstGeom prst="line">
            <a:avLst/>
          </a:prstGeom>
          <a:noFill/>
          <a:ln w="9525">
            <a:solidFill>
              <a:schemeClr val="folHlink"/>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53E59"/>
              </a:solidFill>
              <a:effectLst/>
              <a:uLnTx/>
              <a:uFillTx/>
              <a:latin typeface="Arial" pitchFamily="34" charset="0"/>
              <a:ea typeface="ＭＳ Ｐゴシック"/>
              <a:cs typeface="+mn-cs"/>
            </a:endParaRPr>
          </a:p>
        </p:txBody>
      </p:sp>
    </p:spTree>
    <p:extLst>
      <p:ext uri="{BB962C8B-B14F-4D97-AF65-F5344CB8AC3E}">
        <p14:creationId xmlns:p14="http://schemas.microsoft.com/office/powerpoint/2010/main" val="226003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3200" b="1">
          <a:solidFill>
            <a:srgbClr val="002D46"/>
          </a:solidFill>
          <a:latin typeface="+mj-lt"/>
          <a:ea typeface="+mj-ea"/>
          <a:cs typeface="+mj-cs"/>
        </a:defRPr>
      </a:lvl1pPr>
      <a:lvl2pPr algn="l" rtl="0" eaLnBrk="0" fontAlgn="base" hangingPunct="0">
        <a:spcBef>
          <a:spcPct val="0"/>
        </a:spcBef>
        <a:spcAft>
          <a:spcPct val="0"/>
        </a:spcAft>
        <a:defRPr sz="3200" b="1">
          <a:solidFill>
            <a:srgbClr val="002D46"/>
          </a:solidFill>
          <a:latin typeface="Arial" charset="0"/>
          <a:ea typeface="ＭＳ Ｐゴシック" pitchFamily="1" charset="-128"/>
        </a:defRPr>
      </a:lvl2pPr>
      <a:lvl3pPr algn="l" rtl="0" eaLnBrk="0" fontAlgn="base" hangingPunct="0">
        <a:spcBef>
          <a:spcPct val="0"/>
        </a:spcBef>
        <a:spcAft>
          <a:spcPct val="0"/>
        </a:spcAft>
        <a:defRPr sz="3200" b="1">
          <a:solidFill>
            <a:srgbClr val="002D46"/>
          </a:solidFill>
          <a:latin typeface="Arial" charset="0"/>
          <a:ea typeface="ＭＳ Ｐゴシック" pitchFamily="1" charset="-128"/>
        </a:defRPr>
      </a:lvl3pPr>
      <a:lvl4pPr algn="l" rtl="0" eaLnBrk="0" fontAlgn="base" hangingPunct="0">
        <a:spcBef>
          <a:spcPct val="0"/>
        </a:spcBef>
        <a:spcAft>
          <a:spcPct val="0"/>
        </a:spcAft>
        <a:defRPr sz="3200" b="1">
          <a:solidFill>
            <a:srgbClr val="002D46"/>
          </a:solidFill>
          <a:latin typeface="Arial" charset="0"/>
          <a:ea typeface="ＭＳ Ｐゴシック" pitchFamily="1" charset="-128"/>
        </a:defRPr>
      </a:lvl4pPr>
      <a:lvl5pPr algn="l" rtl="0" eaLnBrk="0" fontAlgn="base" hangingPunct="0">
        <a:spcBef>
          <a:spcPct val="0"/>
        </a:spcBef>
        <a:spcAft>
          <a:spcPct val="0"/>
        </a:spcAft>
        <a:defRPr sz="3200" b="1">
          <a:solidFill>
            <a:srgbClr val="002D46"/>
          </a:solidFill>
          <a:latin typeface="Arial" charset="0"/>
          <a:ea typeface="ＭＳ Ｐゴシック" pitchFamily="1" charset="-128"/>
        </a:defRPr>
      </a:lvl5pPr>
      <a:lvl6pPr marL="457200" algn="l" rtl="0" fontAlgn="base">
        <a:spcBef>
          <a:spcPct val="0"/>
        </a:spcBef>
        <a:spcAft>
          <a:spcPct val="0"/>
        </a:spcAft>
        <a:defRPr sz="3200" b="1">
          <a:solidFill>
            <a:srgbClr val="002D46"/>
          </a:solidFill>
          <a:latin typeface="Arial" charset="0"/>
          <a:ea typeface="ＭＳ Ｐゴシック" pitchFamily="1" charset="-128"/>
        </a:defRPr>
      </a:lvl6pPr>
      <a:lvl7pPr marL="914400" algn="l" rtl="0" fontAlgn="base">
        <a:spcBef>
          <a:spcPct val="0"/>
        </a:spcBef>
        <a:spcAft>
          <a:spcPct val="0"/>
        </a:spcAft>
        <a:defRPr sz="3200" b="1">
          <a:solidFill>
            <a:srgbClr val="002D46"/>
          </a:solidFill>
          <a:latin typeface="Arial" charset="0"/>
          <a:ea typeface="ＭＳ Ｐゴシック" pitchFamily="1" charset="-128"/>
        </a:defRPr>
      </a:lvl7pPr>
      <a:lvl8pPr marL="1371600" algn="l" rtl="0" fontAlgn="base">
        <a:spcBef>
          <a:spcPct val="0"/>
        </a:spcBef>
        <a:spcAft>
          <a:spcPct val="0"/>
        </a:spcAft>
        <a:defRPr sz="3200" b="1">
          <a:solidFill>
            <a:srgbClr val="002D46"/>
          </a:solidFill>
          <a:latin typeface="Arial" charset="0"/>
          <a:ea typeface="ＭＳ Ｐゴシック" pitchFamily="1" charset="-128"/>
        </a:defRPr>
      </a:lvl8pPr>
      <a:lvl9pPr marL="1828800" algn="l" rtl="0" fontAlgn="base">
        <a:spcBef>
          <a:spcPct val="0"/>
        </a:spcBef>
        <a:spcAft>
          <a:spcPct val="0"/>
        </a:spcAft>
        <a:defRPr sz="3200" b="1">
          <a:solidFill>
            <a:srgbClr val="002D46"/>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800">
          <a:solidFill>
            <a:srgbClr val="002D46"/>
          </a:solidFill>
          <a:latin typeface="+mn-lt"/>
          <a:ea typeface="+mn-ea"/>
          <a:cs typeface="+mn-cs"/>
        </a:defRPr>
      </a:lvl1pPr>
      <a:lvl2pPr marL="763588" indent="-285750" algn="l" rtl="0" eaLnBrk="0" fontAlgn="base" hangingPunct="0">
        <a:spcBef>
          <a:spcPct val="20000"/>
        </a:spcBef>
        <a:spcAft>
          <a:spcPct val="0"/>
        </a:spcAft>
        <a:buChar char="–"/>
        <a:defRPr sz="2400">
          <a:solidFill>
            <a:srgbClr val="002D46"/>
          </a:solidFill>
          <a:latin typeface="+mn-lt"/>
          <a:ea typeface="+mn-ea"/>
        </a:defRPr>
      </a:lvl2pPr>
      <a:lvl3pPr marL="1182688" indent="-228600" algn="l" rtl="0" eaLnBrk="0" fontAlgn="base" hangingPunct="0">
        <a:spcBef>
          <a:spcPct val="20000"/>
        </a:spcBef>
        <a:spcAft>
          <a:spcPct val="0"/>
        </a:spcAft>
        <a:buChar char="•"/>
        <a:defRPr sz="2000">
          <a:solidFill>
            <a:srgbClr val="002D46"/>
          </a:solidFill>
          <a:latin typeface="+mn-lt"/>
          <a:ea typeface="+mn-ea"/>
        </a:defRPr>
      </a:lvl3pPr>
      <a:lvl4pPr marL="1619250" indent="-246063" algn="l" rtl="0" eaLnBrk="0" fontAlgn="base" hangingPunct="0">
        <a:spcBef>
          <a:spcPct val="20000"/>
        </a:spcBef>
        <a:spcAft>
          <a:spcPct val="0"/>
        </a:spcAft>
        <a:buChar char="–"/>
        <a:defRPr sz="2000">
          <a:solidFill>
            <a:srgbClr val="002D46"/>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524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914400" y="1524000"/>
            <a:ext cx="10363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 charset="-128"/>
              </a:defRPr>
            </a:lvl1pPr>
          </a:lstStyle>
          <a:p>
            <a:pPr>
              <a:defRPr/>
            </a:pPr>
            <a:endParaRPr lang="en-GB" dirty="0"/>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 charset="-128"/>
              </a:defRPr>
            </a:lvl1pPr>
          </a:lstStyle>
          <a:p>
            <a:pPr>
              <a:defRPr/>
            </a:pPr>
            <a:endParaRPr lang="en-GB" dirty="0"/>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ea typeface="ＭＳ Ｐゴシック" pitchFamily="1" charset="-128"/>
              </a:defRPr>
            </a:lvl1pPr>
          </a:lstStyle>
          <a:p>
            <a:pPr>
              <a:defRPr/>
            </a:pPr>
            <a:fld id="{7C0F4903-7A92-4609-8A93-025562647025}" type="slidenum">
              <a:rPr lang="en-GB"/>
              <a:pPr>
                <a:defRPr/>
              </a:pPr>
              <a:t>‹#›</a:t>
            </a:fld>
            <a:endParaRPr lang="en-GB" dirty="0"/>
          </a:p>
        </p:txBody>
      </p:sp>
      <p:sp>
        <p:nvSpPr>
          <p:cNvPr id="1031" name="Line 7"/>
          <p:cNvSpPr>
            <a:spLocks noChangeShapeType="1"/>
          </p:cNvSpPr>
          <p:nvPr/>
        </p:nvSpPr>
        <p:spPr bwMode="auto">
          <a:xfrm>
            <a:off x="527051" y="1484313"/>
            <a:ext cx="11277600" cy="0"/>
          </a:xfrm>
          <a:prstGeom prst="line">
            <a:avLst/>
          </a:prstGeom>
          <a:noFill/>
          <a:ln w="9525">
            <a:solidFill>
              <a:schemeClr val="folHlink"/>
            </a:solidFill>
            <a:round/>
            <a:headEnd/>
            <a:tailEnd/>
          </a:ln>
        </p:spPr>
        <p:txBody>
          <a:bodyPr wrap="none" anchor="ctr"/>
          <a:lstStyle/>
          <a:p>
            <a:pPr>
              <a:defRPr/>
            </a:pPr>
            <a:endParaRPr lang="en-GB" sz="1800" dirty="0">
              <a:latin typeface="Arial" pitchFamily="34" charset="0"/>
            </a:endParaRPr>
          </a:p>
        </p:txBody>
      </p:sp>
    </p:spTree>
    <p:extLst>
      <p:ext uri="{BB962C8B-B14F-4D97-AF65-F5344CB8AC3E}">
        <p14:creationId xmlns:p14="http://schemas.microsoft.com/office/powerpoint/2010/main" val="1325728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3200" b="1">
          <a:solidFill>
            <a:srgbClr val="002D46"/>
          </a:solidFill>
          <a:latin typeface="+mj-lt"/>
          <a:ea typeface="+mj-ea"/>
          <a:cs typeface="+mj-cs"/>
        </a:defRPr>
      </a:lvl1pPr>
      <a:lvl2pPr algn="l" rtl="0" eaLnBrk="0" fontAlgn="base" hangingPunct="0">
        <a:spcBef>
          <a:spcPct val="0"/>
        </a:spcBef>
        <a:spcAft>
          <a:spcPct val="0"/>
        </a:spcAft>
        <a:defRPr sz="3200" b="1">
          <a:solidFill>
            <a:srgbClr val="002D46"/>
          </a:solidFill>
          <a:latin typeface="Arial" charset="0"/>
          <a:ea typeface="ＭＳ Ｐゴシック" pitchFamily="1" charset="-128"/>
        </a:defRPr>
      </a:lvl2pPr>
      <a:lvl3pPr algn="l" rtl="0" eaLnBrk="0" fontAlgn="base" hangingPunct="0">
        <a:spcBef>
          <a:spcPct val="0"/>
        </a:spcBef>
        <a:spcAft>
          <a:spcPct val="0"/>
        </a:spcAft>
        <a:defRPr sz="3200" b="1">
          <a:solidFill>
            <a:srgbClr val="002D46"/>
          </a:solidFill>
          <a:latin typeface="Arial" charset="0"/>
          <a:ea typeface="ＭＳ Ｐゴシック" pitchFamily="1" charset="-128"/>
        </a:defRPr>
      </a:lvl3pPr>
      <a:lvl4pPr algn="l" rtl="0" eaLnBrk="0" fontAlgn="base" hangingPunct="0">
        <a:spcBef>
          <a:spcPct val="0"/>
        </a:spcBef>
        <a:spcAft>
          <a:spcPct val="0"/>
        </a:spcAft>
        <a:defRPr sz="3200" b="1">
          <a:solidFill>
            <a:srgbClr val="002D46"/>
          </a:solidFill>
          <a:latin typeface="Arial" charset="0"/>
          <a:ea typeface="ＭＳ Ｐゴシック" pitchFamily="1" charset="-128"/>
        </a:defRPr>
      </a:lvl4pPr>
      <a:lvl5pPr algn="l" rtl="0" eaLnBrk="0" fontAlgn="base" hangingPunct="0">
        <a:spcBef>
          <a:spcPct val="0"/>
        </a:spcBef>
        <a:spcAft>
          <a:spcPct val="0"/>
        </a:spcAft>
        <a:defRPr sz="3200" b="1">
          <a:solidFill>
            <a:srgbClr val="002D46"/>
          </a:solidFill>
          <a:latin typeface="Arial" charset="0"/>
          <a:ea typeface="ＭＳ Ｐゴシック" pitchFamily="1" charset="-128"/>
        </a:defRPr>
      </a:lvl5pPr>
      <a:lvl6pPr marL="457200" algn="l" rtl="0" fontAlgn="base">
        <a:spcBef>
          <a:spcPct val="0"/>
        </a:spcBef>
        <a:spcAft>
          <a:spcPct val="0"/>
        </a:spcAft>
        <a:defRPr sz="3200" b="1">
          <a:solidFill>
            <a:srgbClr val="002D46"/>
          </a:solidFill>
          <a:latin typeface="Arial" charset="0"/>
          <a:ea typeface="ＭＳ Ｐゴシック" pitchFamily="1" charset="-128"/>
        </a:defRPr>
      </a:lvl6pPr>
      <a:lvl7pPr marL="914400" algn="l" rtl="0" fontAlgn="base">
        <a:spcBef>
          <a:spcPct val="0"/>
        </a:spcBef>
        <a:spcAft>
          <a:spcPct val="0"/>
        </a:spcAft>
        <a:defRPr sz="3200" b="1">
          <a:solidFill>
            <a:srgbClr val="002D46"/>
          </a:solidFill>
          <a:latin typeface="Arial" charset="0"/>
          <a:ea typeface="ＭＳ Ｐゴシック" pitchFamily="1" charset="-128"/>
        </a:defRPr>
      </a:lvl7pPr>
      <a:lvl8pPr marL="1371600" algn="l" rtl="0" fontAlgn="base">
        <a:spcBef>
          <a:spcPct val="0"/>
        </a:spcBef>
        <a:spcAft>
          <a:spcPct val="0"/>
        </a:spcAft>
        <a:defRPr sz="3200" b="1">
          <a:solidFill>
            <a:srgbClr val="002D46"/>
          </a:solidFill>
          <a:latin typeface="Arial" charset="0"/>
          <a:ea typeface="ＭＳ Ｐゴシック" pitchFamily="1" charset="-128"/>
        </a:defRPr>
      </a:lvl8pPr>
      <a:lvl9pPr marL="1828800" algn="l" rtl="0" fontAlgn="base">
        <a:spcBef>
          <a:spcPct val="0"/>
        </a:spcBef>
        <a:spcAft>
          <a:spcPct val="0"/>
        </a:spcAft>
        <a:defRPr sz="3200" b="1">
          <a:solidFill>
            <a:srgbClr val="002D46"/>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800">
          <a:solidFill>
            <a:srgbClr val="002D46"/>
          </a:solidFill>
          <a:latin typeface="+mn-lt"/>
          <a:ea typeface="+mn-ea"/>
          <a:cs typeface="+mn-cs"/>
        </a:defRPr>
      </a:lvl1pPr>
      <a:lvl2pPr marL="763588" indent="-285750" algn="l" rtl="0" eaLnBrk="0" fontAlgn="base" hangingPunct="0">
        <a:spcBef>
          <a:spcPct val="20000"/>
        </a:spcBef>
        <a:spcAft>
          <a:spcPct val="0"/>
        </a:spcAft>
        <a:buChar char="–"/>
        <a:defRPr sz="2400">
          <a:solidFill>
            <a:srgbClr val="002D46"/>
          </a:solidFill>
          <a:latin typeface="+mn-lt"/>
          <a:ea typeface="+mn-ea"/>
        </a:defRPr>
      </a:lvl2pPr>
      <a:lvl3pPr marL="1182688" indent="-228600" algn="l" rtl="0" eaLnBrk="0" fontAlgn="base" hangingPunct="0">
        <a:spcBef>
          <a:spcPct val="20000"/>
        </a:spcBef>
        <a:spcAft>
          <a:spcPct val="0"/>
        </a:spcAft>
        <a:buChar char="•"/>
        <a:defRPr sz="2000">
          <a:solidFill>
            <a:srgbClr val="002D46"/>
          </a:solidFill>
          <a:latin typeface="+mn-lt"/>
          <a:ea typeface="+mn-ea"/>
        </a:defRPr>
      </a:lvl3pPr>
      <a:lvl4pPr marL="1619250" indent="-246063" algn="l" rtl="0" eaLnBrk="0" fontAlgn="base" hangingPunct="0">
        <a:spcBef>
          <a:spcPct val="20000"/>
        </a:spcBef>
        <a:spcAft>
          <a:spcPct val="0"/>
        </a:spcAft>
        <a:buChar char="–"/>
        <a:defRPr sz="2000">
          <a:solidFill>
            <a:srgbClr val="002D46"/>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9.emf"/><Relationship Id="rId7"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8.jfif"/><Relationship Id="rId5" Type="http://schemas.openxmlformats.org/officeDocument/2006/relationships/image" Target="../media/image20.pn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hyperlink" Target="mailto:nsdec@statistics.gov.uk"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hyperlink" Target="https://www.statisticsauthority.gov.uk/about-the-authority/committees/nsde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ChangeArrowheads="1"/>
          </p:cNvSpPr>
          <p:nvPr/>
        </p:nvSpPr>
        <p:spPr bwMode="auto">
          <a:xfrm>
            <a:off x="2635678" y="5462299"/>
            <a:ext cx="6400800" cy="609600"/>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2800" b="1" i="0" u="none" strike="noStrike" kern="1200" cap="none" spc="0" normalizeH="0" baseline="0" noProof="0" dirty="0">
                <a:ln>
                  <a:noFill/>
                </a:ln>
                <a:solidFill>
                  <a:srgbClr val="002D46"/>
                </a:solidFill>
                <a:effectLst/>
                <a:uLnTx/>
                <a:uFillTx/>
                <a:latin typeface="Arial" charset="0"/>
                <a:ea typeface="ＭＳ Ｐゴシック" pitchFamily="34" charset="-128"/>
                <a:cs typeface="+mn-cs"/>
              </a:rPr>
              <a:t>Simon Whitworth</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1" i="0" u="none" strike="noStrike" kern="1200" cap="none" spc="0" normalizeH="0" baseline="0" noProof="0" dirty="0">
                <a:ln>
                  <a:noFill/>
                </a:ln>
                <a:solidFill>
                  <a:srgbClr val="002D46"/>
                </a:solidFill>
                <a:effectLst/>
                <a:uLnTx/>
                <a:uFillTx/>
                <a:latin typeface="Arial" charset="0"/>
                <a:ea typeface="ＭＳ Ｐゴシック" pitchFamily="34" charset="-128"/>
                <a:cs typeface="+mn-cs"/>
              </a:rPr>
              <a:t>UK Statistics Authority </a:t>
            </a:r>
            <a:endParaRPr kumimoji="0" lang="en-GB" sz="2400" b="1" i="0" u="none" strike="noStrike" kern="1200" cap="none" spc="0" normalizeH="0" baseline="0" noProof="0" dirty="0">
              <a:ln>
                <a:noFill/>
              </a:ln>
              <a:solidFill>
                <a:srgbClr val="002D46"/>
              </a:solidFill>
              <a:effectLst/>
              <a:uLnTx/>
              <a:uFillTx/>
              <a:latin typeface="Arial" charset="0"/>
              <a:ea typeface="ＭＳ Ｐゴシック" pitchFamily="34" charset="-128"/>
              <a:cs typeface="+mn-cs"/>
            </a:endParaRPr>
          </a:p>
        </p:txBody>
      </p:sp>
      <p:sp>
        <p:nvSpPr>
          <p:cNvPr id="7" name="Rectangle 6"/>
          <p:cNvSpPr/>
          <p:nvPr/>
        </p:nvSpPr>
        <p:spPr>
          <a:xfrm>
            <a:off x="1919536" y="2420888"/>
            <a:ext cx="8280920" cy="1077218"/>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3200" b="1" dirty="0">
                <a:solidFill>
                  <a:srgbClr val="002D46"/>
                </a:solidFill>
                <a:latin typeface="Arial" charset="0"/>
                <a:ea typeface="ＭＳ Ｐゴシック" pitchFamily="34" charset="-128"/>
              </a:rPr>
              <a:t>The UK Statistical Authority’s Ethical Principles</a:t>
            </a:r>
            <a:endParaRPr kumimoji="0" lang="en-GB" sz="3200" b="1" i="0" u="none" strike="noStrike" kern="1200" cap="none" spc="0" normalizeH="0" baseline="0" noProof="0" dirty="0">
              <a:ln>
                <a:noFill/>
              </a:ln>
              <a:solidFill>
                <a:srgbClr val="002D46"/>
              </a:solidFill>
              <a:effectLst/>
              <a:uLnTx/>
              <a:uFillTx/>
              <a:latin typeface="Arial" charset="0"/>
              <a:ea typeface="ＭＳ Ｐゴシック" pitchFamily="34" charset="-128"/>
              <a:cs typeface="+mn-cs"/>
            </a:endParaRPr>
          </a:p>
        </p:txBody>
      </p:sp>
      <p:sp>
        <p:nvSpPr>
          <p:cNvPr id="11" name="Title 3"/>
          <p:cNvSpPr txBox="1">
            <a:spLocks/>
          </p:cNvSpPr>
          <p:nvPr/>
        </p:nvSpPr>
        <p:spPr bwMode="auto">
          <a:xfrm>
            <a:off x="2212032" y="3493388"/>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000" b="0" i="1" u="none" strike="noStrike" kern="0" cap="none" spc="0" normalizeH="0" baseline="0" noProof="0" dirty="0">
              <a:ln>
                <a:noFill/>
              </a:ln>
              <a:solidFill>
                <a:srgbClr val="002D46"/>
              </a:solidFill>
              <a:effectLst/>
              <a:uLnTx/>
              <a:uFillTx/>
              <a:latin typeface="Arial"/>
              <a:ea typeface="ＭＳ Ｐゴシック"/>
              <a:cs typeface="+mn-cs"/>
            </a:endParaRPr>
          </a:p>
        </p:txBody>
      </p:sp>
    </p:spTree>
    <p:extLst>
      <p:ext uri="{BB962C8B-B14F-4D97-AF65-F5344CB8AC3E}">
        <p14:creationId xmlns:p14="http://schemas.microsoft.com/office/powerpoint/2010/main" val="265012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1143000"/>
          </a:xfrm>
        </p:spPr>
        <p:txBody>
          <a:bodyPr wrap="square" anchor="ctr">
            <a:normAutofit/>
          </a:bodyPr>
          <a:lstStyle/>
          <a:p>
            <a:r>
              <a:rPr lang="en-GB" dirty="0"/>
              <a:t>Guidance</a:t>
            </a:r>
          </a:p>
        </p:txBody>
      </p:sp>
      <p:sp>
        <p:nvSpPr>
          <p:cNvPr id="10" name="Slide Number Placeholder 3">
            <a:extLst>
              <a:ext uri="{FF2B5EF4-FFF2-40B4-BE49-F238E27FC236}">
                <a16:creationId xmlns:a16="http://schemas.microsoft.com/office/drawing/2014/main" id="{C2B107AD-2FFC-483D-8986-71D24BC549BB}"/>
              </a:ext>
            </a:extLst>
          </p:cNvPr>
          <p:cNvSpPr>
            <a:spLocks noGrp="1"/>
          </p:cNvSpPr>
          <p:nvPr>
            <p:ph type="sldNum" sz="quarter" idx="12"/>
          </p:nvPr>
        </p:nvSpPr>
        <p:spPr>
          <a:xfrm>
            <a:off x="8737600" y="6248400"/>
            <a:ext cx="2540000" cy="457200"/>
          </a:xfrm>
        </p:spPr>
        <p:txBody>
          <a:bodyPr/>
          <a:lstStyle/>
          <a:p>
            <a:pPr>
              <a:spcAft>
                <a:spcPts val="600"/>
              </a:spcAft>
              <a:defRPr/>
            </a:pPr>
            <a:fld id="{DCBFCFD3-9F8E-401F-A207-4146C728F5D9}" type="slidenum">
              <a:rPr lang="en-GB"/>
              <a:pPr>
                <a:spcAft>
                  <a:spcPts val="600"/>
                </a:spcAft>
                <a:defRPr/>
              </a:pPr>
              <a:t>10</a:t>
            </a:fld>
            <a:endParaRPr lang="en-GB"/>
          </a:p>
        </p:txBody>
      </p:sp>
      <p:graphicFrame>
        <p:nvGraphicFramePr>
          <p:cNvPr id="6" name="Content Placeholder 2">
            <a:extLst>
              <a:ext uri="{FF2B5EF4-FFF2-40B4-BE49-F238E27FC236}">
                <a16:creationId xmlns:a16="http://schemas.microsoft.com/office/drawing/2014/main" id="{6961B4C0-19A7-4D47-8455-35E15A60BF54}"/>
              </a:ext>
            </a:extLst>
          </p:cNvPr>
          <p:cNvGraphicFramePr>
            <a:graphicFrameLocks noGrp="1"/>
          </p:cNvGraphicFramePr>
          <p:nvPr>
            <p:ph idx="1"/>
            <p:extLst>
              <p:ext uri="{D42A27DB-BD31-4B8C-83A1-F6EECF244321}">
                <p14:modId xmlns:p14="http://schemas.microsoft.com/office/powerpoint/2010/main" val="1098860864"/>
              </p:ext>
            </p:extLst>
          </p:nvPr>
        </p:nvGraphicFramePr>
        <p:xfrm>
          <a:off x="914400" y="1524000"/>
          <a:ext cx="10363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64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090FDD-7F58-4185-B388-1351F9D28319}"/>
              </a:ext>
            </a:extLst>
          </p:cNvPr>
          <p:cNvSpPr/>
          <p:nvPr/>
        </p:nvSpPr>
        <p:spPr bwMode="auto">
          <a:xfrm>
            <a:off x="914400" y="1524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eaLnBrk="0" fontAlgn="base" hangingPunct="0">
              <a:spcBef>
                <a:spcPct val="0"/>
              </a:spcBef>
              <a:spcAft>
                <a:spcPts val="600"/>
              </a:spcAft>
            </a:pPr>
            <a:r>
              <a:rPr lang="en-GB" sz="3200" b="1">
                <a:solidFill>
                  <a:srgbClr val="002D46"/>
                </a:solidFill>
                <a:latin typeface="+mj-lt"/>
                <a:ea typeface="+mj-ea"/>
                <a:cs typeface="+mj-cs"/>
              </a:rPr>
              <a:t>National Statistician’s Data Ethics Advisory Committee</a:t>
            </a:r>
          </a:p>
        </p:txBody>
      </p:sp>
      <p:sp>
        <p:nvSpPr>
          <p:cNvPr id="6" name="Content Placeholder 2">
            <a:extLst>
              <a:ext uri="{FF2B5EF4-FFF2-40B4-BE49-F238E27FC236}">
                <a16:creationId xmlns:a16="http://schemas.microsoft.com/office/drawing/2014/main" id="{6614CAB6-5F8F-463A-8DCC-48E4C1587205}"/>
              </a:ext>
            </a:extLst>
          </p:cNvPr>
          <p:cNvSpPr txBox="1">
            <a:spLocks/>
          </p:cNvSpPr>
          <p:nvPr/>
        </p:nvSpPr>
        <p:spPr bwMode="auto">
          <a:xfrm>
            <a:off x="914400" y="1524000"/>
            <a:ext cx="50800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3200">
                <a:solidFill>
                  <a:srgbClr val="002D46"/>
                </a:solidFill>
                <a:latin typeface="+mn-lt"/>
                <a:ea typeface="+mn-ea"/>
                <a:cs typeface="+mn-cs"/>
              </a:defRPr>
            </a:lvl1pPr>
            <a:lvl2pPr marL="763588" indent="-285750" algn="l" rtl="0" eaLnBrk="0" fontAlgn="base" hangingPunct="0">
              <a:spcBef>
                <a:spcPct val="20000"/>
              </a:spcBef>
              <a:spcAft>
                <a:spcPct val="0"/>
              </a:spcAft>
              <a:buChar char="–"/>
              <a:defRPr sz="2800">
                <a:solidFill>
                  <a:srgbClr val="002D46"/>
                </a:solidFill>
                <a:latin typeface="+mn-lt"/>
                <a:ea typeface="+mn-ea"/>
              </a:defRPr>
            </a:lvl2pPr>
            <a:lvl3pPr marL="1182688" indent="-228600" algn="l" rtl="0" eaLnBrk="0" fontAlgn="base" hangingPunct="0">
              <a:spcBef>
                <a:spcPct val="20000"/>
              </a:spcBef>
              <a:spcAft>
                <a:spcPct val="0"/>
              </a:spcAft>
              <a:buChar char="•"/>
              <a:defRPr sz="2400">
                <a:solidFill>
                  <a:srgbClr val="002D46"/>
                </a:solidFill>
                <a:latin typeface="+mn-lt"/>
                <a:ea typeface="+mn-ea"/>
              </a:defRPr>
            </a:lvl3pPr>
            <a:lvl4pPr marL="1619250" indent="-246063" algn="l" rtl="0" eaLnBrk="0" fontAlgn="base" hangingPunct="0">
              <a:spcBef>
                <a:spcPct val="20000"/>
              </a:spcBef>
              <a:spcAft>
                <a:spcPct val="0"/>
              </a:spcAft>
              <a:buChar char="–"/>
              <a:defRPr sz="2000">
                <a:solidFill>
                  <a:srgbClr val="002D46"/>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marL="531813" indent="-531813">
              <a:lnSpc>
                <a:spcPct val="90000"/>
              </a:lnSpc>
              <a:buClr>
                <a:srgbClr val="009644"/>
              </a:buClr>
              <a:buSzPct val="110000"/>
              <a:buFont typeface="Wingdings 2" pitchFamily="18" charset="2"/>
              <a:buChar char=""/>
            </a:pPr>
            <a:r>
              <a:rPr lang="en-GB" sz="2200" kern="0" dirty="0"/>
              <a:t>Majority independent membership ensuring impartial and credible advice</a:t>
            </a:r>
          </a:p>
          <a:p>
            <a:pPr marL="531813" indent="-531813">
              <a:lnSpc>
                <a:spcPct val="90000"/>
              </a:lnSpc>
              <a:buClr>
                <a:srgbClr val="009644"/>
              </a:buClr>
              <a:buSzPct val="110000"/>
              <a:buFont typeface="Wingdings 2" pitchFamily="18" charset="2"/>
              <a:buChar char=""/>
            </a:pPr>
            <a:r>
              <a:rPr lang="en-GB" sz="2200" kern="0" dirty="0"/>
              <a:t>External perspectives &amp; challenge to uses of data</a:t>
            </a:r>
          </a:p>
          <a:p>
            <a:pPr marL="531813" indent="-531813">
              <a:lnSpc>
                <a:spcPct val="90000"/>
              </a:lnSpc>
              <a:buClr>
                <a:srgbClr val="009644"/>
              </a:buClr>
              <a:buSzPct val="110000"/>
              <a:buFont typeface="Wingdings 2" pitchFamily="18" charset="2"/>
              <a:buChar char=""/>
            </a:pPr>
            <a:r>
              <a:rPr lang="en-GB" sz="2200" kern="0" dirty="0"/>
              <a:t>Supports consistency in ethical decision making across GSS and the wider research community. </a:t>
            </a:r>
          </a:p>
          <a:p>
            <a:pPr marL="531813" indent="-531813">
              <a:lnSpc>
                <a:spcPct val="90000"/>
              </a:lnSpc>
              <a:buClr>
                <a:srgbClr val="009644"/>
              </a:buClr>
              <a:buSzPct val="110000"/>
              <a:buFont typeface="Wingdings 2" pitchFamily="18" charset="2"/>
              <a:buChar char=""/>
            </a:pPr>
            <a:r>
              <a:rPr lang="en-GB" sz="2200" kern="0" dirty="0"/>
              <a:t>Independent justification in the face of challenge</a:t>
            </a:r>
          </a:p>
          <a:p>
            <a:pPr marL="531813" indent="-531813">
              <a:lnSpc>
                <a:spcPct val="90000"/>
              </a:lnSpc>
              <a:buClr>
                <a:srgbClr val="009644"/>
              </a:buClr>
              <a:buSzPct val="110000"/>
              <a:buFont typeface="Wingdings 2" pitchFamily="18" charset="2"/>
              <a:buChar char=""/>
            </a:pPr>
            <a:r>
              <a:rPr lang="en-GB" sz="2200" kern="0" dirty="0"/>
              <a:t>Greater transparency around how data is shared, linked, and used</a:t>
            </a:r>
          </a:p>
        </p:txBody>
      </p:sp>
      <p:pic>
        <p:nvPicPr>
          <p:cNvPr id="3" name="Content Placeholder 2" descr="A picture containing drawing&#10;&#10;Description automatically generated">
            <a:extLst>
              <a:ext uri="{FF2B5EF4-FFF2-40B4-BE49-F238E27FC236}">
                <a16:creationId xmlns:a16="http://schemas.microsoft.com/office/drawing/2014/main" id="{4F14A4B6-BA64-47FB-A239-DAD083EA488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2282" y="1524000"/>
            <a:ext cx="4550635" cy="4572000"/>
          </a:xfrm>
          <a:noFill/>
        </p:spPr>
      </p:pic>
      <p:sp>
        <p:nvSpPr>
          <p:cNvPr id="11" name="Slide Number Placeholder 4">
            <a:extLst>
              <a:ext uri="{FF2B5EF4-FFF2-40B4-BE49-F238E27FC236}">
                <a16:creationId xmlns:a16="http://schemas.microsoft.com/office/drawing/2014/main" id="{3C780919-6535-48E8-818E-2E68A65226E3}"/>
              </a:ext>
            </a:extLst>
          </p:cNvPr>
          <p:cNvSpPr>
            <a:spLocks noGrp="1"/>
          </p:cNvSpPr>
          <p:nvPr>
            <p:ph type="sldNum" sz="quarter" idx="12"/>
          </p:nvPr>
        </p:nvSpPr>
        <p:spPr>
          <a:xfrm>
            <a:off x="8737600" y="6248400"/>
            <a:ext cx="2540000" cy="457200"/>
          </a:xfrm>
        </p:spPr>
        <p:txBody>
          <a:bodyPr/>
          <a:lstStyle/>
          <a:p>
            <a:pPr>
              <a:spcAft>
                <a:spcPts val="600"/>
              </a:spcAft>
              <a:defRPr/>
            </a:pPr>
            <a:fld id="{B452289B-5D05-46A4-B2A4-B1016959EFEE}" type="slidenum">
              <a:rPr lang="en-GB"/>
              <a:pPr>
                <a:spcAft>
                  <a:spcPts val="600"/>
                </a:spcAft>
                <a:defRPr/>
              </a:pPr>
              <a:t>11</a:t>
            </a:fld>
            <a:endParaRPr lang="en-GB"/>
          </a:p>
        </p:txBody>
      </p:sp>
      <p:sp>
        <p:nvSpPr>
          <p:cNvPr id="5" name="Content Placeholder 2"/>
          <p:cNvSpPr txBox="1">
            <a:spLocks/>
          </p:cNvSpPr>
          <p:nvPr/>
        </p:nvSpPr>
        <p:spPr bwMode="auto">
          <a:xfrm>
            <a:off x="1919288" y="1700214"/>
            <a:ext cx="8062912" cy="4395787"/>
          </a:xfrm>
          <a:prstGeom prst="rect">
            <a:avLst/>
          </a:prstGeom>
          <a:noFill/>
          <a:ln w="9525">
            <a:noFill/>
            <a:miter lim="800000"/>
            <a:headEnd/>
            <a:tailEnd/>
          </a:ln>
        </p:spPr>
        <p:txBody>
          <a:bodyPr/>
          <a:lstStyle/>
          <a:p>
            <a:pPr marL="342900" indent="-342900" eaLnBrk="0" fontAlgn="base" hangingPunct="0">
              <a:spcBef>
                <a:spcPct val="20000"/>
              </a:spcBef>
              <a:spcAft>
                <a:spcPct val="0"/>
              </a:spcAft>
              <a:defRPr/>
            </a:pPr>
            <a:endParaRPr lang="en-GB" sz="2400" kern="0" dirty="0">
              <a:solidFill>
                <a:srgbClr val="002D46"/>
              </a:solidFill>
              <a:latin typeface="Arial"/>
              <a:ea typeface="ＭＳ Ｐゴシック"/>
            </a:endParaRPr>
          </a:p>
        </p:txBody>
      </p:sp>
    </p:spTree>
    <p:extLst>
      <p:ext uri="{BB962C8B-B14F-4D97-AF65-F5344CB8AC3E}">
        <p14:creationId xmlns:p14="http://schemas.microsoft.com/office/powerpoint/2010/main" val="140938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Projects</a:t>
            </a:r>
          </a:p>
        </p:txBody>
      </p:sp>
      <p:sp>
        <p:nvSpPr>
          <p:cNvPr id="49" name="TextBox 48"/>
          <p:cNvSpPr txBox="1"/>
          <p:nvPr/>
        </p:nvSpPr>
        <p:spPr>
          <a:xfrm>
            <a:off x="5159896" y="3852337"/>
            <a:ext cx="1008112" cy="369332"/>
          </a:xfrm>
          <a:prstGeom prst="rect">
            <a:avLst/>
          </a:prstGeom>
          <a:noFill/>
        </p:spPr>
        <p:txBody>
          <a:bodyPr wrap="square" rtlCol="0">
            <a:spAutoFit/>
          </a:bodyPr>
          <a:lstStyle/>
          <a:p>
            <a:r>
              <a:rPr lang="en-GB" b="1" dirty="0">
                <a:latin typeface="Century Gothic" panose="020B0502020202020204" pitchFamily="34" charset="0"/>
                <a:cs typeface="Levenim MT" pitchFamily="2" charset="-79"/>
              </a:rPr>
              <a:t>Who?</a:t>
            </a:r>
          </a:p>
        </p:txBody>
      </p:sp>
      <p:sp>
        <p:nvSpPr>
          <p:cNvPr id="50" name="Hexagon 49"/>
          <p:cNvSpPr/>
          <p:nvPr/>
        </p:nvSpPr>
        <p:spPr bwMode="auto">
          <a:xfrm>
            <a:off x="3215680" y="2556193"/>
            <a:ext cx="1800200" cy="1551897"/>
          </a:xfrm>
          <a:prstGeom prst="hexagon">
            <a:avLst/>
          </a:prstGeom>
          <a:gradFill flip="none" rotWithShape="1">
            <a:gsLst>
              <a:gs pos="0">
                <a:srgbClr val="F8C838">
                  <a:shade val="30000"/>
                  <a:satMod val="115000"/>
                </a:srgbClr>
              </a:gs>
              <a:gs pos="50000">
                <a:srgbClr val="F8C838">
                  <a:shade val="67500"/>
                  <a:satMod val="115000"/>
                </a:srgbClr>
              </a:gs>
              <a:gs pos="100000">
                <a:srgbClr val="F8C838">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2400">
              <a:latin typeface="Arial" charset="0"/>
              <a:ea typeface="ＭＳ Ｐゴシック" pitchFamily="1" charset="-128"/>
            </a:endParaRPr>
          </a:p>
        </p:txBody>
      </p:sp>
      <p:sp>
        <p:nvSpPr>
          <p:cNvPr id="51" name="Hexagon 50"/>
          <p:cNvSpPr/>
          <p:nvPr/>
        </p:nvSpPr>
        <p:spPr bwMode="auto">
          <a:xfrm>
            <a:off x="4655840" y="1764106"/>
            <a:ext cx="1800200" cy="1551897"/>
          </a:xfrm>
          <a:prstGeom prst="hexagon">
            <a:avLst/>
          </a:prstGeom>
          <a:solidFill>
            <a:srgbClr val="993365"/>
          </a:solidFill>
          <a:ln w="9525" cap="flat" cmpd="sng" algn="ctr">
            <a:solidFill>
              <a:srgbClr val="993365"/>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2400" dirty="0">
              <a:latin typeface="Arial" charset="0"/>
              <a:ea typeface="ＭＳ Ｐゴシック" pitchFamily="1" charset="-128"/>
            </a:endParaRPr>
          </a:p>
        </p:txBody>
      </p:sp>
      <p:sp>
        <p:nvSpPr>
          <p:cNvPr id="62" name="Hexagon 61"/>
          <p:cNvSpPr/>
          <p:nvPr/>
        </p:nvSpPr>
        <p:spPr bwMode="auto">
          <a:xfrm>
            <a:off x="3215680" y="4140370"/>
            <a:ext cx="1800200" cy="1551897"/>
          </a:xfrm>
          <a:prstGeom prst="hexagon">
            <a:avLst/>
          </a:prstGeom>
          <a:gradFill flip="none" rotWithShape="1">
            <a:gsLst>
              <a:gs pos="0">
                <a:srgbClr val="F8C838">
                  <a:shade val="30000"/>
                  <a:satMod val="115000"/>
                </a:srgbClr>
              </a:gs>
              <a:gs pos="50000">
                <a:srgbClr val="F8C838">
                  <a:shade val="67500"/>
                  <a:satMod val="115000"/>
                </a:srgbClr>
              </a:gs>
              <a:gs pos="100000">
                <a:srgbClr val="F8C838">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GB">
              <a:ea typeface="ＭＳ Ｐゴシック" pitchFamily="1" charset="-128"/>
            </a:endParaRPr>
          </a:p>
        </p:txBody>
      </p:sp>
      <p:sp>
        <p:nvSpPr>
          <p:cNvPr id="63" name="Hexagon 62"/>
          <p:cNvSpPr/>
          <p:nvPr/>
        </p:nvSpPr>
        <p:spPr bwMode="auto">
          <a:xfrm>
            <a:off x="4655840" y="4932458"/>
            <a:ext cx="1800200" cy="1551897"/>
          </a:xfrm>
          <a:prstGeom prst="hexagon">
            <a:avLst/>
          </a:prstGeom>
          <a:gradFill flip="none" rotWithShape="1">
            <a:gsLst>
              <a:gs pos="0">
                <a:srgbClr val="F8C838">
                  <a:shade val="30000"/>
                  <a:satMod val="115000"/>
                </a:srgbClr>
              </a:gs>
              <a:gs pos="50000">
                <a:srgbClr val="F8C838">
                  <a:shade val="67500"/>
                  <a:satMod val="115000"/>
                </a:srgbClr>
              </a:gs>
              <a:gs pos="100000">
                <a:srgbClr val="F8C838">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GB" dirty="0">
              <a:ea typeface="ＭＳ Ｐゴシック" pitchFamily="1" charset="-128"/>
            </a:endParaRPr>
          </a:p>
        </p:txBody>
      </p:sp>
      <p:sp>
        <p:nvSpPr>
          <p:cNvPr id="66" name="Hexagon 65"/>
          <p:cNvSpPr/>
          <p:nvPr/>
        </p:nvSpPr>
        <p:spPr bwMode="auto">
          <a:xfrm>
            <a:off x="6096000" y="4140370"/>
            <a:ext cx="1800200" cy="1551897"/>
          </a:xfrm>
          <a:prstGeom prst="hexagon">
            <a:avLst/>
          </a:prstGeom>
          <a:gradFill flip="none" rotWithShape="1">
            <a:gsLst>
              <a:gs pos="0">
                <a:srgbClr val="F8C838">
                  <a:shade val="30000"/>
                  <a:satMod val="115000"/>
                </a:srgbClr>
              </a:gs>
              <a:gs pos="50000">
                <a:srgbClr val="F8C838">
                  <a:shade val="67500"/>
                  <a:satMod val="115000"/>
                </a:srgbClr>
              </a:gs>
              <a:gs pos="100000">
                <a:srgbClr val="F8C838">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GB" dirty="0">
              <a:ea typeface="ＭＳ Ｐゴシック" pitchFamily="1" charset="-128"/>
            </a:endParaRPr>
          </a:p>
        </p:txBody>
      </p:sp>
      <p:sp>
        <p:nvSpPr>
          <p:cNvPr id="67" name="Hexagon 66"/>
          <p:cNvSpPr/>
          <p:nvPr/>
        </p:nvSpPr>
        <p:spPr bwMode="auto">
          <a:xfrm>
            <a:off x="6044222" y="2584353"/>
            <a:ext cx="1800200" cy="1551897"/>
          </a:xfrm>
          <a:prstGeom prst="hexagon">
            <a:avLst/>
          </a:prstGeom>
          <a:gradFill flip="none" rotWithShape="1">
            <a:gsLst>
              <a:gs pos="0">
                <a:srgbClr val="305062">
                  <a:shade val="30000"/>
                  <a:satMod val="115000"/>
                </a:srgbClr>
              </a:gs>
              <a:gs pos="50000">
                <a:srgbClr val="305062">
                  <a:shade val="67500"/>
                  <a:satMod val="115000"/>
                </a:srgbClr>
              </a:gs>
              <a:gs pos="100000">
                <a:srgbClr val="305062">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GB">
              <a:ea typeface="ＭＳ Ｐゴシック" pitchFamily="1" charset="-128"/>
            </a:endParaRPr>
          </a:p>
        </p:txBody>
      </p:sp>
      <p:sp>
        <p:nvSpPr>
          <p:cNvPr id="69" name="TextBox 68"/>
          <p:cNvSpPr txBox="1"/>
          <p:nvPr/>
        </p:nvSpPr>
        <p:spPr>
          <a:xfrm>
            <a:off x="1343472" y="2492897"/>
            <a:ext cx="1872208" cy="830997"/>
          </a:xfrm>
          <a:prstGeom prst="rect">
            <a:avLst/>
          </a:prstGeom>
          <a:noFill/>
        </p:spPr>
        <p:txBody>
          <a:bodyPr wrap="square" rtlCol="0">
            <a:spAutoFit/>
          </a:bodyPr>
          <a:lstStyle/>
          <a:p>
            <a:pPr algn="r"/>
            <a:r>
              <a:rPr lang="en-GB" sz="1600" b="1" dirty="0">
                <a:solidFill>
                  <a:srgbClr val="305062"/>
                </a:solidFill>
                <a:latin typeface="Century Gothic" panose="020B0502020202020204" pitchFamily="34" charset="0"/>
                <a:cs typeface="Levenim MT" pitchFamily="2" charset="-79"/>
              </a:rPr>
              <a:t>Other Central Government Departments</a:t>
            </a:r>
          </a:p>
        </p:txBody>
      </p:sp>
      <p:sp>
        <p:nvSpPr>
          <p:cNvPr id="70" name="TextBox 69"/>
          <p:cNvSpPr txBox="1"/>
          <p:nvPr/>
        </p:nvSpPr>
        <p:spPr>
          <a:xfrm>
            <a:off x="2923753" y="1677659"/>
            <a:ext cx="1872208" cy="584775"/>
          </a:xfrm>
          <a:prstGeom prst="rect">
            <a:avLst/>
          </a:prstGeom>
          <a:noFill/>
        </p:spPr>
        <p:txBody>
          <a:bodyPr wrap="square" rtlCol="0">
            <a:spAutoFit/>
          </a:bodyPr>
          <a:lstStyle/>
          <a:p>
            <a:pPr algn="r"/>
            <a:r>
              <a:rPr lang="en-GB" sz="1600" b="1" dirty="0">
                <a:solidFill>
                  <a:srgbClr val="305062"/>
                </a:solidFill>
                <a:latin typeface="Century Gothic" panose="020B0502020202020204" pitchFamily="34" charset="0"/>
                <a:cs typeface="Levenim MT" pitchFamily="2" charset="-79"/>
              </a:rPr>
              <a:t>Local Government </a:t>
            </a:r>
          </a:p>
        </p:txBody>
      </p:sp>
      <p:sp>
        <p:nvSpPr>
          <p:cNvPr id="71" name="TextBox 70"/>
          <p:cNvSpPr txBox="1"/>
          <p:nvPr/>
        </p:nvSpPr>
        <p:spPr>
          <a:xfrm>
            <a:off x="2892152" y="5940570"/>
            <a:ext cx="1872208" cy="584775"/>
          </a:xfrm>
          <a:prstGeom prst="rect">
            <a:avLst/>
          </a:prstGeom>
          <a:noFill/>
        </p:spPr>
        <p:txBody>
          <a:bodyPr wrap="square" rtlCol="0">
            <a:spAutoFit/>
          </a:bodyPr>
          <a:lstStyle/>
          <a:p>
            <a:pPr algn="r"/>
            <a:r>
              <a:rPr lang="en-GB" sz="1600" b="1" dirty="0">
                <a:solidFill>
                  <a:srgbClr val="305062"/>
                </a:solidFill>
                <a:latin typeface="Century Gothic" panose="020B0502020202020204" pitchFamily="34" charset="0"/>
                <a:cs typeface="Levenim MT" pitchFamily="2" charset="-79"/>
              </a:rPr>
              <a:t>Commercial Sector</a:t>
            </a:r>
          </a:p>
        </p:txBody>
      </p:sp>
      <p:sp>
        <p:nvSpPr>
          <p:cNvPr id="72" name="TextBox 71"/>
          <p:cNvSpPr txBox="1"/>
          <p:nvPr/>
        </p:nvSpPr>
        <p:spPr>
          <a:xfrm>
            <a:off x="2568624" y="4140369"/>
            <a:ext cx="827584" cy="338554"/>
          </a:xfrm>
          <a:prstGeom prst="rect">
            <a:avLst/>
          </a:prstGeom>
          <a:noFill/>
        </p:spPr>
        <p:txBody>
          <a:bodyPr wrap="square" rtlCol="0">
            <a:spAutoFit/>
          </a:bodyPr>
          <a:lstStyle/>
          <a:p>
            <a:pPr algn="r"/>
            <a:r>
              <a:rPr lang="en-GB" sz="1600" b="1" dirty="0">
                <a:solidFill>
                  <a:srgbClr val="305062"/>
                </a:solidFill>
                <a:latin typeface="Century Gothic" panose="020B0502020202020204" pitchFamily="34" charset="0"/>
                <a:cs typeface="Levenim MT" pitchFamily="2" charset="-79"/>
              </a:rPr>
              <a:t>ONS</a:t>
            </a:r>
          </a:p>
        </p:txBody>
      </p:sp>
      <p:sp>
        <p:nvSpPr>
          <p:cNvPr id="16" name="TextBox 15"/>
          <p:cNvSpPr txBox="1"/>
          <p:nvPr/>
        </p:nvSpPr>
        <p:spPr>
          <a:xfrm>
            <a:off x="7608168" y="5364506"/>
            <a:ext cx="1872208" cy="584775"/>
          </a:xfrm>
          <a:prstGeom prst="rect">
            <a:avLst/>
          </a:prstGeom>
          <a:noFill/>
        </p:spPr>
        <p:txBody>
          <a:bodyPr wrap="square" rtlCol="0">
            <a:spAutoFit/>
          </a:bodyPr>
          <a:lstStyle/>
          <a:p>
            <a:r>
              <a:rPr lang="en-GB" sz="1600" b="1" dirty="0">
                <a:solidFill>
                  <a:srgbClr val="305062"/>
                </a:solidFill>
                <a:latin typeface="Century Gothic" panose="020B0502020202020204" pitchFamily="34" charset="0"/>
                <a:cs typeface="Levenim MT" pitchFamily="2" charset="-79"/>
              </a:rPr>
              <a:t>Devolved </a:t>
            </a:r>
          </a:p>
          <a:p>
            <a:r>
              <a:rPr lang="en-GB" sz="1600" b="1" dirty="0">
                <a:solidFill>
                  <a:srgbClr val="305062"/>
                </a:solidFill>
                <a:latin typeface="Century Gothic" panose="020B0502020202020204" pitchFamily="34" charset="0"/>
                <a:cs typeface="Levenim MT" pitchFamily="2" charset="-79"/>
              </a:rPr>
              <a:t>Administrations</a:t>
            </a:r>
          </a:p>
        </p:txBody>
      </p:sp>
      <p:sp>
        <p:nvSpPr>
          <p:cNvPr id="18" name="TextBox 17"/>
          <p:cNvSpPr txBox="1"/>
          <p:nvPr/>
        </p:nvSpPr>
        <p:spPr>
          <a:xfrm>
            <a:off x="7705664" y="2581488"/>
            <a:ext cx="1331640" cy="338554"/>
          </a:xfrm>
          <a:prstGeom prst="rect">
            <a:avLst/>
          </a:prstGeom>
          <a:noFill/>
        </p:spPr>
        <p:txBody>
          <a:bodyPr wrap="square" rtlCol="0">
            <a:spAutoFit/>
          </a:bodyPr>
          <a:lstStyle/>
          <a:p>
            <a:r>
              <a:rPr lang="en-GB" sz="1600" b="1" dirty="0">
                <a:solidFill>
                  <a:srgbClr val="305062"/>
                </a:solidFill>
                <a:latin typeface="Century Gothic" panose="020B0502020202020204" pitchFamily="34" charset="0"/>
                <a:cs typeface="Levenim MT" pitchFamily="2" charset="-79"/>
              </a:rPr>
              <a:t>Academia</a:t>
            </a:r>
          </a:p>
        </p:txBody>
      </p:sp>
      <p:pic>
        <p:nvPicPr>
          <p:cNvPr id="4" name="Picture 3"/>
          <p:cNvPicPr>
            <a:picLocks noChangeAspect="1"/>
          </p:cNvPicPr>
          <p:nvPr/>
        </p:nvPicPr>
        <p:blipFill>
          <a:blip r:embed="rId3" cstate="print">
            <a:clrChange>
              <a:clrFrom>
                <a:srgbClr val="FFFFFF"/>
              </a:clrFrom>
              <a:clrTo>
                <a:srgbClr val="FFFFFF">
                  <a:alpha val="0"/>
                </a:srgbClr>
              </a:clrTo>
            </a:clrChange>
            <a:duotone>
              <a:prstClr val="black"/>
              <a:srgbClr val="0E78A5">
                <a:tint val="45000"/>
                <a:satMod val="400000"/>
              </a:srgbClr>
            </a:duotone>
            <a:extLst>
              <a:ext uri="{28A0092B-C50C-407E-A947-70E740481C1C}">
                <a14:useLocalDpi xmlns:a14="http://schemas.microsoft.com/office/drawing/2010/main" val="0"/>
              </a:ext>
            </a:extLst>
          </a:blip>
          <a:stretch>
            <a:fillRect/>
          </a:stretch>
        </p:blipFill>
        <p:spPr>
          <a:xfrm>
            <a:off x="3643358" y="2852937"/>
            <a:ext cx="1012483" cy="1012483"/>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r="80692"/>
          <a:stretch/>
        </p:blipFill>
        <p:spPr>
          <a:xfrm>
            <a:off x="3843222" y="4627586"/>
            <a:ext cx="577919" cy="582161"/>
          </a:xfrm>
          <a:prstGeom prst="rect">
            <a:avLst/>
          </a:prstGeom>
        </p:spPr>
      </p:pic>
      <p:pic>
        <p:nvPicPr>
          <p:cNvPr id="35" name="Picture 34"/>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99856" y="5373708"/>
            <a:ext cx="1517414" cy="530987"/>
          </a:xfrm>
          <a:prstGeom prst="rect">
            <a:avLst/>
          </a:prstGeom>
        </p:spPr>
      </p:pic>
      <p:pic>
        <p:nvPicPr>
          <p:cNvPr id="11" name="Picture 10"/>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465621" y="3016905"/>
            <a:ext cx="981458" cy="83210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20336" y="4604621"/>
            <a:ext cx="752001" cy="5076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 name="Picture 19"/>
          <p:cNvPicPr>
            <a:picLocks noChangeAspect="1"/>
          </p:cNvPicPr>
          <p:nvPr/>
        </p:nvPicPr>
        <p:blipFill>
          <a:blip r:embed="rId8" cstate="print"/>
          <a:stretch>
            <a:fillRect/>
          </a:stretch>
        </p:blipFill>
        <p:spPr>
          <a:xfrm>
            <a:off x="5107229" y="2109705"/>
            <a:ext cx="967408" cy="701394"/>
          </a:xfrm>
          <a:prstGeom prst="rect">
            <a:avLst/>
          </a:prstGeom>
        </p:spPr>
      </p:pic>
    </p:spTree>
    <p:extLst>
      <p:ext uri="{BB962C8B-B14F-4D97-AF65-F5344CB8AC3E}">
        <p14:creationId xmlns:p14="http://schemas.microsoft.com/office/powerpoint/2010/main" val="282028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4F27-C872-4480-B795-D6E877F19AB4}"/>
              </a:ext>
            </a:extLst>
          </p:cNvPr>
          <p:cNvSpPr>
            <a:spLocks noGrp="1"/>
          </p:cNvSpPr>
          <p:nvPr>
            <p:ph type="title"/>
          </p:nvPr>
        </p:nvSpPr>
        <p:spPr/>
        <p:txBody>
          <a:bodyPr/>
          <a:lstStyle/>
          <a:p>
            <a:r>
              <a:rPr lang="en-GB" dirty="0"/>
              <a:t>Example Projects</a:t>
            </a:r>
          </a:p>
        </p:txBody>
      </p:sp>
      <p:sp>
        <p:nvSpPr>
          <p:cNvPr id="3" name="Content Placeholder 2">
            <a:extLst>
              <a:ext uri="{FF2B5EF4-FFF2-40B4-BE49-F238E27FC236}">
                <a16:creationId xmlns:a16="http://schemas.microsoft.com/office/drawing/2014/main" id="{342A24EE-7AB9-409F-A343-4E915BEDC6B2}"/>
              </a:ext>
            </a:extLst>
          </p:cNvPr>
          <p:cNvSpPr>
            <a:spLocks noGrp="1"/>
          </p:cNvSpPr>
          <p:nvPr>
            <p:ph idx="1"/>
          </p:nvPr>
        </p:nvSpPr>
        <p:spPr/>
        <p:txBody>
          <a:bodyPr/>
          <a:lstStyle/>
          <a:p>
            <a:r>
              <a:rPr lang="en-GB" sz="2400" dirty="0"/>
              <a:t>COVID-19 Infection Survey – COVID-19 tests and antibody in 20,000 households.</a:t>
            </a:r>
          </a:p>
          <a:p>
            <a:endParaRPr lang="en-GB" sz="2400" dirty="0"/>
          </a:p>
          <a:p>
            <a:r>
              <a:rPr lang="en-GB" sz="2400" dirty="0"/>
              <a:t>Linkage of Hospital Episodes records with Census data, mortality data and primary care data to determine the level of relative risk of hospitalisation or death from COVID-19</a:t>
            </a:r>
          </a:p>
          <a:p>
            <a:endParaRPr lang="en-GB" sz="2400" dirty="0"/>
          </a:p>
          <a:p>
            <a:r>
              <a:rPr lang="en-GB" sz="2400" dirty="0"/>
              <a:t>Environmental and socio-economic impact assessment for siting geological disposal facilities </a:t>
            </a:r>
          </a:p>
          <a:p>
            <a:endParaRPr lang="en-GB" sz="2400" dirty="0"/>
          </a:p>
          <a:p>
            <a:r>
              <a:rPr lang="en-GB" sz="2400" dirty="0"/>
              <a:t>Data for children: assessing the impact of family background on the outcomes of children in England </a:t>
            </a:r>
          </a:p>
          <a:p>
            <a:endParaRPr lang="en-GB" dirty="0"/>
          </a:p>
        </p:txBody>
      </p:sp>
      <p:sp>
        <p:nvSpPr>
          <p:cNvPr id="4" name="Slide Number Placeholder 3">
            <a:extLst>
              <a:ext uri="{FF2B5EF4-FFF2-40B4-BE49-F238E27FC236}">
                <a16:creationId xmlns:a16="http://schemas.microsoft.com/office/drawing/2014/main" id="{58FA02E2-5694-447F-8411-1F7EF384883F}"/>
              </a:ext>
            </a:extLst>
          </p:cNvPr>
          <p:cNvSpPr>
            <a:spLocks noGrp="1"/>
          </p:cNvSpPr>
          <p:nvPr>
            <p:ph type="sldNum" sz="quarter" idx="12"/>
          </p:nvPr>
        </p:nvSpPr>
        <p:spPr/>
        <p:txBody>
          <a:bodyPr/>
          <a:lstStyle/>
          <a:p>
            <a:pPr>
              <a:defRPr/>
            </a:pPr>
            <a:fld id="{DCBFCFD3-9F8E-401F-A207-4146C728F5D9}" type="slidenum">
              <a:rPr lang="en-GB" smtClean="0"/>
              <a:pPr>
                <a:defRPr/>
              </a:pPr>
              <a:t>13</a:t>
            </a:fld>
            <a:endParaRPr lang="en-GB" dirty="0"/>
          </a:p>
        </p:txBody>
      </p:sp>
    </p:spTree>
    <p:extLst>
      <p:ext uri="{BB962C8B-B14F-4D97-AF65-F5344CB8AC3E}">
        <p14:creationId xmlns:p14="http://schemas.microsoft.com/office/powerpoint/2010/main" val="388426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B66C-DDD3-4014-B98E-B2D7A161F238}"/>
              </a:ext>
            </a:extLst>
          </p:cNvPr>
          <p:cNvSpPr>
            <a:spLocks noGrp="1"/>
          </p:cNvSpPr>
          <p:nvPr>
            <p:ph type="title"/>
          </p:nvPr>
        </p:nvSpPr>
        <p:spPr>
          <a:xfrm>
            <a:off x="914400" y="152400"/>
            <a:ext cx="10363200" cy="1143000"/>
          </a:xfrm>
        </p:spPr>
        <p:txBody>
          <a:bodyPr/>
          <a:lstStyle/>
          <a:p>
            <a:r>
              <a:rPr lang="en-GB" dirty="0"/>
              <a:t>Strategy</a:t>
            </a:r>
          </a:p>
        </p:txBody>
      </p:sp>
      <p:sp>
        <p:nvSpPr>
          <p:cNvPr id="3" name="Content Placeholder 2">
            <a:extLst>
              <a:ext uri="{FF2B5EF4-FFF2-40B4-BE49-F238E27FC236}">
                <a16:creationId xmlns:a16="http://schemas.microsoft.com/office/drawing/2014/main" id="{029A01C5-E979-4841-86C3-3E7C5F25D596}"/>
              </a:ext>
            </a:extLst>
          </p:cNvPr>
          <p:cNvSpPr>
            <a:spLocks noGrp="1"/>
          </p:cNvSpPr>
          <p:nvPr>
            <p:ph idx="1"/>
          </p:nvPr>
        </p:nvSpPr>
        <p:spPr>
          <a:xfrm>
            <a:off x="7435120" y="1219882"/>
            <a:ext cx="3642610" cy="2023673"/>
          </a:xfrm>
        </p:spPr>
        <p:txBody>
          <a:bodyPr/>
          <a:lstStyle/>
          <a:p>
            <a:pPr marL="0" indent="0">
              <a:buNone/>
            </a:pPr>
            <a:endParaRPr lang="en-GB" dirty="0"/>
          </a:p>
          <a:p>
            <a:pPr marL="0" indent="0">
              <a:buNone/>
            </a:pPr>
            <a:endParaRPr lang="en-GB" dirty="0"/>
          </a:p>
          <a:p>
            <a:pPr marL="0" indent="0" algn="ctr">
              <a:buNone/>
            </a:pPr>
            <a:r>
              <a:rPr lang="en-GB" dirty="0"/>
              <a:t>“To be recognised </a:t>
            </a:r>
            <a:r>
              <a:rPr lang="en-GB" b="1" dirty="0"/>
              <a:t>world-leaders</a:t>
            </a:r>
            <a:r>
              <a:rPr lang="en-GB" dirty="0"/>
              <a:t> in the </a:t>
            </a:r>
            <a:r>
              <a:rPr lang="en-GB" b="1" dirty="0"/>
              <a:t>practical application </a:t>
            </a:r>
            <a:r>
              <a:rPr lang="en-GB" dirty="0"/>
              <a:t>of </a:t>
            </a:r>
            <a:r>
              <a:rPr lang="en-GB" b="1" dirty="0"/>
              <a:t>data ethics</a:t>
            </a:r>
            <a:r>
              <a:rPr lang="en-GB" dirty="0"/>
              <a:t> for statistics and research, with a </a:t>
            </a:r>
            <a:r>
              <a:rPr lang="en-GB" b="1" dirty="0"/>
              <a:t>centre of excellence </a:t>
            </a:r>
            <a:r>
              <a:rPr lang="en-GB" dirty="0"/>
              <a:t>to deliver this.”</a:t>
            </a:r>
          </a:p>
        </p:txBody>
      </p:sp>
      <p:sp>
        <p:nvSpPr>
          <p:cNvPr id="4" name="Slide Number Placeholder 3">
            <a:extLst>
              <a:ext uri="{FF2B5EF4-FFF2-40B4-BE49-F238E27FC236}">
                <a16:creationId xmlns:a16="http://schemas.microsoft.com/office/drawing/2014/main" id="{18F35CB4-4AC5-48C2-BF27-848C2D06B181}"/>
              </a:ext>
            </a:extLst>
          </p:cNvPr>
          <p:cNvSpPr>
            <a:spLocks noGrp="1"/>
          </p:cNvSpPr>
          <p:nvPr>
            <p:ph type="sldNum" sz="quarter" idx="12"/>
          </p:nvPr>
        </p:nvSpPr>
        <p:spPr>
          <a:xfrm>
            <a:off x="8737600" y="6248400"/>
            <a:ext cx="2540000" cy="457200"/>
          </a:xfrm>
        </p:spPr>
        <p:txBody>
          <a:bodyPr/>
          <a:lstStyle/>
          <a:p>
            <a:pPr>
              <a:defRPr/>
            </a:pPr>
            <a:fld id="{DCBFCFD3-9F8E-401F-A207-4146C728F5D9}" type="slidenum">
              <a:rPr lang="en-GB" smtClean="0"/>
              <a:pPr>
                <a:defRPr/>
              </a:pPr>
              <a:t>14</a:t>
            </a:fld>
            <a:endParaRPr lang="en-GB" dirty="0"/>
          </a:p>
        </p:txBody>
      </p:sp>
      <p:pic>
        <p:nvPicPr>
          <p:cNvPr id="10" name="Picture 9" descr="A screenshot of a cell phone&#10;&#10;Description automatically generated">
            <a:extLst>
              <a:ext uri="{FF2B5EF4-FFF2-40B4-BE49-F238E27FC236}">
                <a16:creationId xmlns:a16="http://schemas.microsoft.com/office/drawing/2014/main" id="{86EB5CFC-CF33-4C04-85A1-16328EF6D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463" y="2156769"/>
            <a:ext cx="4229725" cy="3503832"/>
          </a:xfrm>
          <a:prstGeom prst="rect">
            <a:avLst/>
          </a:prstGeom>
        </p:spPr>
      </p:pic>
    </p:spTree>
    <p:extLst>
      <p:ext uri="{BB962C8B-B14F-4D97-AF65-F5344CB8AC3E}">
        <p14:creationId xmlns:p14="http://schemas.microsoft.com/office/powerpoint/2010/main" val="359303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6559-473A-4DB3-9CFB-F2A289155A2C}"/>
              </a:ext>
            </a:extLst>
          </p:cNvPr>
          <p:cNvSpPr>
            <a:spLocks noGrp="1"/>
          </p:cNvSpPr>
          <p:nvPr>
            <p:ph type="title"/>
          </p:nvPr>
        </p:nvSpPr>
        <p:spPr>
          <a:xfrm>
            <a:off x="914400" y="426005"/>
            <a:ext cx="10363200" cy="1143000"/>
          </a:xfrm>
        </p:spPr>
        <p:txBody>
          <a:bodyPr wrap="square" anchor="ctr">
            <a:normAutofit/>
          </a:bodyPr>
          <a:lstStyle/>
          <a:p>
            <a:r>
              <a:rPr lang="en-GB" dirty="0"/>
              <a:t>Centre of Excellence for Data Ethics</a:t>
            </a:r>
            <a:br>
              <a:rPr lang="en-GB" dirty="0"/>
            </a:br>
            <a:endParaRPr lang="en-GB" dirty="0"/>
          </a:p>
        </p:txBody>
      </p:sp>
      <p:pic>
        <p:nvPicPr>
          <p:cNvPr id="10" name="Picture 9">
            <a:extLst>
              <a:ext uri="{FF2B5EF4-FFF2-40B4-BE49-F238E27FC236}">
                <a16:creationId xmlns:a16="http://schemas.microsoft.com/office/drawing/2014/main" id="{55861274-278C-4A2F-82CD-A6DACA0DB603}"/>
              </a:ext>
            </a:extLst>
          </p:cNvPr>
          <p:cNvPicPr>
            <a:picLocks noChangeAspect="1"/>
          </p:cNvPicPr>
          <p:nvPr/>
        </p:nvPicPr>
        <p:blipFill>
          <a:blip r:embed="rId3"/>
          <a:stretch>
            <a:fillRect/>
          </a:stretch>
        </p:blipFill>
        <p:spPr>
          <a:xfrm>
            <a:off x="125280" y="1659413"/>
            <a:ext cx="1825804" cy="1499526"/>
          </a:xfrm>
          <a:prstGeom prst="rect">
            <a:avLst/>
          </a:prstGeom>
          <a:noFill/>
        </p:spPr>
      </p:pic>
      <p:sp>
        <p:nvSpPr>
          <p:cNvPr id="4" name="Slide Number Placeholder 3">
            <a:extLst>
              <a:ext uri="{FF2B5EF4-FFF2-40B4-BE49-F238E27FC236}">
                <a16:creationId xmlns:a16="http://schemas.microsoft.com/office/drawing/2014/main" id="{CC4EB89F-A931-4B15-A60B-1DA7B3DAB9D1}"/>
              </a:ext>
            </a:extLst>
          </p:cNvPr>
          <p:cNvSpPr>
            <a:spLocks noGrp="1"/>
          </p:cNvSpPr>
          <p:nvPr>
            <p:ph type="sldNum" sz="quarter" idx="12"/>
          </p:nvPr>
        </p:nvSpPr>
        <p:spPr>
          <a:xfrm>
            <a:off x="8737600" y="6248400"/>
            <a:ext cx="2540000" cy="457200"/>
          </a:xfrm>
        </p:spPr>
        <p:txBody>
          <a:bodyPr wrap="square" anchor="t">
            <a:normAutofit/>
          </a:bodyPr>
          <a:lstStyle/>
          <a:p>
            <a:pPr marL="0" marR="0" lvl="0" indent="0" defTabSz="914400" rtl="0" eaLnBrk="1" fontAlgn="auto" latinLnBrk="0" hangingPunct="1">
              <a:spcBef>
                <a:spcPts val="0"/>
              </a:spcBef>
              <a:spcAft>
                <a:spcPts val="600"/>
              </a:spcAft>
              <a:buClrTx/>
              <a:buSzTx/>
              <a:buFontTx/>
              <a:buNone/>
              <a:tabLst/>
              <a:defRPr/>
            </a:pPr>
            <a:fld id="{DCBFCFD3-9F8E-401F-A207-4146C728F5D9}"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15</a:t>
            </a:fld>
            <a:endParaRPr kumimoji="0" lang="en-GB" b="0" i="0" u="none" strike="noStrike" kern="1200" cap="none" spc="0" normalizeH="0" baseline="0" noProof="0" dirty="0">
              <a:ln>
                <a:noFill/>
              </a:ln>
              <a:effectLst/>
              <a:uLnTx/>
              <a:uFillTx/>
            </a:endParaRPr>
          </a:p>
        </p:txBody>
      </p:sp>
      <p:pic>
        <p:nvPicPr>
          <p:cNvPr id="1026" name="Picture 2" descr="IT Support Services | End-User Support | Insight">
            <a:extLst>
              <a:ext uri="{FF2B5EF4-FFF2-40B4-BE49-F238E27FC236}">
                <a16:creationId xmlns:a16="http://schemas.microsoft.com/office/drawing/2014/main" id="{287B9477-1B52-4636-B7C0-A00D2682E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881" y="3550183"/>
            <a:ext cx="2246481" cy="1499526"/>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2" descr="A picture containing drawing&#10;&#10;Description automatically generated">
            <a:extLst>
              <a:ext uri="{FF2B5EF4-FFF2-40B4-BE49-F238E27FC236}">
                <a16:creationId xmlns:a16="http://schemas.microsoft.com/office/drawing/2014/main" id="{703D2FD9-3C93-46F9-A8C9-B8C9AA56FE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835696" y="1565600"/>
            <a:ext cx="1377828" cy="1384296"/>
          </a:xfrm>
          <a:prstGeom prst="rect">
            <a:avLst/>
          </a:prstGeom>
          <a:noFill/>
          <a:ln w="9525">
            <a:noFill/>
            <a:miter lim="800000"/>
            <a:headEnd/>
            <a:tailEnd/>
          </a:ln>
        </p:spPr>
      </p:pic>
      <p:sp>
        <p:nvSpPr>
          <p:cNvPr id="3" name="Rectangle 2">
            <a:extLst>
              <a:ext uri="{FF2B5EF4-FFF2-40B4-BE49-F238E27FC236}">
                <a16:creationId xmlns:a16="http://schemas.microsoft.com/office/drawing/2014/main" id="{FDC9384A-5C28-400A-8340-FA965E34077B}"/>
              </a:ext>
            </a:extLst>
          </p:cNvPr>
          <p:cNvSpPr/>
          <p:nvPr/>
        </p:nvSpPr>
        <p:spPr>
          <a:xfrm>
            <a:off x="3213524" y="1609076"/>
            <a:ext cx="2941831" cy="1200329"/>
          </a:xfrm>
          <a:prstGeom prst="rect">
            <a:avLst/>
          </a:prstGeom>
        </p:spPr>
        <p:txBody>
          <a:bodyPr wrap="none">
            <a:spAutoFit/>
          </a:bodyPr>
          <a:lstStyle/>
          <a:p>
            <a:r>
              <a:rPr lang="en-GB" dirty="0"/>
              <a:t>Continue to develop the </a:t>
            </a:r>
          </a:p>
          <a:p>
            <a:r>
              <a:rPr lang="en-GB" b="1" dirty="0"/>
              <a:t>self-assessment tool and</a:t>
            </a:r>
          </a:p>
          <a:p>
            <a:r>
              <a:rPr lang="en-GB" b="1" dirty="0"/>
              <a:t>guidance </a:t>
            </a:r>
            <a:r>
              <a:rPr lang="en-GB" dirty="0"/>
              <a:t>and</a:t>
            </a:r>
            <a:r>
              <a:rPr lang="en-GB" b="1" dirty="0"/>
              <a:t> </a:t>
            </a:r>
            <a:r>
              <a:rPr lang="en-GB" dirty="0"/>
              <a:t>provide </a:t>
            </a:r>
          </a:p>
          <a:p>
            <a:r>
              <a:rPr lang="en-GB" b="1" dirty="0"/>
              <a:t>NSDEC</a:t>
            </a:r>
          </a:p>
        </p:txBody>
      </p:sp>
      <p:sp>
        <p:nvSpPr>
          <p:cNvPr id="9" name="Rectangle 8">
            <a:extLst>
              <a:ext uri="{FF2B5EF4-FFF2-40B4-BE49-F238E27FC236}">
                <a16:creationId xmlns:a16="http://schemas.microsoft.com/office/drawing/2014/main" id="{71D5A3F6-5AEE-4E90-9EAB-1EAAF103BC68}"/>
              </a:ext>
            </a:extLst>
          </p:cNvPr>
          <p:cNvSpPr/>
          <p:nvPr/>
        </p:nvSpPr>
        <p:spPr>
          <a:xfrm>
            <a:off x="3301091" y="3759341"/>
            <a:ext cx="3223959" cy="646331"/>
          </a:xfrm>
          <a:prstGeom prst="rect">
            <a:avLst/>
          </a:prstGeom>
        </p:spPr>
        <p:txBody>
          <a:bodyPr wrap="square">
            <a:spAutoFit/>
          </a:bodyPr>
          <a:lstStyle/>
          <a:p>
            <a:r>
              <a:rPr lang="en-GB" b="1" dirty="0"/>
              <a:t>A new ethics user support service</a:t>
            </a:r>
            <a:r>
              <a:rPr lang="en-GB" dirty="0"/>
              <a:t> .</a:t>
            </a:r>
          </a:p>
        </p:txBody>
      </p:sp>
      <p:sp>
        <p:nvSpPr>
          <p:cNvPr id="12" name="Rectangle 11">
            <a:extLst>
              <a:ext uri="{FF2B5EF4-FFF2-40B4-BE49-F238E27FC236}">
                <a16:creationId xmlns:a16="http://schemas.microsoft.com/office/drawing/2014/main" id="{C88E469B-CB78-486C-8E55-4CEFBDE02F05}"/>
              </a:ext>
            </a:extLst>
          </p:cNvPr>
          <p:cNvSpPr/>
          <p:nvPr/>
        </p:nvSpPr>
        <p:spPr>
          <a:xfrm>
            <a:off x="9083457" y="1705452"/>
            <a:ext cx="3108543" cy="369332"/>
          </a:xfrm>
          <a:prstGeom prst="rect">
            <a:avLst/>
          </a:prstGeom>
        </p:spPr>
        <p:txBody>
          <a:bodyPr wrap="none">
            <a:spAutoFit/>
          </a:bodyPr>
          <a:lstStyle/>
          <a:p>
            <a:r>
              <a:rPr lang="en-GB" b="1" dirty="0"/>
              <a:t>New online ethics training </a:t>
            </a:r>
          </a:p>
        </p:txBody>
      </p:sp>
      <p:sp>
        <p:nvSpPr>
          <p:cNvPr id="13" name="Rectangle 12">
            <a:extLst>
              <a:ext uri="{FF2B5EF4-FFF2-40B4-BE49-F238E27FC236}">
                <a16:creationId xmlns:a16="http://schemas.microsoft.com/office/drawing/2014/main" id="{CD7A13D6-BC35-41A5-8D8E-95AF2F7B82BF}"/>
              </a:ext>
            </a:extLst>
          </p:cNvPr>
          <p:cNvSpPr/>
          <p:nvPr/>
        </p:nvSpPr>
        <p:spPr>
          <a:xfrm>
            <a:off x="9083457" y="3605787"/>
            <a:ext cx="2852063" cy="1200329"/>
          </a:xfrm>
          <a:prstGeom prst="rect">
            <a:avLst/>
          </a:prstGeom>
        </p:spPr>
        <p:txBody>
          <a:bodyPr wrap="none">
            <a:spAutoFit/>
          </a:bodyPr>
          <a:lstStyle/>
          <a:p>
            <a:r>
              <a:rPr lang="en-GB" dirty="0"/>
              <a:t>Publish </a:t>
            </a:r>
            <a:r>
              <a:rPr lang="en-GB" b="1" dirty="0"/>
              <a:t>new</a:t>
            </a:r>
          </a:p>
          <a:p>
            <a:r>
              <a:rPr lang="en-GB" b="1" dirty="0"/>
              <a:t>guidance on cross </a:t>
            </a:r>
          </a:p>
          <a:p>
            <a:r>
              <a:rPr lang="en-GB" b="1" dirty="0"/>
              <a:t>cutting ethical issues</a:t>
            </a:r>
            <a:r>
              <a:rPr lang="en-GB" dirty="0"/>
              <a:t> </a:t>
            </a:r>
          </a:p>
          <a:p>
            <a:r>
              <a:rPr lang="en-GB" dirty="0"/>
              <a:t>in research and statistics. </a:t>
            </a:r>
          </a:p>
        </p:txBody>
      </p:sp>
      <p:pic>
        <p:nvPicPr>
          <p:cNvPr id="14" name="Content Placeholder 13" descr="A picture containing graphical user interface&#10;&#10;Description automatically generated">
            <a:extLst>
              <a:ext uri="{FF2B5EF4-FFF2-40B4-BE49-F238E27FC236}">
                <a16:creationId xmlns:a16="http://schemas.microsoft.com/office/drawing/2014/main" id="{617A11F0-F91B-44F2-A310-8F620AD15E06}"/>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141626" y="1609076"/>
            <a:ext cx="2857500" cy="1600200"/>
          </a:xfrm>
        </p:spPr>
      </p:pic>
      <p:pic>
        <p:nvPicPr>
          <p:cNvPr id="16" name="Picture 15" descr="A picture containing text&#10;&#10;Description automatically generated">
            <a:extLst>
              <a:ext uri="{FF2B5EF4-FFF2-40B4-BE49-F238E27FC236}">
                <a16:creationId xmlns:a16="http://schemas.microsoft.com/office/drawing/2014/main" id="{D74F8421-739B-4C28-909A-E07C6E7143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78130" y="3343656"/>
            <a:ext cx="1287870" cy="1717160"/>
          </a:xfrm>
          <a:prstGeom prst="rect">
            <a:avLst/>
          </a:prstGeom>
        </p:spPr>
      </p:pic>
      <p:pic>
        <p:nvPicPr>
          <p:cNvPr id="5" name="Picture 2" descr="Collaboration on Ultra-Rare Disorders of Sulfur Metabolism - MetabERN">
            <a:extLst>
              <a:ext uri="{FF2B5EF4-FFF2-40B4-BE49-F238E27FC236}">
                <a16:creationId xmlns:a16="http://schemas.microsoft.com/office/drawing/2014/main" id="{5F86D83F-8475-4239-B6E9-ABD3392160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9819" y="5178700"/>
            <a:ext cx="2952750" cy="15430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951550FE-23F5-4F9D-B5C3-CD27645DFD23}"/>
              </a:ext>
            </a:extLst>
          </p:cNvPr>
          <p:cNvSpPr/>
          <p:nvPr/>
        </p:nvSpPr>
        <p:spPr>
          <a:xfrm>
            <a:off x="6863359" y="5536665"/>
            <a:ext cx="4288353" cy="646331"/>
          </a:xfrm>
          <a:prstGeom prst="rect">
            <a:avLst/>
          </a:prstGeom>
        </p:spPr>
        <p:txBody>
          <a:bodyPr wrap="none">
            <a:spAutoFit/>
          </a:bodyPr>
          <a:lstStyle/>
          <a:p>
            <a:r>
              <a:rPr lang="en-GB" dirty="0"/>
              <a:t>new </a:t>
            </a:r>
            <a:r>
              <a:rPr lang="en-GB" b="1" dirty="0"/>
              <a:t>collaborations</a:t>
            </a:r>
            <a:r>
              <a:rPr lang="en-GB" dirty="0"/>
              <a:t> both </a:t>
            </a:r>
            <a:r>
              <a:rPr lang="en-GB" b="1" dirty="0"/>
              <a:t>domestically </a:t>
            </a:r>
          </a:p>
          <a:p>
            <a:r>
              <a:rPr lang="en-GB" b="1" dirty="0"/>
              <a:t>and internationally</a:t>
            </a:r>
            <a:r>
              <a:rPr lang="en-GB" dirty="0"/>
              <a:t>. </a:t>
            </a:r>
          </a:p>
        </p:txBody>
      </p:sp>
    </p:spTree>
    <p:extLst>
      <p:ext uri="{BB962C8B-B14F-4D97-AF65-F5344CB8AC3E}">
        <p14:creationId xmlns:p14="http://schemas.microsoft.com/office/powerpoint/2010/main" val="125458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0FF0-AF33-452F-B3A9-C7A789C6925B}"/>
              </a:ext>
            </a:extLst>
          </p:cNvPr>
          <p:cNvSpPr>
            <a:spLocks noGrp="1"/>
          </p:cNvSpPr>
          <p:nvPr>
            <p:ph type="title" idx="4294967295"/>
          </p:nvPr>
        </p:nvSpPr>
        <p:spPr>
          <a:xfrm>
            <a:off x="342900" y="3429000"/>
            <a:ext cx="11338560" cy="1143000"/>
          </a:xfrm>
        </p:spPr>
        <p:txBody>
          <a:bodyPr/>
          <a:lstStyle/>
          <a:p>
            <a:pPr algn="ctr"/>
            <a:r>
              <a:rPr lang="en-GB" sz="4400" dirty="0"/>
              <a:t>More information </a:t>
            </a:r>
            <a:br>
              <a:rPr lang="en-GB" sz="4400" dirty="0"/>
            </a:br>
            <a:br>
              <a:rPr lang="en-GB" sz="4400" dirty="0"/>
            </a:br>
            <a:r>
              <a:rPr lang="en-GB" sz="2800" dirty="0"/>
              <a:t>Contact: </a:t>
            </a:r>
            <a:r>
              <a:rPr lang="en-GB" sz="2800" dirty="0">
                <a:hlinkClick r:id="rId3"/>
              </a:rPr>
              <a:t>nsdec@statistics.gov.uk</a:t>
            </a:r>
            <a:br>
              <a:rPr lang="en-GB" sz="2800" dirty="0"/>
            </a:br>
            <a:br>
              <a:rPr lang="en-GB" sz="2800" dirty="0"/>
            </a:br>
            <a:r>
              <a:rPr lang="en-GB" sz="2800" dirty="0"/>
              <a:t>Website: </a:t>
            </a:r>
            <a:r>
              <a:rPr lang="en-GB" sz="2800" dirty="0">
                <a:hlinkClick r:id="rId4"/>
              </a:rPr>
              <a:t>https://www.statisticsauthority.gov.uk/about-the-authority/committees/nsdec/</a:t>
            </a:r>
            <a:br>
              <a:rPr lang="en-GB" sz="2800" dirty="0"/>
            </a:br>
            <a:br>
              <a:rPr lang="en-GB" sz="4400" dirty="0"/>
            </a:br>
            <a:endParaRPr lang="en-GB" sz="4400" dirty="0"/>
          </a:p>
        </p:txBody>
      </p:sp>
    </p:spTree>
    <p:extLst>
      <p:ext uri="{BB962C8B-B14F-4D97-AF65-F5344CB8AC3E}">
        <p14:creationId xmlns:p14="http://schemas.microsoft.com/office/powerpoint/2010/main" val="54041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36" y="125016"/>
            <a:ext cx="7772400" cy="1143000"/>
          </a:xfrm>
        </p:spPr>
        <p:txBody>
          <a:bodyPr/>
          <a:lstStyle/>
          <a:p>
            <a:r>
              <a:rPr lang="en-GB" dirty="0"/>
              <a:t>The </a:t>
            </a:r>
            <a:r>
              <a:rPr lang="en-GB" dirty="0">
                <a:cs typeface="Arial" charset="0"/>
              </a:rPr>
              <a:t>Importance of Ethics</a:t>
            </a:r>
            <a:endParaRPr lang="en-GB" dirty="0"/>
          </a:p>
        </p:txBody>
      </p:sp>
      <p:sp>
        <p:nvSpPr>
          <p:cNvPr id="3" name="Content Placeholder 2"/>
          <p:cNvSpPr>
            <a:spLocks noGrp="1"/>
          </p:cNvSpPr>
          <p:nvPr>
            <p:ph idx="1"/>
          </p:nvPr>
        </p:nvSpPr>
        <p:spPr>
          <a:xfrm>
            <a:off x="1847528" y="1700808"/>
            <a:ext cx="8568952" cy="4572000"/>
          </a:xfrm>
        </p:spPr>
        <p:txBody>
          <a:bodyPr/>
          <a:lstStyle/>
          <a:p>
            <a:pPr marL="531813" indent="-531813">
              <a:spcAft>
                <a:spcPts val="1200"/>
              </a:spcAft>
              <a:buClr>
                <a:srgbClr val="009644"/>
              </a:buClr>
              <a:buSzPct val="110000"/>
              <a:buFont typeface="Wingdings 2" pitchFamily="18" charset="2"/>
              <a:buChar char=""/>
            </a:pPr>
            <a:r>
              <a:rPr lang="en-US" sz="2400" dirty="0"/>
              <a:t>Reduce potential harm to all individuals involved. </a:t>
            </a:r>
            <a:endParaRPr lang="en-GB" sz="2400" dirty="0"/>
          </a:p>
          <a:p>
            <a:pPr marL="531813" indent="-531813">
              <a:spcAft>
                <a:spcPts val="1200"/>
              </a:spcAft>
              <a:buClr>
                <a:srgbClr val="009644"/>
              </a:buClr>
              <a:buSzPct val="110000"/>
              <a:buFont typeface="Wingdings 2" pitchFamily="18" charset="2"/>
              <a:buChar char=""/>
            </a:pPr>
            <a:endParaRPr lang="en-US" sz="2400" dirty="0"/>
          </a:p>
          <a:p>
            <a:pPr marL="531813" indent="-531813">
              <a:spcAft>
                <a:spcPts val="1200"/>
              </a:spcAft>
              <a:buClr>
                <a:srgbClr val="009644"/>
              </a:buClr>
              <a:buSzPct val="110000"/>
              <a:buFont typeface="Wingdings 2" pitchFamily="18" charset="2"/>
              <a:buChar char=""/>
            </a:pPr>
            <a:r>
              <a:rPr lang="en-US" sz="2400" dirty="0"/>
              <a:t>Key factor in maintaining public acceptability.</a:t>
            </a:r>
          </a:p>
          <a:p>
            <a:pPr marL="531813" indent="-531813">
              <a:spcAft>
                <a:spcPts val="1200"/>
              </a:spcAft>
              <a:buClr>
                <a:srgbClr val="009644"/>
              </a:buClr>
              <a:buSzPct val="110000"/>
              <a:buFont typeface="Wingdings 2" pitchFamily="18" charset="2"/>
              <a:buChar char=""/>
            </a:pPr>
            <a:endParaRPr lang="en-US" sz="2400" dirty="0"/>
          </a:p>
          <a:p>
            <a:pPr marL="531813" indent="-531813">
              <a:spcAft>
                <a:spcPts val="1200"/>
              </a:spcAft>
              <a:buClr>
                <a:srgbClr val="009644"/>
              </a:buClr>
              <a:buSzPct val="110000"/>
              <a:buFont typeface="Wingdings 2" pitchFamily="18" charset="2"/>
              <a:buChar char=""/>
            </a:pPr>
            <a:r>
              <a:rPr lang="en-US" sz="2400" dirty="0"/>
              <a:t>Important enabler in </a:t>
            </a:r>
            <a:r>
              <a:rPr lang="en-US" sz="2400" dirty="0" err="1"/>
              <a:t>mobilising</a:t>
            </a:r>
            <a:r>
              <a:rPr lang="en-US" sz="2400" dirty="0"/>
              <a:t> the power of data to help Britain make better decisions.</a:t>
            </a:r>
          </a:p>
          <a:p>
            <a:pPr marL="531813" indent="-531813">
              <a:spcAft>
                <a:spcPts val="1200"/>
              </a:spcAft>
              <a:buClr>
                <a:srgbClr val="009644"/>
              </a:buClr>
              <a:buSzPct val="110000"/>
              <a:buFont typeface="Wingdings 2" pitchFamily="18" charset="2"/>
              <a:buChar char=""/>
            </a:pPr>
            <a:endParaRPr lang="en-GB" sz="2400"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endParaRPr lang="en-GB" dirty="0">
              <a:solidFill>
                <a:srgbClr val="053E59"/>
              </a:solidFill>
            </a:endParaRPr>
          </a:p>
        </p:txBody>
      </p:sp>
    </p:spTree>
    <p:extLst>
      <p:ext uri="{BB962C8B-B14F-4D97-AF65-F5344CB8AC3E}">
        <p14:creationId xmlns:p14="http://schemas.microsoft.com/office/powerpoint/2010/main" val="177370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9BD4C74C-1C17-41E7-BD28-8A56EA65E855}"/>
              </a:ext>
            </a:extLst>
          </p:cNvPr>
          <p:cNvPicPr>
            <a:picLocks noChangeAspect="1" noChangeArrowheads="1"/>
          </p:cNvPicPr>
          <p:nvPr/>
        </p:nvPicPr>
        <p:blipFill>
          <a:blip r:embed="rId2" cstate="print"/>
          <a:srcRect/>
          <a:stretch>
            <a:fillRect/>
          </a:stretch>
        </p:blipFill>
        <p:spPr bwMode="auto">
          <a:xfrm>
            <a:off x="6352674" y="0"/>
            <a:ext cx="5597634" cy="6598248"/>
          </a:xfrm>
          <a:prstGeom prst="rect">
            <a:avLst/>
          </a:prstGeom>
          <a:noFill/>
          <a:ln w="9525">
            <a:noFill/>
            <a:miter lim="800000"/>
            <a:headEnd/>
            <a:tailEnd/>
          </a:ln>
        </p:spPr>
      </p:pic>
      <p:sp>
        <p:nvSpPr>
          <p:cNvPr id="2" name="Rectangle 1">
            <a:extLst>
              <a:ext uri="{FF2B5EF4-FFF2-40B4-BE49-F238E27FC236}">
                <a16:creationId xmlns:a16="http://schemas.microsoft.com/office/drawing/2014/main" id="{D4103C39-2172-4E04-9FCC-AA0E992BF92F}"/>
              </a:ext>
            </a:extLst>
          </p:cNvPr>
          <p:cNvSpPr/>
          <p:nvPr/>
        </p:nvSpPr>
        <p:spPr bwMode="auto">
          <a:xfrm>
            <a:off x="401053" y="2024990"/>
            <a:ext cx="5951621" cy="70585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pitchFamily="1" charset="-128"/>
            </a:endParaRPr>
          </a:p>
        </p:txBody>
      </p:sp>
      <p:sp>
        <p:nvSpPr>
          <p:cNvPr id="14" name="TextBox 13">
            <a:extLst>
              <a:ext uri="{FF2B5EF4-FFF2-40B4-BE49-F238E27FC236}">
                <a16:creationId xmlns:a16="http://schemas.microsoft.com/office/drawing/2014/main" id="{8664A23A-D082-4117-918D-5301E697A4EE}"/>
              </a:ext>
            </a:extLst>
          </p:cNvPr>
          <p:cNvSpPr txBox="1"/>
          <p:nvPr/>
        </p:nvSpPr>
        <p:spPr>
          <a:xfrm>
            <a:off x="643189" y="2024990"/>
            <a:ext cx="5467350" cy="3108543"/>
          </a:xfrm>
          <a:prstGeom prst="rect">
            <a:avLst/>
          </a:prstGeom>
          <a:noFill/>
        </p:spPr>
        <p:txBody>
          <a:bodyPr wrap="square" rtlCol="0">
            <a:spAutoFit/>
          </a:bodyPr>
          <a:lstStyle/>
          <a:p>
            <a:pPr algn="ctr"/>
            <a:r>
              <a:rPr lang="en-GB" sz="2800" dirty="0"/>
              <a:t>“a legal framework providing the Authority with access to data held by Crown bodies, other public authorities and undertakings (including charities) to support the Authority’s statistical functions.”</a:t>
            </a:r>
          </a:p>
        </p:txBody>
      </p:sp>
    </p:spTree>
    <p:extLst>
      <p:ext uri="{BB962C8B-B14F-4D97-AF65-F5344CB8AC3E}">
        <p14:creationId xmlns:p14="http://schemas.microsoft.com/office/powerpoint/2010/main" val="109317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571228" y="1565628"/>
            <a:ext cx="10395285" cy="4248943"/>
          </a:xfrm>
          <a:prstGeom prst="rect">
            <a:avLst/>
          </a:prstGeom>
          <a:noFill/>
          <a:ln w="9525">
            <a:noFill/>
            <a:miter lim="800000"/>
            <a:headEnd/>
            <a:tailEnd/>
          </a:ln>
        </p:spPr>
        <p:txBody>
          <a:bodyPr/>
          <a:lstStyle/>
          <a:p>
            <a:pPr marL="342900" lvl="0" indent="-342900" algn="just" eaLnBrk="0" fontAlgn="base" hangingPunct="0">
              <a:spcBef>
                <a:spcPct val="0"/>
              </a:spcBef>
              <a:spcAft>
                <a:spcPct val="0"/>
              </a:spcAft>
              <a:buFont typeface="Arial" panose="020B0604020202020204" pitchFamily="34" charset="0"/>
              <a:buChar char="•"/>
            </a:pPr>
            <a:r>
              <a:rPr lang="en-US" sz="2400" dirty="0">
                <a:solidFill>
                  <a:srgbClr val="053E59"/>
                </a:solidFill>
                <a:ea typeface="ＭＳ Ｐゴシック" pitchFamily="34" charset="-128"/>
              </a:rPr>
              <a:t>Gives ONS a right of access to data for statistical/research purposes only</a:t>
            </a:r>
          </a:p>
          <a:p>
            <a:pPr marL="342900" lvl="0" indent="-342900" algn="just" eaLnBrk="0" fontAlgn="base" hangingPunct="0">
              <a:spcBef>
                <a:spcPct val="0"/>
              </a:spcBef>
              <a:spcAft>
                <a:spcPct val="0"/>
              </a:spcAft>
              <a:buFont typeface="Arial" panose="020B0604020202020204" pitchFamily="34" charset="0"/>
              <a:buChar char="•"/>
            </a:pPr>
            <a:endParaRPr lang="en-US" sz="2400" dirty="0">
              <a:solidFill>
                <a:srgbClr val="053E59"/>
              </a:solidFill>
              <a:ea typeface="ＭＳ Ｐゴシック" pitchFamily="34" charset="-128"/>
            </a:endParaRPr>
          </a:p>
          <a:p>
            <a:pPr marL="342900" lvl="0" indent="-342900" algn="just" eaLnBrk="0" fontAlgn="base" hangingPunct="0">
              <a:spcBef>
                <a:spcPct val="0"/>
              </a:spcBef>
              <a:spcAft>
                <a:spcPct val="0"/>
              </a:spcAft>
              <a:buFont typeface="Arial" panose="020B0604020202020204" pitchFamily="34" charset="0"/>
              <a:buChar char="•"/>
            </a:pPr>
            <a:r>
              <a:rPr lang="en-US" sz="2400" dirty="0">
                <a:solidFill>
                  <a:srgbClr val="053E59"/>
                </a:solidFill>
                <a:ea typeface="ＭＳ Ｐゴシック" pitchFamily="34" charset="-128"/>
              </a:rPr>
              <a:t>Enable secure data shares with Devolved Administrations to support their statistical needs from devolution</a:t>
            </a:r>
          </a:p>
          <a:p>
            <a:pPr marL="342900" lvl="0" indent="-342900" algn="just" eaLnBrk="0" fontAlgn="base" hangingPunct="0">
              <a:spcBef>
                <a:spcPct val="0"/>
              </a:spcBef>
              <a:spcAft>
                <a:spcPct val="0"/>
              </a:spcAft>
              <a:buFont typeface="Arial" panose="020B0604020202020204" pitchFamily="34" charset="0"/>
              <a:buChar char="•"/>
            </a:pPr>
            <a:endParaRPr lang="en-US" sz="2400" dirty="0">
              <a:solidFill>
                <a:srgbClr val="053E59"/>
              </a:solidFill>
              <a:ea typeface="ＭＳ Ｐゴシック" pitchFamily="34" charset="-128"/>
            </a:endParaRPr>
          </a:p>
          <a:p>
            <a:pPr marL="342900" lvl="0" indent="-342900" algn="just" eaLnBrk="0" fontAlgn="base" hangingPunct="0">
              <a:spcBef>
                <a:spcPct val="0"/>
              </a:spcBef>
              <a:spcAft>
                <a:spcPct val="0"/>
              </a:spcAft>
              <a:buFont typeface="Arial" panose="020B0604020202020204" pitchFamily="34" charset="0"/>
              <a:buChar char="•"/>
            </a:pPr>
            <a:r>
              <a:rPr lang="en-US" sz="2400" dirty="0">
                <a:solidFill>
                  <a:srgbClr val="053E59"/>
                </a:solidFill>
                <a:ea typeface="ＭＳ Ｐゴシック" pitchFamily="34" charset="-128"/>
              </a:rPr>
              <a:t>Protect privacy and security of data; reaffirm rigorous penalties for misuse</a:t>
            </a:r>
          </a:p>
          <a:p>
            <a:pPr marL="342900" lvl="0" indent="-342900" algn="just" eaLnBrk="0" fontAlgn="base" hangingPunct="0">
              <a:spcBef>
                <a:spcPct val="0"/>
              </a:spcBef>
              <a:spcAft>
                <a:spcPct val="0"/>
              </a:spcAft>
              <a:buFont typeface="Arial" panose="020B0604020202020204" pitchFamily="34" charset="0"/>
              <a:buChar char="•"/>
            </a:pPr>
            <a:endParaRPr lang="en-US" sz="2400" dirty="0">
              <a:solidFill>
                <a:srgbClr val="053E59"/>
              </a:solidFill>
              <a:ea typeface="ＭＳ Ｐゴシック" pitchFamily="34" charset="-128"/>
            </a:endParaRPr>
          </a:p>
          <a:p>
            <a:pPr marL="342900" lvl="0" indent="-342900" algn="just" eaLnBrk="0" fontAlgn="base" hangingPunct="0">
              <a:spcBef>
                <a:spcPct val="0"/>
              </a:spcBef>
              <a:spcAft>
                <a:spcPct val="0"/>
              </a:spcAft>
              <a:buFont typeface="Arial" panose="020B0604020202020204" pitchFamily="34" charset="0"/>
              <a:buChar char="•"/>
            </a:pPr>
            <a:r>
              <a:rPr lang="en-US" sz="2400" dirty="0">
                <a:solidFill>
                  <a:srgbClr val="053E59"/>
                </a:solidFill>
                <a:ea typeface="ＭＳ Ｐゴシック" pitchFamily="34" charset="-128"/>
              </a:rPr>
              <a:t>Duty to consult statisticians on changes to data systems</a:t>
            </a:r>
          </a:p>
          <a:p>
            <a:pPr marL="342900" lvl="0" indent="-342900" algn="just" eaLnBrk="0" fontAlgn="base" hangingPunct="0">
              <a:spcBef>
                <a:spcPct val="0"/>
              </a:spcBef>
              <a:spcAft>
                <a:spcPct val="0"/>
              </a:spcAft>
              <a:buFont typeface="Arial" panose="020B0604020202020204" pitchFamily="34" charset="0"/>
              <a:buChar char="•"/>
            </a:pPr>
            <a:endParaRPr lang="en-US" sz="2400" dirty="0">
              <a:solidFill>
                <a:srgbClr val="053E59"/>
              </a:solidFill>
              <a:ea typeface="ＭＳ Ｐゴシック" pitchFamily="34" charset="-128"/>
            </a:endParaRPr>
          </a:p>
          <a:p>
            <a:pPr marL="342900" lvl="0" indent="-342900" algn="just" eaLnBrk="0" fontAlgn="base" hangingPunct="0">
              <a:spcBef>
                <a:spcPct val="0"/>
              </a:spcBef>
              <a:spcAft>
                <a:spcPct val="0"/>
              </a:spcAft>
              <a:buFont typeface="Arial" panose="020B0604020202020204" pitchFamily="34" charset="0"/>
              <a:buChar char="•"/>
            </a:pPr>
            <a:r>
              <a:rPr lang="en-US" sz="2400" b="1" dirty="0">
                <a:solidFill>
                  <a:srgbClr val="053E59"/>
                </a:solidFill>
                <a:ea typeface="ＭＳ Ｐゴシック" pitchFamily="34" charset="-128"/>
              </a:rPr>
              <a:t>Uses of the DEA have to observe appropriate ethical standards</a:t>
            </a:r>
          </a:p>
        </p:txBody>
      </p:sp>
      <p:sp>
        <p:nvSpPr>
          <p:cNvPr id="4099" name="Title 1"/>
          <p:cNvSpPr>
            <a:spLocks noGrp="1"/>
          </p:cNvSpPr>
          <p:nvPr>
            <p:ph type="title"/>
          </p:nvPr>
        </p:nvSpPr>
        <p:spPr>
          <a:xfrm>
            <a:off x="401053" y="260648"/>
            <a:ext cx="9942329" cy="1143000"/>
          </a:xfrm>
        </p:spPr>
        <p:txBody>
          <a:bodyPr/>
          <a:lstStyle/>
          <a:p>
            <a:r>
              <a:rPr lang="en-GB" sz="3200" dirty="0">
                <a:cs typeface="Arial" charset="0"/>
              </a:rPr>
              <a:t>Digital Economy Act: Statistics Strand </a:t>
            </a: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BFCECFD-61B3-4FBE-A2FD-FBAD054719ED}" type="slidenum">
              <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GB" sz="1400" b="0" i="0" u="none" strike="noStrike" kern="1200" cap="none" spc="0" normalizeH="0" baseline="0" noProof="0">
              <a:ln>
                <a:noFill/>
              </a:ln>
              <a:solidFill>
                <a:srgbClr val="053E59"/>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124259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Ethical Principles</a:t>
            </a:r>
            <a:endParaRPr lang="en-US"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endParaRPr lang="en-GB" dirty="0">
              <a:solidFill>
                <a:srgbClr val="053E59"/>
              </a:solidFill>
            </a:endParaRPr>
          </a:p>
        </p:txBody>
      </p:sp>
      <p:sp>
        <p:nvSpPr>
          <p:cNvPr id="50" name="Slide Number Placeholder 3"/>
          <p:cNvSpPr txBox="1">
            <a:spLocks/>
          </p:cNvSpPr>
          <p:nvPr/>
        </p:nvSpPr>
        <p:spPr>
          <a:xfrm>
            <a:off x="8377872" y="5997908"/>
            <a:ext cx="1905000" cy="457200"/>
          </a:xfrm>
          <a:prstGeom prst="rect">
            <a:avLst/>
          </a:prstGeom>
        </p:spPr>
        <p:txBody>
          <a:bodyPr vert="horz" lIns="91440" tIns="45720" rIns="91440" bIns="45720" rtlCol="0" anchor="ctr"/>
          <a:lstStyle/>
          <a:p>
            <a:pPr algn="r" defTabSz="457200">
              <a:defRPr/>
            </a:pPr>
            <a:fld id="{DCBFCFD3-9F8E-401F-A207-4146C728F5D9}" type="slidenum">
              <a:rPr lang="en-GB" sz="1200">
                <a:solidFill>
                  <a:srgbClr val="223240">
                    <a:tint val="75000"/>
                  </a:srgbClr>
                </a:solidFill>
                <a:latin typeface="Calibri"/>
                <a:ea typeface="ＭＳ Ｐゴシック"/>
              </a:rPr>
              <a:pPr algn="r" defTabSz="457200">
                <a:defRPr/>
              </a:pPr>
              <a:t>5</a:t>
            </a:fld>
            <a:endParaRPr lang="en-GB" sz="1200" dirty="0">
              <a:solidFill>
                <a:srgbClr val="223240">
                  <a:tint val="75000"/>
                </a:srgbClr>
              </a:solidFill>
              <a:latin typeface="Calibri"/>
              <a:ea typeface="ＭＳ Ｐゴシック"/>
            </a:endParaRPr>
          </a:p>
        </p:txBody>
      </p:sp>
      <p:grpSp>
        <p:nvGrpSpPr>
          <p:cNvPr id="3" name="Group 2">
            <a:extLst>
              <a:ext uri="{FF2B5EF4-FFF2-40B4-BE49-F238E27FC236}">
                <a16:creationId xmlns:a16="http://schemas.microsoft.com/office/drawing/2014/main" id="{E906CD1D-7A0C-404B-AD80-04822CBD0A62}"/>
              </a:ext>
            </a:extLst>
          </p:cNvPr>
          <p:cNvGrpSpPr/>
          <p:nvPr/>
        </p:nvGrpSpPr>
        <p:grpSpPr>
          <a:xfrm>
            <a:off x="1901632" y="1221508"/>
            <a:ext cx="8637760" cy="5607227"/>
            <a:chOff x="1901632" y="1221508"/>
            <a:chExt cx="8637760" cy="5607227"/>
          </a:xfrm>
        </p:grpSpPr>
        <p:sp>
          <p:nvSpPr>
            <p:cNvPr id="79" name="Oval 78"/>
            <p:cNvSpPr/>
            <p:nvPr/>
          </p:nvSpPr>
          <p:spPr bwMode="auto">
            <a:xfrm>
              <a:off x="1919536" y="5887400"/>
              <a:ext cx="882000" cy="936000"/>
            </a:xfrm>
            <a:prstGeom prst="ellipse">
              <a:avLst/>
            </a:prstGeom>
            <a:solidFill>
              <a:srgbClr val="81322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53E59"/>
                </a:solidFill>
                <a:latin typeface="Arial" charset="0"/>
                <a:ea typeface="ＭＳ Ｐゴシック" pitchFamily="1" charset="-128"/>
              </a:endParaRPr>
            </a:p>
          </p:txBody>
        </p:sp>
        <p:sp>
          <p:nvSpPr>
            <p:cNvPr id="78" name="Oval 77"/>
            <p:cNvSpPr/>
            <p:nvPr/>
          </p:nvSpPr>
          <p:spPr bwMode="auto">
            <a:xfrm>
              <a:off x="1919536" y="4953770"/>
              <a:ext cx="882000" cy="936000"/>
            </a:xfrm>
            <a:prstGeom prst="ellipse">
              <a:avLst/>
            </a:prstGeom>
            <a:solidFill>
              <a:srgbClr val="30475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53E59"/>
                </a:solidFill>
                <a:latin typeface="Arial" charset="0"/>
                <a:ea typeface="ＭＳ Ｐゴシック" pitchFamily="1" charset="-128"/>
              </a:endParaRPr>
            </a:p>
          </p:txBody>
        </p:sp>
        <p:sp>
          <p:nvSpPr>
            <p:cNvPr id="77" name="Oval 76"/>
            <p:cNvSpPr/>
            <p:nvPr/>
          </p:nvSpPr>
          <p:spPr bwMode="auto">
            <a:xfrm>
              <a:off x="1901632" y="4021478"/>
              <a:ext cx="882000" cy="936000"/>
            </a:xfrm>
            <a:prstGeom prst="ellipse">
              <a:avLst/>
            </a:prstGeom>
            <a:solidFill>
              <a:srgbClr val="0B795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53E59"/>
                </a:solidFill>
                <a:latin typeface="Arial" charset="0"/>
                <a:ea typeface="ＭＳ Ｐゴシック" pitchFamily="1" charset="-128"/>
              </a:endParaRPr>
            </a:p>
          </p:txBody>
        </p:sp>
        <p:sp>
          <p:nvSpPr>
            <p:cNvPr id="76" name="Oval 75"/>
            <p:cNvSpPr/>
            <p:nvPr/>
          </p:nvSpPr>
          <p:spPr bwMode="auto">
            <a:xfrm>
              <a:off x="1901632" y="3089160"/>
              <a:ext cx="882000" cy="936000"/>
            </a:xfrm>
            <a:prstGeom prst="ellipse">
              <a:avLst/>
            </a:prstGeom>
            <a:solidFill>
              <a:srgbClr val="C6593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53E59"/>
                </a:solidFill>
                <a:latin typeface="Arial" charset="0"/>
                <a:ea typeface="ＭＳ Ｐゴシック" pitchFamily="1" charset="-128"/>
              </a:endParaRPr>
            </a:p>
          </p:txBody>
        </p:sp>
        <p:sp>
          <p:nvSpPr>
            <p:cNvPr id="75" name="Oval 74"/>
            <p:cNvSpPr/>
            <p:nvPr/>
          </p:nvSpPr>
          <p:spPr bwMode="auto">
            <a:xfrm>
              <a:off x="1901632" y="2156290"/>
              <a:ext cx="864096" cy="936000"/>
            </a:xfrm>
            <a:prstGeom prst="ellipse">
              <a:avLst/>
            </a:prstGeom>
            <a:solidFill>
              <a:srgbClr val="B7922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53E59"/>
                </a:solidFill>
                <a:latin typeface="Arial" charset="0"/>
                <a:ea typeface="ＭＳ Ｐゴシック" pitchFamily="1" charset="-128"/>
              </a:endParaRPr>
            </a:p>
          </p:txBody>
        </p:sp>
        <p:sp>
          <p:nvSpPr>
            <p:cNvPr id="74" name="Oval 73"/>
            <p:cNvSpPr/>
            <p:nvPr/>
          </p:nvSpPr>
          <p:spPr bwMode="auto">
            <a:xfrm>
              <a:off x="1906405" y="1221701"/>
              <a:ext cx="882000" cy="936000"/>
            </a:xfrm>
            <a:prstGeom prst="ellipse">
              <a:avLst/>
            </a:prstGeom>
            <a:solidFill>
              <a:srgbClr val="3B979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53E59"/>
                </a:solidFill>
                <a:latin typeface="Arial" charset="0"/>
                <a:ea typeface="ＭＳ Ｐゴシック" pitchFamily="1" charset="-128"/>
              </a:endParaRPr>
            </a:p>
          </p:txBody>
        </p:sp>
        <p:grpSp>
          <p:nvGrpSpPr>
            <p:cNvPr id="40" name="Group 96"/>
            <p:cNvGrpSpPr/>
            <p:nvPr/>
          </p:nvGrpSpPr>
          <p:grpSpPr>
            <a:xfrm>
              <a:off x="2342832" y="2154740"/>
              <a:ext cx="8195546" cy="936000"/>
              <a:chOff x="782320" y="2387655"/>
              <a:chExt cx="8195546" cy="936000"/>
            </a:xfrm>
          </p:grpSpPr>
          <p:sp>
            <p:nvSpPr>
              <p:cNvPr id="41" name="Pentagon 40"/>
              <p:cNvSpPr/>
              <p:nvPr/>
            </p:nvSpPr>
            <p:spPr bwMode="auto">
              <a:xfrm>
                <a:off x="791466" y="2387655"/>
                <a:ext cx="8186400" cy="936000"/>
              </a:xfrm>
              <a:prstGeom prst="homePlate">
                <a:avLst>
                  <a:gd name="adj" fmla="val 23874"/>
                </a:avLst>
              </a:prstGeom>
              <a:solidFill>
                <a:srgbClr val="D3AC41"/>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1800">
                  <a:defRPr/>
                </a:pPr>
                <a:r>
                  <a:rPr lang="en-GB" sz="1600" kern="0" dirty="0">
                    <a:solidFill>
                      <a:schemeClr val="bg1"/>
                    </a:solidFill>
                    <a:latin typeface="Calibri Light"/>
                    <a:ea typeface="ＭＳ Ｐゴシック" pitchFamily="34" charset="-128"/>
                  </a:rPr>
                  <a:t>The data subject’s identity (whether person or organisation) is protected, information is kept confidential and secure, and the issue of consent is considered appropriately.</a:t>
                </a:r>
                <a:endParaRPr lang="en-US" sz="1600" kern="0" dirty="0">
                  <a:solidFill>
                    <a:schemeClr val="bg1"/>
                  </a:solidFill>
                  <a:latin typeface="Arial" charset="0"/>
                  <a:ea typeface="ＭＳ Ｐゴシック" pitchFamily="1" charset="-128"/>
                  <a:cs typeface="Aharoni" pitchFamily="2" charset="-79"/>
                </a:endParaRPr>
              </a:p>
            </p:txBody>
          </p:sp>
          <p:cxnSp>
            <p:nvCxnSpPr>
              <p:cNvPr id="42" name="Straight Connector 41"/>
              <p:cNvCxnSpPr/>
              <p:nvPr/>
            </p:nvCxnSpPr>
            <p:spPr bwMode="auto">
              <a:xfrm>
                <a:off x="7940781" y="2539963"/>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sp>
            <p:nvSpPr>
              <p:cNvPr id="43" name="Pentagon 42"/>
              <p:cNvSpPr/>
              <p:nvPr/>
            </p:nvSpPr>
            <p:spPr bwMode="auto">
              <a:xfrm>
                <a:off x="782320" y="2387655"/>
                <a:ext cx="1764110" cy="936000"/>
              </a:xfrm>
              <a:prstGeom prst="homePlate">
                <a:avLst>
                  <a:gd name="adj" fmla="val 29798"/>
                </a:avLst>
              </a:prstGeom>
              <a:solidFill>
                <a:srgbClr val="B7922B"/>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dirty="0">
                    <a:solidFill>
                      <a:srgbClr val="EEEEEE"/>
                    </a:solidFill>
                    <a:latin typeface="Calibri Light"/>
                    <a:ea typeface="ＭＳ Ｐゴシック" pitchFamily="1" charset="-128"/>
                    <a:cs typeface="Aharoni" pitchFamily="2" charset="-79"/>
                  </a:rPr>
                  <a:t>Confidentiality, data security</a:t>
                </a:r>
                <a:endParaRPr lang="en-US" b="1" kern="0" dirty="0">
                  <a:solidFill>
                    <a:srgbClr val="EEEEEE"/>
                  </a:solidFill>
                  <a:latin typeface="Calibri Light"/>
                  <a:ea typeface="ＭＳ Ｐゴシック" pitchFamily="1" charset="-128"/>
                  <a:cs typeface="Aharoni" pitchFamily="2" charset="-79"/>
                </a:endParaRPr>
              </a:p>
            </p:txBody>
          </p:sp>
          <p:pic>
            <p:nvPicPr>
              <p:cNvPr id="44" name="Picture 43"/>
              <p:cNvPicPr>
                <a:picLocks noChangeAspect="1"/>
              </p:cNvPicPr>
              <p:nvPr/>
            </p:nvPicPr>
            <p:blipFill>
              <a:blip r:embed="rId3" cstate="print">
                <a:duotone>
                  <a:schemeClr val="accent5">
                    <a:shade val="45000"/>
                    <a:satMod val="135000"/>
                  </a:schemeClr>
                  <a:prstClr val="white"/>
                </a:duotone>
              </a:blip>
              <a:stretch>
                <a:fillRect/>
              </a:stretch>
            </p:blipFill>
            <p:spPr>
              <a:xfrm>
                <a:off x="8094939" y="2538848"/>
                <a:ext cx="742215" cy="566070"/>
              </a:xfrm>
              <a:prstGeom prst="rect">
                <a:avLst/>
              </a:prstGeom>
            </p:spPr>
          </p:pic>
        </p:grpSp>
        <p:grpSp>
          <p:nvGrpSpPr>
            <p:cNvPr id="45" name="Group 95"/>
            <p:cNvGrpSpPr/>
            <p:nvPr/>
          </p:nvGrpSpPr>
          <p:grpSpPr>
            <a:xfrm>
              <a:off x="2333680" y="1221508"/>
              <a:ext cx="8192446" cy="936000"/>
              <a:chOff x="782320" y="1505992"/>
              <a:chExt cx="8192446" cy="880523"/>
            </a:xfrm>
          </p:grpSpPr>
          <p:sp>
            <p:nvSpPr>
              <p:cNvPr id="46" name="Pentagon 45"/>
              <p:cNvSpPr/>
              <p:nvPr/>
            </p:nvSpPr>
            <p:spPr bwMode="auto">
              <a:xfrm>
                <a:off x="789050" y="1505992"/>
                <a:ext cx="8185716" cy="880523"/>
              </a:xfrm>
              <a:prstGeom prst="homePlate">
                <a:avLst>
                  <a:gd name="adj" fmla="val 23225"/>
                </a:avLst>
              </a:prstGeom>
              <a:solidFill>
                <a:srgbClr val="5ABEBC"/>
              </a:solidFill>
              <a:ln w="9525" cap="flat" cmpd="sng" algn="ctr">
                <a:noFill/>
                <a:prstDash val="solid"/>
                <a:round/>
                <a:headEnd type="none" w="med" len="med"/>
                <a:tailEnd type="none" w="med" len="med"/>
              </a:ln>
              <a:effectLst/>
            </p:spPr>
            <p:txBody>
              <a:bodyPr vert="horz" wrap="square" lIns="90000" tIns="45720" rIns="936000" bIns="45720" numCol="1" rtlCol="0" anchor="ctr" anchorCtr="0" compatLnSpc="1">
                <a:prstTxWarp prst="textNoShape">
                  <a:avLst/>
                </a:prstTxWarp>
              </a:bodyPr>
              <a:lstStyle/>
              <a:p>
                <a:pPr marL="1701800">
                  <a:defRPr/>
                </a:pPr>
                <a:r>
                  <a:rPr lang="en-US" sz="1600" kern="0" dirty="0">
                    <a:solidFill>
                      <a:schemeClr val="bg1"/>
                    </a:solidFill>
                    <a:latin typeface="Calibri Light"/>
                    <a:ea typeface="ＭＳ Ｐゴシック" pitchFamily="34" charset="-128"/>
                  </a:rPr>
                  <a:t>The use of data has clear benefits for users and </a:t>
                </a:r>
              </a:p>
              <a:p>
                <a:pPr marL="1701800">
                  <a:defRPr/>
                </a:pPr>
                <a:r>
                  <a:rPr lang="en-US" sz="1600" kern="0" dirty="0">
                    <a:solidFill>
                      <a:schemeClr val="bg1"/>
                    </a:solidFill>
                    <a:latin typeface="Calibri Light"/>
                    <a:ea typeface="ＭＳ Ｐゴシック" pitchFamily="34" charset="-128"/>
                  </a:rPr>
                  <a:t>serves the public good.</a:t>
                </a:r>
              </a:p>
            </p:txBody>
          </p:sp>
          <p:sp>
            <p:nvSpPr>
              <p:cNvPr id="47" name="Pentagon 46"/>
              <p:cNvSpPr/>
              <p:nvPr/>
            </p:nvSpPr>
            <p:spPr bwMode="auto">
              <a:xfrm>
                <a:off x="782320" y="1505993"/>
                <a:ext cx="1764110" cy="880522"/>
              </a:xfrm>
              <a:prstGeom prst="homePlate">
                <a:avLst>
                  <a:gd name="adj" fmla="val 29798"/>
                </a:avLst>
              </a:prstGeom>
              <a:solidFill>
                <a:srgbClr val="3B979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dirty="0">
                    <a:solidFill>
                      <a:srgbClr val="EEEEEE"/>
                    </a:solidFill>
                    <a:latin typeface="Calibri Light"/>
                    <a:ea typeface="ＭＳ Ｐゴシック" pitchFamily="1" charset="-128"/>
                    <a:cs typeface="Aharoni" pitchFamily="2" charset="-79"/>
                  </a:rPr>
                  <a:t>Public Good</a:t>
                </a:r>
                <a:endParaRPr lang="en-US" b="1" kern="0" dirty="0">
                  <a:solidFill>
                    <a:srgbClr val="EEEEEE"/>
                  </a:solidFill>
                  <a:latin typeface="Calibri Light"/>
                  <a:ea typeface="ＭＳ Ｐゴシック" pitchFamily="1" charset="-128"/>
                  <a:cs typeface="Aharoni" pitchFamily="2" charset="-79"/>
                </a:endParaRPr>
              </a:p>
            </p:txBody>
          </p:sp>
          <p:cxnSp>
            <p:nvCxnSpPr>
              <p:cNvPr id="48" name="Straight Connector 47"/>
              <p:cNvCxnSpPr/>
              <p:nvPr/>
            </p:nvCxnSpPr>
            <p:spPr bwMode="auto">
              <a:xfrm>
                <a:off x="7921927" y="1658300"/>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pic>
            <p:nvPicPr>
              <p:cNvPr id="49" name="Picture 48"/>
              <p:cNvPicPr>
                <a:picLocks noChangeAspect="1"/>
              </p:cNvPicPr>
              <p:nvPr/>
            </p:nvPicPr>
            <p:blipFill>
              <a:blip r:embed="rId4" cstate="print">
                <a:duotone>
                  <a:schemeClr val="accent5">
                    <a:shade val="45000"/>
                    <a:satMod val="135000"/>
                  </a:schemeClr>
                  <a:prstClr val="white"/>
                </a:duotone>
              </a:blip>
              <a:stretch>
                <a:fillRect/>
              </a:stretch>
            </p:blipFill>
            <p:spPr>
              <a:xfrm>
                <a:off x="8078212" y="1680083"/>
                <a:ext cx="642955" cy="591912"/>
              </a:xfrm>
              <a:prstGeom prst="rect">
                <a:avLst/>
              </a:prstGeom>
            </p:spPr>
          </p:pic>
        </p:grpSp>
        <p:grpSp>
          <p:nvGrpSpPr>
            <p:cNvPr id="51" name="Group 97"/>
            <p:cNvGrpSpPr/>
            <p:nvPr/>
          </p:nvGrpSpPr>
          <p:grpSpPr>
            <a:xfrm>
              <a:off x="2342833" y="3090290"/>
              <a:ext cx="8196195" cy="936000"/>
              <a:chOff x="782320" y="3268695"/>
              <a:chExt cx="8196195" cy="936000"/>
            </a:xfrm>
          </p:grpSpPr>
          <p:sp>
            <p:nvSpPr>
              <p:cNvPr id="52" name="Pentagon 51"/>
              <p:cNvSpPr/>
              <p:nvPr/>
            </p:nvSpPr>
            <p:spPr bwMode="auto">
              <a:xfrm>
                <a:off x="792115" y="3268695"/>
                <a:ext cx="8186400" cy="936000"/>
              </a:xfrm>
              <a:prstGeom prst="homePlate">
                <a:avLst>
                  <a:gd name="adj" fmla="val 24058"/>
                </a:avLst>
              </a:prstGeom>
              <a:solidFill>
                <a:srgbClr val="A5634A"/>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1800">
                  <a:defRPr/>
                </a:pPr>
                <a:r>
                  <a:rPr lang="en-US" sz="1600" kern="0" dirty="0">
                    <a:solidFill>
                      <a:srgbClr val="FFFFFF"/>
                    </a:solidFill>
                    <a:latin typeface="Calibri Light"/>
                    <a:ea typeface="ＭＳ Ｐゴシック" pitchFamily="1" charset="-128"/>
                    <a:cs typeface="Aharoni" pitchFamily="2" charset="-79"/>
                  </a:rPr>
                  <a:t>The risks and limits of new technologies are considered and </a:t>
                </a:r>
              </a:p>
              <a:p>
                <a:pPr marL="1701800">
                  <a:defRPr/>
                </a:pPr>
                <a:r>
                  <a:rPr lang="en-US" sz="1600" kern="0" dirty="0">
                    <a:solidFill>
                      <a:srgbClr val="FFFFFF"/>
                    </a:solidFill>
                    <a:latin typeface="Calibri Light"/>
                    <a:ea typeface="ＭＳ Ｐゴシック" pitchFamily="1" charset="-128"/>
                    <a:cs typeface="Aharoni" pitchFamily="2" charset="-79"/>
                  </a:rPr>
                  <a:t>there is sufficient human oversight so that methods employed </a:t>
                </a:r>
              </a:p>
              <a:p>
                <a:pPr marL="1701800">
                  <a:defRPr/>
                </a:pPr>
                <a:r>
                  <a:rPr lang="en-US" sz="1600" kern="0" dirty="0">
                    <a:solidFill>
                      <a:srgbClr val="FFFFFF"/>
                    </a:solidFill>
                    <a:latin typeface="Calibri Light"/>
                    <a:ea typeface="ＭＳ Ｐゴシック" pitchFamily="1" charset="-128"/>
                    <a:cs typeface="Aharoni" pitchFamily="2" charset="-79"/>
                  </a:rPr>
                  <a:t>are consistent with </a:t>
                </a:r>
                <a:r>
                  <a:rPr lang="en-US" sz="1600" kern="0" dirty="0" err="1">
                    <a:solidFill>
                      <a:srgbClr val="FFFFFF"/>
                    </a:solidFill>
                    <a:latin typeface="Calibri Light"/>
                    <a:ea typeface="ＭＳ Ｐゴシック" pitchFamily="1" charset="-128"/>
                    <a:cs typeface="Aharoni" pitchFamily="2" charset="-79"/>
                  </a:rPr>
                  <a:t>recognised</a:t>
                </a:r>
                <a:r>
                  <a:rPr lang="en-US" sz="1600" kern="0" dirty="0">
                    <a:solidFill>
                      <a:srgbClr val="FFFFFF"/>
                    </a:solidFill>
                    <a:latin typeface="Calibri Light"/>
                    <a:ea typeface="ＭＳ Ｐゴシック" pitchFamily="1" charset="-128"/>
                    <a:cs typeface="Aharoni" pitchFamily="2" charset="-79"/>
                  </a:rPr>
                  <a:t> standards of integrity and quality.</a:t>
                </a:r>
              </a:p>
            </p:txBody>
          </p:sp>
          <p:sp>
            <p:nvSpPr>
              <p:cNvPr id="53" name="Pentagon 52"/>
              <p:cNvSpPr/>
              <p:nvPr/>
            </p:nvSpPr>
            <p:spPr bwMode="auto">
              <a:xfrm>
                <a:off x="782320" y="3268695"/>
                <a:ext cx="1764110" cy="936000"/>
              </a:xfrm>
              <a:prstGeom prst="homePlate">
                <a:avLst>
                  <a:gd name="adj" fmla="val 29798"/>
                </a:avLst>
              </a:prstGeom>
              <a:solidFill>
                <a:srgbClr val="C6593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dirty="0">
                    <a:solidFill>
                      <a:srgbClr val="EEEEEE"/>
                    </a:solidFill>
                    <a:latin typeface="Calibri Light"/>
                    <a:ea typeface="ＭＳ Ｐゴシック" pitchFamily="1" charset="-128"/>
                    <a:cs typeface="Aharoni" pitchFamily="2" charset="-79"/>
                  </a:rPr>
                  <a:t>Methods and Quality</a:t>
                </a:r>
                <a:endParaRPr lang="en-US" b="1" kern="0" dirty="0">
                  <a:solidFill>
                    <a:srgbClr val="EEEEEE"/>
                  </a:solidFill>
                  <a:latin typeface="Calibri Light"/>
                  <a:ea typeface="ＭＳ Ｐゴシック" pitchFamily="1" charset="-128"/>
                  <a:cs typeface="Aharoni" pitchFamily="2" charset="-79"/>
                </a:endParaRPr>
              </a:p>
            </p:txBody>
          </p:sp>
          <p:pic>
            <p:nvPicPr>
              <p:cNvPr id="54" name="Picture 53"/>
              <p:cNvPicPr>
                <a:picLocks noChangeAspect="1"/>
              </p:cNvPicPr>
              <p:nvPr/>
            </p:nvPicPr>
            <p:blipFill>
              <a:blip r:embed="rId5" cstate="print">
                <a:duotone>
                  <a:schemeClr val="accent5">
                    <a:shade val="45000"/>
                    <a:satMod val="135000"/>
                  </a:schemeClr>
                  <a:prstClr val="white"/>
                </a:duotone>
              </a:blip>
              <a:stretch>
                <a:fillRect/>
              </a:stretch>
            </p:blipFill>
            <p:spPr>
              <a:xfrm>
                <a:off x="8183453" y="3377015"/>
                <a:ext cx="508703" cy="635138"/>
              </a:xfrm>
              <a:prstGeom prst="rect">
                <a:avLst/>
              </a:prstGeom>
            </p:spPr>
          </p:pic>
          <p:cxnSp>
            <p:nvCxnSpPr>
              <p:cNvPr id="55" name="Straight Connector 54"/>
              <p:cNvCxnSpPr/>
              <p:nvPr/>
            </p:nvCxnSpPr>
            <p:spPr bwMode="auto">
              <a:xfrm>
                <a:off x="7942711" y="3421003"/>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grpSp>
        <p:grpSp>
          <p:nvGrpSpPr>
            <p:cNvPr id="56" name="Group 100"/>
            <p:cNvGrpSpPr/>
            <p:nvPr/>
          </p:nvGrpSpPr>
          <p:grpSpPr>
            <a:xfrm>
              <a:off x="2342833" y="5892734"/>
              <a:ext cx="8196195" cy="936001"/>
              <a:chOff x="782320" y="5880378"/>
              <a:chExt cx="8196195" cy="869143"/>
            </a:xfrm>
          </p:grpSpPr>
          <p:sp>
            <p:nvSpPr>
              <p:cNvPr id="57" name="Pentagon 56"/>
              <p:cNvSpPr/>
              <p:nvPr/>
            </p:nvSpPr>
            <p:spPr bwMode="auto">
              <a:xfrm>
                <a:off x="792115" y="5880378"/>
                <a:ext cx="8186400" cy="869142"/>
              </a:xfrm>
              <a:prstGeom prst="homePlate">
                <a:avLst>
                  <a:gd name="adj" fmla="val 23784"/>
                </a:avLst>
              </a:prstGeom>
              <a:solidFill>
                <a:srgbClr val="C5574F"/>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1800">
                  <a:tabLst>
                    <a:tab pos="3762375" algn="l"/>
                  </a:tabLst>
                  <a:defRPr/>
                </a:pPr>
                <a:r>
                  <a:rPr lang="en-GB" sz="1600" kern="0" dirty="0">
                    <a:solidFill>
                      <a:srgbClr val="EEEEEE"/>
                    </a:solidFill>
                    <a:latin typeface="Calibri Light" panose="020F0302020204030204" pitchFamily="34" charset="0"/>
                    <a:ea typeface="ＭＳ Ｐゴシック" pitchFamily="34" charset="-128"/>
                  </a:rPr>
                  <a:t>The access, use and sharing of data is </a:t>
                </a:r>
                <a:r>
                  <a:rPr lang="en-GB" sz="1600" b="1" kern="0" dirty="0">
                    <a:solidFill>
                      <a:srgbClr val="EEEEEE"/>
                    </a:solidFill>
                    <a:latin typeface="Calibri Light" panose="020F0302020204030204" pitchFamily="34" charset="0"/>
                    <a:ea typeface="ＭＳ Ｐゴシック" pitchFamily="34" charset="-128"/>
                  </a:rPr>
                  <a:t>transparent</a:t>
                </a:r>
                <a:r>
                  <a:rPr lang="en-GB" sz="1600" kern="0" dirty="0">
                    <a:solidFill>
                      <a:srgbClr val="EEEEEE"/>
                    </a:solidFill>
                    <a:latin typeface="Calibri Light" panose="020F0302020204030204" pitchFamily="34" charset="0"/>
                    <a:ea typeface="ＭＳ Ｐゴシック" pitchFamily="34" charset="-128"/>
                  </a:rPr>
                  <a:t>, and is communicated clearly and accessibly to the public.</a:t>
                </a:r>
              </a:p>
            </p:txBody>
          </p:sp>
          <p:sp>
            <p:nvSpPr>
              <p:cNvPr id="58" name="Pentagon 57"/>
              <p:cNvSpPr/>
              <p:nvPr/>
            </p:nvSpPr>
            <p:spPr bwMode="auto">
              <a:xfrm>
                <a:off x="782320" y="5880378"/>
                <a:ext cx="1764110" cy="869143"/>
              </a:xfrm>
              <a:prstGeom prst="homePlate">
                <a:avLst>
                  <a:gd name="adj" fmla="val 29798"/>
                </a:avLst>
              </a:prstGeom>
              <a:solidFill>
                <a:srgbClr val="81322B"/>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dirty="0">
                    <a:solidFill>
                      <a:srgbClr val="EEEEEE"/>
                    </a:solidFill>
                    <a:latin typeface="Calibri Light"/>
                    <a:ea typeface="ＭＳ Ｐゴシック" pitchFamily="1" charset="-128"/>
                    <a:cs typeface="Aharoni" pitchFamily="2" charset="-79"/>
                  </a:rPr>
                  <a:t>Transparency</a:t>
                </a:r>
              </a:p>
            </p:txBody>
          </p:sp>
          <p:cxnSp>
            <p:nvCxnSpPr>
              <p:cNvPr id="59" name="Straight Connector 58"/>
              <p:cNvCxnSpPr/>
              <p:nvPr/>
            </p:nvCxnSpPr>
            <p:spPr bwMode="auto">
              <a:xfrm>
                <a:off x="7975705" y="6032686"/>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pic>
            <p:nvPicPr>
              <p:cNvPr id="60" name="Picture 59"/>
              <p:cNvPicPr>
                <a:picLocks noChangeAspect="1"/>
              </p:cNvPicPr>
              <p:nvPr/>
            </p:nvPicPr>
            <p:blipFill>
              <a:blip r:embed="rId6" cstate="print">
                <a:clrChange>
                  <a:clrFrom>
                    <a:srgbClr val="000000"/>
                  </a:clrFrom>
                  <a:clrTo>
                    <a:srgbClr val="000000">
                      <a:alpha val="0"/>
                    </a:srgbClr>
                  </a:clrTo>
                </a:clrChange>
                <a:duotone>
                  <a:srgbClr val="969497">
                    <a:shade val="45000"/>
                    <a:satMod val="135000"/>
                  </a:srgbClr>
                  <a:prstClr val="white"/>
                </a:duotone>
                <a:lum bright="40000" contrast="40000"/>
              </a:blip>
              <a:stretch>
                <a:fillRect/>
              </a:stretch>
            </p:blipFill>
            <p:spPr>
              <a:xfrm>
                <a:off x="8129153" y="6120570"/>
                <a:ext cx="695722" cy="438329"/>
              </a:xfrm>
              <a:prstGeom prst="rect">
                <a:avLst/>
              </a:prstGeom>
            </p:spPr>
          </p:pic>
        </p:grpSp>
        <p:grpSp>
          <p:nvGrpSpPr>
            <p:cNvPr id="61" name="Group 99"/>
            <p:cNvGrpSpPr/>
            <p:nvPr/>
          </p:nvGrpSpPr>
          <p:grpSpPr>
            <a:xfrm>
              <a:off x="2342833" y="4957009"/>
              <a:ext cx="8196559" cy="936000"/>
              <a:chOff x="782320" y="5006827"/>
              <a:chExt cx="8196559" cy="936000"/>
            </a:xfrm>
          </p:grpSpPr>
          <p:sp>
            <p:nvSpPr>
              <p:cNvPr id="62" name="Pentagon 61"/>
              <p:cNvSpPr/>
              <p:nvPr/>
            </p:nvSpPr>
            <p:spPr bwMode="auto">
              <a:xfrm>
                <a:off x="792479" y="5006827"/>
                <a:ext cx="8186400" cy="936000"/>
              </a:xfrm>
              <a:prstGeom prst="homePlate">
                <a:avLst>
                  <a:gd name="adj" fmla="val 24130"/>
                </a:avLst>
              </a:prstGeom>
              <a:solidFill>
                <a:srgbClr val="223240">
                  <a:lumMod val="75000"/>
                  <a:lumOff val="25000"/>
                </a:srgbClr>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4975" indent="1588">
                  <a:defRPr/>
                </a:pPr>
                <a:r>
                  <a:rPr lang="en-GB" sz="1600" kern="0" dirty="0">
                    <a:solidFill>
                      <a:srgbClr val="EEEEEE"/>
                    </a:solidFill>
                    <a:latin typeface="Calibri Light" panose="020F0302020204030204" pitchFamily="34" charset="0"/>
                    <a:ea typeface="ＭＳ Ｐゴシック" pitchFamily="34" charset="-128"/>
                  </a:rPr>
                  <a:t>The views of the public are considered in light of the data used and the perceived benefits of the research.</a:t>
                </a:r>
              </a:p>
            </p:txBody>
          </p:sp>
          <p:sp>
            <p:nvSpPr>
              <p:cNvPr id="63" name="Pentagon 62"/>
              <p:cNvSpPr/>
              <p:nvPr/>
            </p:nvSpPr>
            <p:spPr bwMode="auto">
              <a:xfrm>
                <a:off x="782320" y="5006827"/>
                <a:ext cx="1764110" cy="936000"/>
              </a:xfrm>
              <a:prstGeom prst="homePlate">
                <a:avLst>
                  <a:gd name="adj" fmla="val 29798"/>
                </a:avLst>
              </a:prstGeom>
              <a:solidFill>
                <a:srgbClr val="30475B"/>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dirty="0">
                    <a:solidFill>
                      <a:srgbClr val="EEEEEE"/>
                    </a:solidFill>
                    <a:latin typeface="Calibri Light"/>
                    <a:ea typeface="ＭＳ Ｐゴシック" pitchFamily="1" charset="-128"/>
                    <a:cs typeface="Aharoni" pitchFamily="2" charset="-79"/>
                  </a:rPr>
                  <a:t>Public views &amp; engagement</a:t>
                </a:r>
              </a:p>
            </p:txBody>
          </p:sp>
          <p:cxnSp>
            <p:nvCxnSpPr>
              <p:cNvPr id="64" name="Straight Connector 63"/>
              <p:cNvCxnSpPr/>
              <p:nvPr/>
            </p:nvCxnSpPr>
            <p:spPr bwMode="auto">
              <a:xfrm>
                <a:off x="7955280" y="5159135"/>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pic>
            <p:nvPicPr>
              <p:cNvPr id="65" name="Picture 64"/>
              <p:cNvPicPr>
                <a:picLocks noChangeAspect="1"/>
              </p:cNvPicPr>
              <p:nvPr/>
            </p:nvPicPr>
            <p:blipFill>
              <a:blip r:embed="rId7" cstate="print">
                <a:duotone>
                  <a:schemeClr val="accent5">
                    <a:shade val="45000"/>
                    <a:satMod val="135000"/>
                  </a:schemeClr>
                  <a:prstClr val="white"/>
                </a:duotone>
              </a:blip>
              <a:stretch>
                <a:fillRect/>
              </a:stretch>
            </p:blipFill>
            <p:spPr>
              <a:xfrm>
                <a:off x="8053740" y="5199930"/>
                <a:ext cx="770334" cy="491130"/>
              </a:xfrm>
              <a:prstGeom prst="rect">
                <a:avLst/>
              </a:prstGeom>
            </p:spPr>
          </p:pic>
        </p:grpSp>
        <p:grpSp>
          <p:nvGrpSpPr>
            <p:cNvPr id="66" name="Group 98"/>
            <p:cNvGrpSpPr/>
            <p:nvPr/>
          </p:nvGrpSpPr>
          <p:grpSpPr>
            <a:xfrm>
              <a:off x="2329931" y="4021195"/>
              <a:ext cx="8208447" cy="936000"/>
              <a:chOff x="782320" y="4150300"/>
              <a:chExt cx="8196195" cy="936000"/>
            </a:xfrm>
          </p:grpSpPr>
          <p:sp>
            <p:nvSpPr>
              <p:cNvPr id="67" name="Pentagon 66"/>
              <p:cNvSpPr/>
              <p:nvPr/>
            </p:nvSpPr>
            <p:spPr bwMode="auto">
              <a:xfrm>
                <a:off x="792115" y="4150300"/>
                <a:ext cx="8186400" cy="936000"/>
              </a:xfrm>
              <a:prstGeom prst="homePlate">
                <a:avLst>
                  <a:gd name="adj" fmla="val 24216"/>
                </a:avLst>
              </a:prstGeom>
              <a:solidFill>
                <a:srgbClr val="10B086"/>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1800">
                  <a:defRPr/>
                </a:pPr>
                <a:r>
                  <a:rPr lang="en-US" sz="1600" kern="0" dirty="0">
                    <a:solidFill>
                      <a:srgbClr val="EEEEEE"/>
                    </a:solidFill>
                    <a:latin typeface="Calibri Light" panose="020F0302020204030204" pitchFamily="34" charset="0"/>
                    <a:ea typeface="ＭＳ Ｐゴシック" pitchFamily="34" charset="-128"/>
                  </a:rPr>
                  <a:t>Data used and methods employed are consistent with legal requirements such as Data Protection Legislation, the Human Rights Act 1998, the Statistics and Registration Service Act 2007, and the common law duty of confidence.</a:t>
                </a:r>
              </a:p>
            </p:txBody>
          </p:sp>
          <p:sp>
            <p:nvSpPr>
              <p:cNvPr id="68" name="Pentagon 67"/>
              <p:cNvSpPr/>
              <p:nvPr/>
            </p:nvSpPr>
            <p:spPr bwMode="auto">
              <a:xfrm>
                <a:off x="782320" y="4150300"/>
                <a:ext cx="1764110" cy="936000"/>
              </a:xfrm>
              <a:prstGeom prst="homePlate">
                <a:avLst>
                  <a:gd name="adj" fmla="val 29798"/>
                </a:avLst>
              </a:prstGeom>
              <a:solidFill>
                <a:srgbClr val="0B795B"/>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dirty="0">
                    <a:solidFill>
                      <a:srgbClr val="EEEEEE"/>
                    </a:solidFill>
                    <a:latin typeface="Calibri Light"/>
                    <a:ea typeface="ＭＳ Ｐゴシック" pitchFamily="1" charset="-128"/>
                    <a:cs typeface="Aharoni" pitchFamily="2" charset="-79"/>
                  </a:rPr>
                  <a:t>Legal Compliance</a:t>
                </a:r>
              </a:p>
            </p:txBody>
          </p:sp>
          <p:cxnSp>
            <p:nvCxnSpPr>
              <p:cNvPr id="69" name="Straight Connector 68"/>
              <p:cNvCxnSpPr/>
              <p:nvPr/>
            </p:nvCxnSpPr>
            <p:spPr bwMode="auto">
              <a:xfrm>
                <a:off x="7944282" y="4302608"/>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pic>
            <p:nvPicPr>
              <p:cNvPr id="70" name="Picture 69"/>
              <p:cNvPicPr>
                <a:picLocks noChangeAspect="1"/>
              </p:cNvPicPr>
              <p:nvPr/>
            </p:nvPicPr>
            <p:blipFill>
              <a:blip r:embed="rId8" cstate="print">
                <a:duotone>
                  <a:srgbClr val="515E6A">
                    <a:shade val="45000"/>
                    <a:satMod val="135000"/>
                  </a:srgbClr>
                  <a:prstClr val="white"/>
                </a:duotone>
                <a:lum bright="40000"/>
              </a:blip>
              <a:stretch>
                <a:fillRect/>
              </a:stretch>
            </p:blipFill>
            <p:spPr>
              <a:xfrm>
                <a:off x="8138580" y="4263753"/>
                <a:ext cx="600277" cy="611334"/>
              </a:xfrm>
              <a:prstGeom prst="rect">
                <a:avLst/>
              </a:prstGeom>
            </p:spPr>
          </p:pic>
        </p:grpSp>
      </p:grpSp>
      <p:sp>
        <p:nvSpPr>
          <p:cNvPr id="72" name="TextBox 71"/>
          <p:cNvSpPr txBox="1"/>
          <p:nvPr/>
        </p:nvSpPr>
        <p:spPr>
          <a:xfrm>
            <a:off x="1560513" y="6474822"/>
            <a:ext cx="510988" cy="338554"/>
          </a:xfrm>
          <a:prstGeom prst="rect">
            <a:avLst/>
          </a:prstGeom>
          <a:noFill/>
        </p:spPr>
        <p:txBody>
          <a:bodyPr wrap="square" rtlCol="0">
            <a:spAutoFit/>
          </a:bodyPr>
          <a:lstStyle/>
          <a:p>
            <a:pPr>
              <a:defRPr/>
            </a:pPr>
            <a:r>
              <a:rPr lang="en-GB" sz="1600" i="1" kern="0" dirty="0">
                <a:solidFill>
                  <a:srgbClr val="EEEEEE"/>
                </a:solidFill>
                <a:latin typeface="Arial" charset="0"/>
                <a:ea typeface="ＭＳ Ｐゴシック" pitchFamily="34" charset="-128"/>
              </a:rPr>
              <a:t>HS</a:t>
            </a:r>
            <a:endParaRPr lang="en-US" sz="1600" i="1" kern="0" dirty="0">
              <a:solidFill>
                <a:srgbClr val="EEEEEE"/>
              </a:solidFill>
              <a:latin typeface="Arial" charset="0"/>
              <a:ea typeface="ＭＳ Ｐゴシック" pitchFamily="34" charset="-128"/>
            </a:endParaRPr>
          </a:p>
        </p:txBody>
      </p:sp>
      <p:sp>
        <p:nvSpPr>
          <p:cNvPr id="73" name="TextBox 72"/>
          <p:cNvSpPr txBox="1"/>
          <p:nvPr/>
        </p:nvSpPr>
        <p:spPr>
          <a:xfrm>
            <a:off x="9090866" y="6474822"/>
            <a:ext cx="1613647" cy="338554"/>
          </a:xfrm>
          <a:prstGeom prst="rect">
            <a:avLst/>
          </a:prstGeom>
          <a:noFill/>
        </p:spPr>
        <p:txBody>
          <a:bodyPr wrap="square" rtlCol="0">
            <a:spAutoFit/>
          </a:bodyPr>
          <a:lstStyle/>
          <a:p>
            <a:pPr algn="r">
              <a:defRPr/>
            </a:pPr>
            <a:fld id="{9006BCE2-22FB-47EF-BC73-ABB30AAF3EE9}" type="slidenum">
              <a:rPr lang="en-US" sz="1600" kern="0">
                <a:solidFill>
                  <a:srgbClr val="EEEEEE"/>
                </a:solidFill>
                <a:latin typeface="Arial" charset="0"/>
                <a:ea typeface="ＭＳ Ｐゴシック" pitchFamily="34" charset="-128"/>
              </a:rPr>
              <a:pPr algn="r">
                <a:defRPr/>
              </a:pPr>
              <a:t>5</a:t>
            </a:fld>
            <a:endParaRPr lang="en-US" sz="1600" kern="0" dirty="0">
              <a:solidFill>
                <a:srgbClr val="EEEEEE"/>
              </a:solidFill>
              <a:latin typeface="Arial" charset="0"/>
              <a:ea typeface="ＭＳ Ｐゴシック" pitchFamily="34" charset="-128"/>
            </a:endParaRPr>
          </a:p>
        </p:txBody>
      </p:sp>
    </p:spTree>
    <p:extLst>
      <p:ext uri="{BB962C8B-B14F-4D97-AF65-F5344CB8AC3E}">
        <p14:creationId xmlns:p14="http://schemas.microsoft.com/office/powerpoint/2010/main" val="286856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02D1CD-3ABC-4617-A965-8A274CDA6C15}"/>
              </a:ext>
            </a:extLst>
          </p:cNvPr>
          <p:cNvSpPr>
            <a:spLocks noGrp="1"/>
          </p:cNvSpPr>
          <p:nvPr>
            <p:ph type="sldNum" sz="quarter" idx="12"/>
          </p:nvPr>
        </p:nvSpPr>
        <p:spPr/>
        <p:txBody>
          <a:bodyPr/>
          <a:lstStyle/>
          <a:p>
            <a:pPr>
              <a:defRPr/>
            </a:pPr>
            <a:endParaRPr lang="en-GB" dirty="0"/>
          </a:p>
        </p:txBody>
      </p:sp>
      <p:pic>
        <p:nvPicPr>
          <p:cNvPr id="7" name="Picture 6">
            <a:extLst>
              <a:ext uri="{FF2B5EF4-FFF2-40B4-BE49-F238E27FC236}">
                <a16:creationId xmlns:a16="http://schemas.microsoft.com/office/drawing/2014/main" id="{18C47B5D-4E3D-4ABA-BF7D-6C28339AC9AF}"/>
              </a:ext>
            </a:extLst>
          </p:cNvPr>
          <p:cNvPicPr>
            <a:picLocks noChangeAspect="1"/>
          </p:cNvPicPr>
          <p:nvPr/>
        </p:nvPicPr>
        <p:blipFill>
          <a:blip r:embed="rId3"/>
          <a:stretch>
            <a:fillRect/>
          </a:stretch>
        </p:blipFill>
        <p:spPr>
          <a:xfrm>
            <a:off x="2694462" y="549270"/>
            <a:ext cx="7206458" cy="5915030"/>
          </a:xfrm>
          <a:prstGeom prst="rect">
            <a:avLst/>
          </a:prstGeom>
          <a:solidFill>
            <a:schemeClr val="bg1"/>
          </a:solidFill>
        </p:spPr>
      </p:pic>
      <p:sp>
        <p:nvSpPr>
          <p:cNvPr id="2" name="Oval 1">
            <a:extLst>
              <a:ext uri="{FF2B5EF4-FFF2-40B4-BE49-F238E27FC236}">
                <a16:creationId xmlns:a16="http://schemas.microsoft.com/office/drawing/2014/main" id="{2E50B4DB-D08D-4C52-89A4-353FC0052E39}"/>
              </a:ext>
            </a:extLst>
          </p:cNvPr>
          <p:cNvSpPr/>
          <p:nvPr/>
        </p:nvSpPr>
        <p:spPr bwMode="auto">
          <a:xfrm>
            <a:off x="358346" y="1198605"/>
            <a:ext cx="2842054" cy="54369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pitchFamily="1" charset="-128"/>
            </a:endParaRPr>
          </a:p>
        </p:txBody>
      </p:sp>
      <p:sp>
        <p:nvSpPr>
          <p:cNvPr id="3" name="Rectangle 2">
            <a:extLst>
              <a:ext uri="{FF2B5EF4-FFF2-40B4-BE49-F238E27FC236}">
                <a16:creationId xmlns:a16="http://schemas.microsoft.com/office/drawing/2014/main" id="{A2DF8BD6-83B6-4EAB-90F7-442506F8A2E3}"/>
              </a:ext>
            </a:extLst>
          </p:cNvPr>
          <p:cNvSpPr/>
          <p:nvPr/>
        </p:nvSpPr>
        <p:spPr bwMode="auto">
          <a:xfrm>
            <a:off x="9675341" y="1161535"/>
            <a:ext cx="2199502" cy="5931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149525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6559-473A-4DB3-9CFB-F2A289155A2C}"/>
              </a:ext>
            </a:extLst>
          </p:cNvPr>
          <p:cNvSpPr>
            <a:spLocks noGrp="1"/>
          </p:cNvSpPr>
          <p:nvPr>
            <p:ph type="title"/>
          </p:nvPr>
        </p:nvSpPr>
        <p:spPr/>
        <p:txBody>
          <a:bodyPr/>
          <a:lstStyle/>
          <a:p>
            <a:r>
              <a:rPr lang="en-GB" dirty="0"/>
              <a:t>The Self-Assessment</a:t>
            </a:r>
          </a:p>
        </p:txBody>
      </p:sp>
      <p:sp>
        <p:nvSpPr>
          <p:cNvPr id="4" name="Slide Number Placeholder 3">
            <a:extLst>
              <a:ext uri="{FF2B5EF4-FFF2-40B4-BE49-F238E27FC236}">
                <a16:creationId xmlns:a16="http://schemas.microsoft.com/office/drawing/2014/main" id="{CC4EB89F-A931-4B15-A60B-1DA7B3DAB9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BFCFD3-9F8E-401F-A207-4146C728F5D9}" type="slidenum">
              <a:rPr kumimoji="0" lang="en-GB" sz="1400" b="0" i="0" u="none" strike="noStrike" kern="1200" cap="none" spc="0" normalizeH="0" baseline="0" noProof="0" smtClean="0">
                <a:ln>
                  <a:noFill/>
                </a:ln>
                <a:solidFill>
                  <a:srgbClr val="053E59"/>
                </a:solidFill>
                <a:effectLst/>
                <a:uLnTx/>
                <a:uFillTx/>
                <a:latin typeface="Arial" charset="0"/>
                <a:ea typeface="ＭＳ Ｐゴシック" pitchFamily="1"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sp>
        <p:nvSpPr>
          <p:cNvPr id="9" name="TextBox 8">
            <a:extLst>
              <a:ext uri="{FF2B5EF4-FFF2-40B4-BE49-F238E27FC236}">
                <a16:creationId xmlns:a16="http://schemas.microsoft.com/office/drawing/2014/main" id="{973C5764-FEBC-44B5-A4A9-57775F883057}"/>
              </a:ext>
            </a:extLst>
          </p:cNvPr>
          <p:cNvSpPr txBox="1"/>
          <p:nvPr/>
        </p:nvSpPr>
        <p:spPr>
          <a:xfrm>
            <a:off x="1426542" y="2381167"/>
            <a:ext cx="3854603"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53E59"/>
                </a:solidFill>
                <a:effectLst/>
                <a:uLnTx/>
                <a:uFillTx/>
                <a:latin typeface="Arial"/>
                <a:ea typeface="ＭＳ Ｐゴシック"/>
                <a:cs typeface="+mn-cs"/>
              </a:rPr>
              <a:t>The self-assessment consists of 3 main sections for the researcher to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53E59"/>
              </a:solidFill>
              <a:effectLst/>
              <a:uLnTx/>
              <a:uFillTx/>
              <a:latin typeface="Arial"/>
              <a:ea typeface="ＭＳ Ｐゴシック"/>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GB" sz="1800" b="0" i="0" u="none" strike="noStrike" kern="1200" cap="none" spc="0" normalizeH="0" baseline="0" noProof="0" dirty="0">
                <a:ln>
                  <a:noFill/>
                </a:ln>
                <a:solidFill>
                  <a:srgbClr val="053E59"/>
                </a:solidFill>
                <a:effectLst/>
                <a:uLnTx/>
                <a:uFillTx/>
                <a:latin typeface="Arial"/>
                <a:ea typeface="ＭＳ Ｐゴシック"/>
                <a:cs typeface="+mn-cs"/>
              </a:rPr>
              <a:t>Basic information</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kumimoji="0" lang="en-GB" sz="1800" b="0" i="0" u="none" strike="noStrike" kern="1200" cap="none" spc="0" normalizeH="0" baseline="0" noProof="0" dirty="0">
              <a:ln>
                <a:noFill/>
              </a:ln>
              <a:solidFill>
                <a:srgbClr val="053E59"/>
              </a:solidFill>
              <a:effectLst/>
              <a:uLnTx/>
              <a:uFillTx/>
              <a:latin typeface="Arial"/>
              <a:ea typeface="ＭＳ Ｐゴシック"/>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GB" sz="1800" b="0" i="0" u="none" strike="noStrike" kern="1200" cap="none" spc="0" normalizeH="0" baseline="0" noProof="0" dirty="0">
                <a:ln>
                  <a:noFill/>
                </a:ln>
                <a:solidFill>
                  <a:srgbClr val="053E59"/>
                </a:solidFill>
                <a:effectLst/>
                <a:uLnTx/>
                <a:uFillTx/>
                <a:latin typeface="Arial"/>
                <a:ea typeface="ＭＳ Ｐゴシック"/>
                <a:cs typeface="+mn-cs"/>
              </a:rPr>
              <a:t>Weightings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kumimoji="0" lang="en-GB" sz="1800" b="0" i="0" u="none" strike="noStrike" kern="1200" cap="none" spc="0" normalizeH="0" baseline="0" noProof="0" dirty="0">
              <a:ln>
                <a:noFill/>
              </a:ln>
              <a:solidFill>
                <a:srgbClr val="053E59"/>
              </a:solidFill>
              <a:effectLst/>
              <a:uLnTx/>
              <a:uFillTx/>
              <a:latin typeface="Arial"/>
              <a:ea typeface="ＭＳ Ｐゴシック"/>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GB" sz="1800" b="0" i="0" u="none" strike="noStrike" kern="1200" cap="none" spc="0" normalizeH="0" baseline="0" noProof="0" dirty="0">
                <a:ln>
                  <a:noFill/>
                </a:ln>
                <a:solidFill>
                  <a:srgbClr val="053E59"/>
                </a:solidFill>
                <a:effectLst/>
                <a:uLnTx/>
                <a:uFillTx/>
                <a:latin typeface="Arial"/>
                <a:ea typeface="ＭＳ Ｐゴシック"/>
                <a:cs typeface="+mn-cs"/>
              </a:rPr>
              <a:t>Item scoring scales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kumimoji="0" lang="en-GB" sz="1800" b="0" i="0" u="none" strike="noStrike" kern="1200" cap="none" spc="0" normalizeH="0" baseline="0" noProof="0" dirty="0">
              <a:ln>
                <a:noFill/>
              </a:ln>
              <a:solidFill>
                <a:srgbClr val="053E59"/>
              </a:solidFill>
              <a:effectLst/>
              <a:uLnTx/>
              <a:uFillTx/>
              <a:latin typeface="Arial"/>
              <a:ea typeface="ＭＳ Ｐゴシック"/>
              <a:cs typeface="+mn-cs"/>
            </a:endParaRPr>
          </a:p>
        </p:txBody>
      </p:sp>
      <p:cxnSp>
        <p:nvCxnSpPr>
          <p:cNvPr id="13" name="Straight Arrow Connector 12">
            <a:extLst>
              <a:ext uri="{FF2B5EF4-FFF2-40B4-BE49-F238E27FC236}">
                <a16:creationId xmlns:a16="http://schemas.microsoft.com/office/drawing/2014/main" id="{6BE1D4BE-2A47-4FB9-944C-2BAE450E23BC}"/>
              </a:ext>
            </a:extLst>
          </p:cNvPr>
          <p:cNvCxnSpPr>
            <a:cxnSpLocks/>
          </p:cNvCxnSpPr>
          <p:nvPr/>
        </p:nvCxnSpPr>
        <p:spPr bwMode="auto">
          <a:xfrm flipV="1">
            <a:off x="4880919" y="2268415"/>
            <a:ext cx="3040950" cy="1302688"/>
          </a:xfrm>
          <a:prstGeom prst="straightConnector1">
            <a:avLst/>
          </a:prstGeom>
          <a:ln w="444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2693AA-7F1C-49E0-85A2-9CCE65E08896}"/>
              </a:ext>
            </a:extLst>
          </p:cNvPr>
          <p:cNvCxnSpPr>
            <a:cxnSpLocks/>
          </p:cNvCxnSpPr>
          <p:nvPr/>
        </p:nvCxnSpPr>
        <p:spPr bwMode="auto">
          <a:xfrm flipV="1">
            <a:off x="5140411" y="4114800"/>
            <a:ext cx="2781458" cy="98854"/>
          </a:xfrm>
          <a:prstGeom prst="straightConnector1">
            <a:avLst/>
          </a:prstGeom>
          <a:ln w="444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503B53A-9B37-4137-89D5-8099B31BD57A}"/>
              </a:ext>
            </a:extLst>
          </p:cNvPr>
          <p:cNvCxnSpPr>
            <a:cxnSpLocks/>
          </p:cNvCxnSpPr>
          <p:nvPr/>
        </p:nvCxnSpPr>
        <p:spPr bwMode="auto">
          <a:xfrm>
            <a:off x="4831492" y="5016843"/>
            <a:ext cx="3090377" cy="173112"/>
          </a:xfrm>
          <a:prstGeom prst="straightConnector1">
            <a:avLst/>
          </a:prstGeom>
          <a:ln w="4445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A5709B3-377A-4B07-95E7-D55B9E520C43}"/>
              </a:ext>
            </a:extLst>
          </p:cNvPr>
          <p:cNvPicPr>
            <a:picLocks noChangeAspect="1"/>
          </p:cNvPicPr>
          <p:nvPr/>
        </p:nvPicPr>
        <p:blipFill>
          <a:blip r:embed="rId3"/>
          <a:stretch>
            <a:fillRect/>
          </a:stretch>
        </p:blipFill>
        <p:spPr>
          <a:xfrm>
            <a:off x="8053536" y="0"/>
            <a:ext cx="4138464" cy="6789688"/>
          </a:xfrm>
          <a:prstGeom prst="rect">
            <a:avLst/>
          </a:prstGeom>
          <a:ln>
            <a:solidFill>
              <a:schemeClr val="bg1">
                <a:lumMod val="85000"/>
              </a:schemeClr>
            </a:solidFill>
          </a:ln>
        </p:spPr>
      </p:pic>
    </p:spTree>
    <p:extLst>
      <p:ext uri="{BB962C8B-B14F-4D97-AF65-F5344CB8AC3E}">
        <p14:creationId xmlns:p14="http://schemas.microsoft.com/office/powerpoint/2010/main" val="398899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DC79-A0BC-47DB-BD51-6B3855205A43}"/>
              </a:ext>
            </a:extLst>
          </p:cNvPr>
          <p:cNvSpPr>
            <a:spLocks noGrp="1"/>
          </p:cNvSpPr>
          <p:nvPr>
            <p:ph type="title"/>
          </p:nvPr>
        </p:nvSpPr>
        <p:spPr/>
        <p:txBody>
          <a:bodyPr/>
          <a:lstStyle/>
          <a:p>
            <a:r>
              <a:rPr lang="en-GB" dirty="0"/>
              <a:t>Outcomes</a:t>
            </a:r>
          </a:p>
        </p:txBody>
      </p:sp>
      <p:sp>
        <p:nvSpPr>
          <p:cNvPr id="3" name="Content Placeholder 2">
            <a:extLst>
              <a:ext uri="{FF2B5EF4-FFF2-40B4-BE49-F238E27FC236}">
                <a16:creationId xmlns:a16="http://schemas.microsoft.com/office/drawing/2014/main" id="{D65F810F-AFFA-4CF1-B038-417077BC9136}"/>
              </a:ext>
            </a:extLst>
          </p:cNvPr>
          <p:cNvSpPr>
            <a:spLocks noGrp="1"/>
          </p:cNvSpPr>
          <p:nvPr>
            <p:ph idx="1"/>
          </p:nvPr>
        </p:nvSpPr>
        <p:spPr/>
        <p:txBody>
          <a:bodyPr/>
          <a:lstStyle/>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BAB415D6-B4DC-40D9-907A-ABBAAF4555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53E59"/>
              </a:solidFill>
              <a:effectLst/>
              <a:uLnTx/>
              <a:uFillTx/>
              <a:latin typeface="Arial" charset="0"/>
              <a:ea typeface="ＭＳ Ｐゴシック" pitchFamily="1" charset="-128"/>
              <a:cs typeface="+mn-cs"/>
            </a:endParaRPr>
          </a:p>
        </p:txBody>
      </p:sp>
      <p:pic>
        <p:nvPicPr>
          <p:cNvPr id="5" name="Picture 4" descr="Scoring">
            <a:extLst>
              <a:ext uri="{FF2B5EF4-FFF2-40B4-BE49-F238E27FC236}">
                <a16:creationId xmlns:a16="http://schemas.microsoft.com/office/drawing/2014/main" id="{CB726B25-EC94-4EDE-B112-3EEC0E169DB5}"/>
              </a:ext>
            </a:extLst>
          </p:cNvPr>
          <p:cNvPicPr/>
          <p:nvPr/>
        </p:nvPicPr>
        <p:blipFill>
          <a:blip r:embed="rId3">
            <a:extLst>
              <a:ext uri="{28A0092B-C50C-407E-A947-70E740481C1C}">
                <a14:useLocalDpi xmlns:a14="http://schemas.microsoft.com/office/drawing/2010/main" val="0"/>
              </a:ext>
            </a:extLst>
          </a:blip>
          <a:srcRect l="665" b="52193"/>
          <a:stretch>
            <a:fillRect/>
          </a:stretch>
        </p:blipFill>
        <p:spPr bwMode="auto">
          <a:xfrm>
            <a:off x="2852420" y="2079862"/>
            <a:ext cx="6189980" cy="1882537"/>
          </a:xfrm>
          <a:prstGeom prst="rect">
            <a:avLst/>
          </a:prstGeom>
          <a:noFill/>
          <a:ln>
            <a:noFill/>
          </a:ln>
        </p:spPr>
      </p:pic>
      <p:grpSp>
        <p:nvGrpSpPr>
          <p:cNvPr id="6" name="Group 5">
            <a:extLst>
              <a:ext uri="{FF2B5EF4-FFF2-40B4-BE49-F238E27FC236}">
                <a16:creationId xmlns:a16="http://schemas.microsoft.com/office/drawing/2014/main" id="{1F0D7AE2-8163-4F14-B554-687D05A206A1}"/>
              </a:ext>
            </a:extLst>
          </p:cNvPr>
          <p:cNvGrpSpPr>
            <a:grpSpLocks/>
          </p:cNvGrpSpPr>
          <p:nvPr/>
        </p:nvGrpSpPr>
        <p:grpSpPr bwMode="auto">
          <a:xfrm>
            <a:off x="3223260" y="4142859"/>
            <a:ext cx="5448300" cy="1737995"/>
            <a:chOff x="0" y="0"/>
            <a:chExt cx="5448300" cy="1864360"/>
          </a:xfrm>
        </p:grpSpPr>
        <p:sp>
          <p:nvSpPr>
            <p:cNvPr id="7" name="Text Box 2">
              <a:extLst>
                <a:ext uri="{FF2B5EF4-FFF2-40B4-BE49-F238E27FC236}">
                  <a16:creationId xmlns:a16="http://schemas.microsoft.com/office/drawing/2014/main" id="{B2E1887C-C898-4D55-8174-FA9B38B647F3}"/>
                </a:ext>
              </a:extLst>
            </p:cNvPr>
            <p:cNvSpPr txBox="1">
              <a:spLocks noChangeArrowheads="1"/>
            </p:cNvSpPr>
            <p:nvPr/>
          </p:nvSpPr>
          <p:spPr bwMode="auto">
            <a:xfrm>
              <a:off x="0" y="0"/>
              <a:ext cx="1295400" cy="7606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GB" sz="900" b="0" i="0" u="none" strike="noStrike" kern="1200" cap="none" spc="0" normalizeH="0" baseline="0" noProof="0" dirty="0">
                  <a:ln>
                    <a:noFill/>
                  </a:ln>
                  <a:solidFill>
                    <a:srgbClr val="053E59"/>
                  </a:solidFill>
                  <a:effectLst/>
                  <a:uLnTx/>
                  <a:uFillTx/>
                  <a:latin typeface="Arial" panose="020B0604020202020204" pitchFamily="34" charset="0"/>
                  <a:ea typeface="Calibri" panose="020F0502020204030204" pitchFamily="34" charset="0"/>
                  <a:cs typeface="Times New Roman" panose="02020603050405020304" pitchFamily="18" charset="0"/>
                </a:rPr>
                <a:t>Project may proceed after confirmation from the Data Ethics team</a:t>
              </a:r>
              <a:endParaRPr kumimoji="0" lang="en-GB" sz="1100" b="0" i="0" u="none" strike="noStrike" kern="1200" cap="none" spc="0" normalizeH="0" baseline="0" noProof="0" dirty="0">
                <a:ln>
                  <a:noFill/>
                </a:ln>
                <a:solidFill>
                  <a:srgbClr val="053E59"/>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6C21EEB2-B56F-4573-B4A7-6CAD6EC379E2}"/>
                </a:ext>
              </a:extLst>
            </p:cNvPr>
            <p:cNvSpPr txBox="1">
              <a:spLocks noChangeArrowheads="1"/>
            </p:cNvSpPr>
            <p:nvPr/>
          </p:nvSpPr>
          <p:spPr bwMode="auto">
            <a:xfrm>
              <a:off x="1379220" y="7909"/>
              <a:ext cx="1295400" cy="1445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GB" sz="900" b="0" i="0" u="none" strike="noStrike" kern="1200" cap="none" spc="0" normalizeH="0" baseline="0" noProof="0">
                  <a:ln>
                    <a:noFill/>
                  </a:ln>
                  <a:solidFill>
                    <a:srgbClr val="053E59"/>
                  </a:solidFill>
                  <a:effectLst/>
                  <a:uLnTx/>
                  <a:uFillTx/>
                  <a:latin typeface="Arial" panose="020B0604020202020204" pitchFamily="34" charset="0"/>
                  <a:ea typeface="Calibri" panose="020F0502020204030204" pitchFamily="34" charset="0"/>
                  <a:cs typeface="Times New Roman" panose="02020603050405020304" pitchFamily="18" charset="0"/>
                </a:rPr>
                <a:t>Consult with the Data Ethics team to discuss actions to mitigate any highlighted risks before proceeding with the project</a:t>
              </a:r>
              <a:endParaRPr kumimoji="0" lang="en-GB" sz="1100" b="0" i="0" u="none" strike="noStrike" kern="1200" cap="none" spc="0" normalizeH="0" baseline="0" noProof="0">
                <a:ln>
                  <a:noFill/>
                </a:ln>
                <a:solidFill>
                  <a:srgbClr val="053E59"/>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ED3860F4-2C8C-4570-895C-AF31CFD6E2F9}"/>
                </a:ext>
              </a:extLst>
            </p:cNvPr>
            <p:cNvSpPr txBox="1">
              <a:spLocks noChangeArrowheads="1"/>
            </p:cNvSpPr>
            <p:nvPr/>
          </p:nvSpPr>
          <p:spPr bwMode="auto">
            <a:xfrm>
              <a:off x="2766060" y="7909"/>
              <a:ext cx="1295400" cy="17874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GB" sz="900" b="0" i="0" u="none" strike="noStrike" kern="1200" cap="none" spc="0" normalizeH="0" baseline="0" noProof="0">
                  <a:ln>
                    <a:noFill/>
                  </a:ln>
                  <a:solidFill>
                    <a:srgbClr val="053E59"/>
                  </a:solidFill>
                  <a:effectLst/>
                  <a:uLnTx/>
                  <a:uFillTx/>
                  <a:latin typeface="Arial" panose="020B0604020202020204" pitchFamily="34" charset="0"/>
                  <a:ea typeface="Calibri" panose="020F0502020204030204" pitchFamily="34" charset="0"/>
                  <a:cs typeface="Times New Roman" panose="02020603050405020304" pitchFamily="18" charset="0"/>
                </a:rPr>
                <a:t>Consult with the Data Ethics team. If risks cannot be mitigated then this project should be presented to NSDEC for a full independent ethical review before proceeding</a:t>
              </a:r>
              <a:endParaRPr kumimoji="0" lang="en-GB" sz="1100" b="0" i="0" u="none" strike="noStrike" kern="1200" cap="none" spc="0" normalizeH="0" baseline="0" noProof="0">
                <a:ln>
                  <a:noFill/>
                </a:ln>
                <a:solidFill>
                  <a:srgbClr val="053E59"/>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2">
              <a:extLst>
                <a:ext uri="{FF2B5EF4-FFF2-40B4-BE49-F238E27FC236}">
                  <a16:creationId xmlns:a16="http://schemas.microsoft.com/office/drawing/2014/main" id="{C935F354-825B-4C86-9F7A-9932DF5051F3}"/>
                </a:ext>
              </a:extLst>
            </p:cNvPr>
            <p:cNvSpPr txBox="1">
              <a:spLocks noChangeArrowheads="1"/>
            </p:cNvSpPr>
            <p:nvPr/>
          </p:nvSpPr>
          <p:spPr bwMode="auto">
            <a:xfrm>
              <a:off x="4152900" y="7620"/>
              <a:ext cx="1295400" cy="18567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GB" sz="900" b="0" i="0" u="none" strike="noStrike" kern="1200" cap="none" spc="0" normalizeH="0" baseline="0" noProof="0" dirty="0">
                  <a:ln>
                    <a:noFill/>
                  </a:ln>
                  <a:solidFill>
                    <a:srgbClr val="053E59"/>
                  </a:solidFill>
                  <a:effectLst/>
                  <a:uLnTx/>
                  <a:uFillTx/>
                  <a:latin typeface="Arial" panose="020B0604020202020204" pitchFamily="34" charset="0"/>
                  <a:ea typeface="Calibri" panose="020F0502020204030204" pitchFamily="34" charset="0"/>
                  <a:cs typeface="Times New Roman" panose="02020603050405020304" pitchFamily="18" charset="0"/>
                </a:rPr>
                <a:t>Consult with the Data Ethics team. If risks cannot be mitigated then this project should be presented to NSDEC for a full independent ethical review before proceeding</a:t>
              </a:r>
              <a:endParaRPr kumimoji="0" lang="en-GB" sz="1100" b="0" i="0" u="none" strike="noStrike" kern="1200" cap="none" spc="0" normalizeH="0" baseline="0" noProof="0" dirty="0">
                <a:ln>
                  <a:noFill/>
                </a:ln>
                <a:solidFill>
                  <a:srgbClr val="053E59"/>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GB" sz="900" b="0" i="0" u="none" strike="noStrike" kern="1200" cap="none" spc="0" normalizeH="0" baseline="0" noProof="0" dirty="0">
                  <a:ln>
                    <a:noFill/>
                  </a:ln>
                  <a:solidFill>
                    <a:srgbClr val="053E59"/>
                  </a:solidFill>
                  <a:effectLst/>
                  <a:uLnTx/>
                  <a:uFillTx/>
                  <a:latin typeface="Arial" panose="020B0604020202020204" pitchFamily="34" charset="0"/>
                  <a:ea typeface="Calibri" panose="020F0502020204030204" pitchFamily="34" charset="0"/>
                  <a:cs typeface="Times New Roman" panose="02020603050405020304" pitchFamily="18" charset="0"/>
                </a:rPr>
                <a:t> </a:t>
              </a:r>
              <a:endParaRPr kumimoji="0" lang="en-GB" sz="1100" b="0" i="0" u="none" strike="noStrike" kern="1200" cap="none" spc="0" normalizeH="0" baseline="0" noProof="0" dirty="0">
                <a:ln>
                  <a:noFill/>
                </a:ln>
                <a:solidFill>
                  <a:srgbClr val="053E59"/>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82982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E624-D1AE-48AF-9592-6EA49628A576}"/>
              </a:ext>
            </a:extLst>
          </p:cNvPr>
          <p:cNvSpPr>
            <a:spLocks noGrp="1"/>
          </p:cNvSpPr>
          <p:nvPr>
            <p:ph type="title"/>
          </p:nvPr>
        </p:nvSpPr>
        <p:spPr>
          <a:xfrm>
            <a:off x="914400" y="152400"/>
            <a:ext cx="10363200" cy="1143000"/>
          </a:xfrm>
        </p:spPr>
        <p:txBody>
          <a:bodyPr wrap="square" anchor="ctr">
            <a:normAutofit/>
          </a:bodyPr>
          <a:lstStyle/>
          <a:p>
            <a:r>
              <a:rPr lang="en-GB" dirty="0"/>
              <a:t>User Support </a:t>
            </a:r>
          </a:p>
        </p:txBody>
      </p:sp>
      <p:pic>
        <p:nvPicPr>
          <p:cNvPr id="6" name="Picture 2" descr="IT Support Services | End-User Support | Insight">
            <a:extLst>
              <a:ext uri="{FF2B5EF4-FFF2-40B4-BE49-F238E27FC236}">
                <a16:creationId xmlns:a16="http://schemas.microsoft.com/office/drawing/2014/main" id="{0BD8017D-14F4-40A4-85FD-71B8DDCA49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7" r="568" b="2"/>
          <a:stretch/>
        </p:blipFill>
        <p:spPr bwMode="auto">
          <a:xfrm>
            <a:off x="914400" y="1524000"/>
            <a:ext cx="5080000" cy="4572000"/>
          </a:xfrm>
          <a:prstGeom prst="rect">
            <a:avLst/>
          </a:prstGeom>
          <a:solidFill>
            <a:srgbClr val="FFFFFF"/>
          </a:solidFill>
        </p:spPr>
      </p:pic>
      <p:pic>
        <p:nvPicPr>
          <p:cNvPr id="5" name="Content Placeholder 9">
            <a:extLst>
              <a:ext uri="{FF2B5EF4-FFF2-40B4-BE49-F238E27FC236}">
                <a16:creationId xmlns:a16="http://schemas.microsoft.com/office/drawing/2014/main" id="{48459692-F677-4723-9B12-01056175F334}"/>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r="-1" b="36549"/>
          <a:stretch/>
        </p:blipFill>
        <p:spPr>
          <a:xfrm>
            <a:off x="6197600" y="1524000"/>
            <a:ext cx="5080000" cy="4572000"/>
          </a:xfrm>
          <a:noFill/>
          <a:ln>
            <a:solidFill>
              <a:schemeClr val="bg1">
                <a:lumMod val="85000"/>
              </a:schemeClr>
            </a:solidFill>
          </a:ln>
        </p:spPr>
      </p:pic>
      <p:sp>
        <p:nvSpPr>
          <p:cNvPr id="11" name="Slide Number Placeholder 4">
            <a:extLst>
              <a:ext uri="{FF2B5EF4-FFF2-40B4-BE49-F238E27FC236}">
                <a16:creationId xmlns:a16="http://schemas.microsoft.com/office/drawing/2014/main" id="{4B70BC5E-C1D9-4A29-91E5-272317FFB071}"/>
              </a:ext>
            </a:extLst>
          </p:cNvPr>
          <p:cNvSpPr>
            <a:spLocks noGrp="1"/>
          </p:cNvSpPr>
          <p:nvPr>
            <p:ph type="sldNum" sz="quarter" idx="12"/>
          </p:nvPr>
        </p:nvSpPr>
        <p:spPr>
          <a:xfrm>
            <a:off x="8737600" y="6248400"/>
            <a:ext cx="2540000" cy="457200"/>
          </a:xfrm>
        </p:spPr>
        <p:txBody>
          <a:bodyPr/>
          <a:lstStyle/>
          <a:p>
            <a:pPr>
              <a:spcAft>
                <a:spcPts val="600"/>
              </a:spcAft>
              <a:defRPr/>
            </a:pPr>
            <a:fld id="{B452289B-5D05-46A4-B2A4-B1016959EFEE}" type="slidenum">
              <a:rPr lang="en-GB"/>
              <a:pPr>
                <a:spcAft>
                  <a:spcPts val="600"/>
                </a:spcAft>
                <a:defRPr/>
              </a:pPr>
              <a:t>9</a:t>
            </a:fld>
            <a:endParaRPr lang="en-GB"/>
          </a:p>
        </p:txBody>
      </p:sp>
    </p:spTree>
    <p:extLst>
      <p:ext uri="{BB962C8B-B14F-4D97-AF65-F5344CB8AC3E}">
        <p14:creationId xmlns:p14="http://schemas.microsoft.com/office/powerpoint/2010/main" val="1630881237"/>
      </p:ext>
    </p:extLst>
  </p:cSld>
  <p:clrMapOvr>
    <a:masterClrMapping/>
  </p:clrMapOvr>
</p:sld>
</file>

<file path=ppt/theme/theme1.xml><?xml version="1.0" encoding="utf-8"?>
<a:theme xmlns:a="http://schemas.openxmlformats.org/drawingml/2006/main" name="~1520232">
  <a:themeElements>
    <a:clrScheme name="UKSA Suitable Colours">
      <a:dk1>
        <a:srgbClr val="053E59"/>
      </a:dk1>
      <a:lt1>
        <a:sysClr val="window" lastClr="FFFFFF"/>
      </a:lt1>
      <a:dk2>
        <a:srgbClr val="274060"/>
      </a:dk2>
      <a:lt2>
        <a:srgbClr val="EEECE1"/>
      </a:lt2>
      <a:accent1>
        <a:srgbClr val="A9BE3B"/>
      </a:accent1>
      <a:accent2>
        <a:srgbClr val="347FC4"/>
      </a:accent2>
      <a:accent3>
        <a:srgbClr val="335C81"/>
      </a:accent3>
      <a:accent4>
        <a:srgbClr val="FF6F59"/>
      </a:accent4>
      <a:accent5>
        <a:srgbClr val="4BACC6"/>
      </a:accent5>
      <a:accent6>
        <a:srgbClr val="254441"/>
      </a:accent6>
      <a:hlink>
        <a:srgbClr val="265F93"/>
      </a:hlink>
      <a:folHlink>
        <a:srgbClr val="A9BE3B"/>
      </a:folHlink>
    </a:clrScheme>
    <a:fontScheme name="~152023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152023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2023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2023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2023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2023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2023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2023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2023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2023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2023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2023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2023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1520232">
  <a:themeElements>
    <a:clrScheme name="UKSA Suitable Colours">
      <a:dk1>
        <a:srgbClr val="053E59"/>
      </a:dk1>
      <a:lt1>
        <a:sysClr val="window" lastClr="FFFFFF"/>
      </a:lt1>
      <a:dk2>
        <a:srgbClr val="274060"/>
      </a:dk2>
      <a:lt2>
        <a:srgbClr val="EEECE1"/>
      </a:lt2>
      <a:accent1>
        <a:srgbClr val="A9BE3B"/>
      </a:accent1>
      <a:accent2>
        <a:srgbClr val="347FC4"/>
      </a:accent2>
      <a:accent3>
        <a:srgbClr val="335C81"/>
      </a:accent3>
      <a:accent4>
        <a:srgbClr val="FF6F59"/>
      </a:accent4>
      <a:accent5>
        <a:srgbClr val="4BACC6"/>
      </a:accent5>
      <a:accent6>
        <a:srgbClr val="254441"/>
      </a:accent6>
      <a:hlink>
        <a:srgbClr val="265F93"/>
      </a:hlink>
      <a:folHlink>
        <a:srgbClr val="A9BE3B"/>
      </a:folHlink>
    </a:clrScheme>
    <a:fontScheme name="~152023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152023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2023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2023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2023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2023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2023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2023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2023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2023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2023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2023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2023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SharedContentType xmlns="Microsoft.SharePoint.Taxonomy.ContentTypeSync" SourceId="a7dd7a64-f5c5-4f30-b8c4-f5626f639d1b" ContentTypeId="0x01010035E33599CC8D1E47A037F474646B1D58" PreviousValue="false"/>
</file>

<file path=customXml/item4.xml><?xml version="1.0" encoding="utf-8"?>
<?mso-contentType ?>
<p:Policy xmlns:p="office.server.policy" id="" local="true">
  <p:Name>ONS Document</p:Name>
  <p:Description/>
  <p:Statement/>
  <p:PolicyItems>
    <p:PolicyItem featureId="Microsoft.Office.RecordsManagement.PolicyFeatures.Expiration" staticId="0x01010035E33599CC8D1E47A037F474646B1D58|2057524105" UniqueId="d097a687-1114-45fc-89d8-799351d0ef20">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100</number>
                  <property>Retention_x0020_Date</property>
                  <period>years</period>
                </formula>
                <action type="action" id="ONS-RetentionAction"/>
              </data>
            </stages>
          </Schedule>
        </Schedules>
      </p:CustomData>
    </p:PolicyItem>
  </p:PolicyItems>
</p:Policy>
</file>

<file path=customXml/item5.xml><?xml version="1.0" encoding="utf-8"?>
<p:properties xmlns:p="http://schemas.microsoft.com/office/2006/metadata/properties" xmlns:xsi="http://www.w3.org/2001/XMLSchema-instance" xmlns:pc="http://schemas.microsoft.com/office/infopath/2007/PartnerControls">
  <documentManagement>
    <o5359087ad404c199aee74686ab194d3 xmlns="e14115de-03ae-49b5-af01-31035404c456">
      <Terms xmlns="http://schemas.microsoft.com/office/infopath/2007/PartnerControls">
        <TermInfo xmlns="http://schemas.microsoft.com/office/infopath/2007/PartnerControls">
          <TermName xmlns="http://schemas.microsoft.com/office/infopath/2007/PartnerControls">Programme and Project</TermName>
          <TermId xmlns="http://schemas.microsoft.com/office/infopath/2007/PartnerControls">96356c75-f26d-45f0-a4b1-e809250f704c</TermId>
        </TermInfo>
      </Terms>
    </o5359087ad404c199aee74686ab194d3>
    <RetentionType xmlns="11db2dc9-1d1c-45eb-8b5b-ac58ae3319db">Notify</RetentionType>
    <TaxCatchAll xmlns="e14115de-03ae-49b5-af01-31035404c456">
      <Value>5</Value>
    </TaxCatchAll>
    <RetentionDate xmlns="11db2dc9-1d1c-45eb-8b5b-ac58ae3319db" xsi:nil="true"/>
    <Retention xmlns="11db2dc9-1d1c-45eb-8b5b-ac58ae3319db">0</Retention>
    <TaxKeywordTaxHTField xmlns="e14115de-03ae-49b5-af01-31035404c456">
      <Terms xmlns="http://schemas.microsoft.com/office/infopath/2007/PartnerControls"/>
    </TaxKeywordTaxHTField>
    <EDRMSOwner xmlns="11db2dc9-1d1c-45eb-8b5b-ac58ae3319db" xsi:nil="true"/>
    <_dlc_DocId xmlns="37655e2e-3ff4-440c-aed8-80b3c3e7d4fa">KQQA3KQERVE6-192277141-45</_dlc_DocId>
    <_dlc_DocIdUrl xmlns="37655e2e-3ff4-440c-aed8-80b3c3e7d4fa">
      <Url>https://share.sp.ons.statistics.gov.uk/sites/dglp/_layouts/15/DocIdRedir.aspx?ID=KQQA3KQERVE6-192277141-45</Url>
      <Description>KQQA3KQERVE6-192277141-45</Description>
    </_dlc_DocIdUrl>
  </documentManagement>
</p:properties>
</file>

<file path=customXml/item6.xml><?xml version="1.0" encoding="utf-8"?>
<ct:contentTypeSchema xmlns:ct="http://schemas.microsoft.com/office/2006/metadata/contentType" xmlns:ma="http://schemas.microsoft.com/office/2006/metadata/properties/metaAttributes" ct:_="" ma:_="" ma:contentTypeName="ONS Document" ma:contentTypeID="0x01010035E33599CC8D1E47A037F474646B1D5800C0960E48B23DD4478C5145945737CF04" ma:contentTypeVersion="0" ma:contentTypeDescription="Create a new document." ma:contentTypeScope="" ma:versionID="05d49392c7ee2868926d9b8fef67195e">
  <xsd:schema xmlns:xsd="http://www.w3.org/2001/XMLSchema" xmlns:xs="http://www.w3.org/2001/XMLSchema" xmlns:p="http://schemas.microsoft.com/office/2006/metadata/properties" xmlns:ns1="http://schemas.microsoft.com/sharepoint/v3" xmlns:ns3="e14115de-03ae-49b5-af01-31035404c456" xmlns:ns4="11db2dc9-1d1c-45eb-8b5b-ac58ae3319db" xmlns:ns5="37655e2e-3ff4-440c-aed8-80b3c3e7d4fa" targetNamespace="http://schemas.microsoft.com/office/2006/metadata/properties" ma:root="true" ma:fieldsID="0f4c7bf5251da685f4a62d25c0b26708" ns1:_="" ns3:_="" ns4:_="" ns5:_="">
    <xsd:import namespace="http://schemas.microsoft.com/sharepoint/v3"/>
    <xsd:import namespace="e14115de-03ae-49b5-af01-31035404c456"/>
    <xsd:import namespace="11db2dc9-1d1c-45eb-8b5b-ac58ae3319db"/>
    <xsd:import namespace="37655e2e-3ff4-440c-aed8-80b3c3e7d4fa"/>
    <xsd:element name="properties">
      <xsd:complexType>
        <xsd:sequence>
          <xsd:element name="documentManagement">
            <xsd:complexType>
              <xsd:all>
                <xsd:element ref="ns3:TaxCatchAll" minOccurs="0"/>
                <xsd:element ref="ns3:TaxCatchAllLabel" minOccurs="0"/>
                <xsd:element ref="ns3:o5359087ad404c199aee74686ab194d3" minOccurs="0"/>
                <xsd:element ref="ns4:RetentionDate" minOccurs="0"/>
                <xsd:element ref="ns4:Retention" minOccurs="0"/>
                <xsd:element ref="ns4:EDRMSOwner" minOccurs="0"/>
                <xsd:element ref="ns4:RetentionType" minOccurs="0"/>
                <xsd:element ref="ns3:TaxKeywordTaxHTField" minOccurs="0"/>
                <xsd:element ref="ns1:_dlc_Exempt" minOccurs="0"/>
                <xsd:element ref="ns1:_dlc_ExpireDateSaved" minOccurs="0"/>
                <xsd:element ref="ns1:_dlc_ExpireDate" minOccurs="0"/>
                <xsd:element ref="ns5:_dlc_DocId" minOccurs="0"/>
                <xsd:element ref="ns5:_dlc_DocIdUrl" minOccurs="0"/>
                <xsd:element ref="ns5: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8" nillable="true" ma:displayName="Exempt from Policy" ma:hidden="true" ma:internalName="_dlc_Exempt" ma:readOnly="true">
      <xsd:simpleType>
        <xsd:restriction base="dms:Unknown"/>
      </xsd:simpleType>
    </xsd:element>
    <xsd:element name="_dlc_ExpireDateSaved" ma:index="19" nillable="true" ma:displayName="Original Expiration Date" ma:hidden="true" ma:internalName="_dlc_ExpireDateSaved" ma:readOnly="true">
      <xsd:simpleType>
        <xsd:restriction base="dms:DateTime"/>
      </xsd:simpleType>
    </xsd:element>
    <xsd:element name="_dlc_ExpireDate" ma:index="20"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14115de-03ae-49b5-af01-31035404c456" elementFormDefault="qualified">
    <xsd:import namespace="http://schemas.microsoft.com/office/2006/documentManagement/types"/>
    <xsd:import namespace="http://schemas.microsoft.com/office/infopath/2007/PartnerControls"/>
    <xsd:element name="TaxCatchAll" ma:index="7" nillable="true" ma:displayName="Taxonomy Catch All Column" ma:hidden="true" ma:list="{6441fc31-1140-4f6e-a377-ab5528b911a9}" ma:internalName="TaxCatchAll" ma:showField="CatchAllData" ma:web="630dd3b9-1b39-4ad8-b839-3ac42d2c774a">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hidden="true" ma:list="{6441fc31-1140-4f6e-a377-ab5528b911a9}" ma:internalName="TaxCatchAllLabel" ma:readOnly="true" ma:showField="CatchAllDataLabel" ma:web="630dd3b9-1b39-4ad8-b839-3ac42d2c774a">
      <xsd:complexType>
        <xsd:complexContent>
          <xsd:extension base="dms:MultiChoiceLookup">
            <xsd:sequence>
              <xsd:element name="Value" type="dms:Lookup" maxOccurs="unbounded" minOccurs="0" nillable="true"/>
            </xsd:sequence>
          </xsd:extension>
        </xsd:complexContent>
      </xsd:complexType>
    </xsd:element>
    <xsd:element name="o5359087ad404c199aee74686ab194d3" ma:index="9" ma:taxonomy="true" ma:internalName="o5359087ad404c199aee74686ab194d3" ma:taxonomyFieldName="RecordType" ma:displayName="Record Type" ma:readOnly="false" ma:default="" ma:fieldId="{85359087-ad40-4c19-9aee-74686ab194d3}" ma:sspId="a7dd7a64-f5c5-4f30-b8c4-f5626f639d1b" ma:termSetId="b7884471-767e-4886-9e04-df700fa96fc2" ma:anchorId="00000000-0000-0000-0000-000000000000" ma:open="false" ma:isKeyword="false">
      <xsd:complexType>
        <xsd:sequence>
          <xsd:element ref="pc:Terms" minOccurs="0" maxOccurs="1"/>
        </xsd:sequence>
      </xsd:complexType>
    </xsd:element>
    <xsd:element name="TaxKeywordTaxHTField" ma:index="16" nillable="true" ma:taxonomy="true" ma:internalName="TaxKeywordTaxHTField" ma:taxonomyFieldName="TaxKeyword" ma:displayName="Enterprise Keywords" ma:fieldId="{23f27201-bee3-471e-b2e7-b64fd8b7ca38}" ma:taxonomyMulti="true" ma:sspId="a7dd7a64-f5c5-4f30-b8c4-f5626f639d1b"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1db2dc9-1d1c-45eb-8b5b-ac58ae3319db" elementFormDefault="qualified">
    <xsd:import namespace="http://schemas.microsoft.com/office/2006/documentManagement/types"/>
    <xsd:import namespace="http://schemas.microsoft.com/office/infopath/2007/PartnerControls"/>
    <xsd:element name="RetentionDate" ma:index="12" nillable="true" ma:displayName="Retention Date" ma:format="DateOnly" ma:internalName="Retention_x0020_Date" ma:readOnly="false">
      <xsd:simpleType>
        <xsd:restriction base="dms:DateTime"/>
      </xsd:simpleType>
    </xsd:element>
    <xsd:element name="Retention" ma:index="13" nillable="true" ma:displayName="Retention" ma:default="0" ma:internalName="Retention" ma:readOnly="false">
      <xsd:simpleType>
        <xsd:restriction base="dms:Number"/>
      </xsd:simpleType>
    </xsd:element>
    <xsd:element name="EDRMSOwner" ma:index="14" nillable="true" ma:displayName="EDRMSOwner" ma:hidden="true" ma:internalName="EDRMSOwner" ma:readOnly="false">
      <xsd:simpleType>
        <xsd:restriction base="dms:Text"/>
      </xsd:simpleType>
    </xsd:element>
    <xsd:element name="RetentionType" ma:index="15" nillable="true" ma:displayName="Retention Type" ma:default="Notify" ma:internalName="Retention_x0020_Type" ma:readOnly="false">
      <xsd:simpleType>
        <xsd:restriction base="dms:Choice">
          <xsd:enumeration value="Notify"/>
          <xsd:enumeration value="Delete"/>
          <xsd:enumeration value="Declare"/>
        </xsd:restriction>
      </xsd:simpleType>
    </xsd:element>
  </xsd:schema>
  <xsd:schema xmlns:xsd="http://www.w3.org/2001/XMLSchema" xmlns:xs="http://www.w3.org/2001/XMLSchema" xmlns:dms="http://schemas.microsoft.com/office/2006/documentManagement/types" xmlns:pc="http://schemas.microsoft.com/office/infopath/2007/PartnerControls" targetNamespace="37655e2e-3ff4-440c-aed8-80b3c3e7d4fa" elementFormDefault="qualified">
    <xsd:import namespace="http://schemas.microsoft.com/office/2006/documentManagement/types"/>
    <xsd:import namespace="http://schemas.microsoft.com/office/infopath/2007/PartnerControls"/>
    <xsd:element name="_dlc_DocId" ma:index="21" nillable="true" ma:displayName="Document ID Value" ma:description="The value of the document ID assigned to this item." ma:internalName="_dlc_DocId" ma:readOnly="true">
      <xsd:simpleType>
        <xsd:restriction base="dms:Text"/>
      </xsd:simpleType>
    </xsd:element>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B91104F-2A21-4132-B057-D1BD8D50264E}">
  <ds:schemaRefs>
    <ds:schemaRef ds:uri="http://schemas.microsoft.com/sharepoint/v3/contenttype/forms"/>
  </ds:schemaRefs>
</ds:datastoreItem>
</file>

<file path=customXml/itemProps2.xml><?xml version="1.0" encoding="utf-8"?>
<ds:datastoreItem xmlns:ds="http://schemas.openxmlformats.org/officeDocument/2006/customXml" ds:itemID="{E6132607-C7AE-4346-9B40-5BE9171786A2}">
  <ds:schemaRefs>
    <ds:schemaRef ds:uri="http://schemas.microsoft.com/office/2006/metadata/customXsn"/>
  </ds:schemaRefs>
</ds:datastoreItem>
</file>

<file path=customXml/itemProps3.xml><?xml version="1.0" encoding="utf-8"?>
<ds:datastoreItem xmlns:ds="http://schemas.openxmlformats.org/officeDocument/2006/customXml" ds:itemID="{0FD8CD00-8B68-449A-93A0-068AECD7AE91}">
  <ds:schemaRefs>
    <ds:schemaRef ds:uri="Microsoft.SharePoint.Taxonomy.ContentTypeSync"/>
  </ds:schemaRefs>
</ds:datastoreItem>
</file>

<file path=customXml/itemProps4.xml><?xml version="1.0" encoding="utf-8"?>
<ds:datastoreItem xmlns:ds="http://schemas.openxmlformats.org/officeDocument/2006/customXml" ds:itemID="{28B7CD65-7177-45D3-8DBC-D94924354DAD}">
  <ds:schemaRefs>
    <ds:schemaRef ds:uri="office.server.policy"/>
  </ds:schemaRefs>
</ds:datastoreItem>
</file>

<file path=customXml/itemProps5.xml><?xml version="1.0" encoding="utf-8"?>
<ds:datastoreItem xmlns:ds="http://schemas.openxmlformats.org/officeDocument/2006/customXml" ds:itemID="{36614819-D5D9-4D91-810E-DC5DEF4BDEF6}">
  <ds:schemaRefs>
    <ds:schemaRef ds:uri="http://schemas.microsoft.com/sharepoint/v3"/>
    <ds:schemaRef ds:uri="37655e2e-3ff4-440c-aed8-80b3c3e7d4fa"/>
    <ds:schemaRef ds:uri="http://schemas.microsoft.com/office/2006/documentManagement/types"/>
    <ds:schemaRef ds:uri="http://purl.org/dc/terms/"/>
    <ds:schemaRef ds:uri="http://purl.org/dc/elements/1.1/"/>
    <ds:schemaRef ds:uri="http://schemas.microsoft.com/office/2006/metadata/properties"/>
    <ds:schemaRef ds:uri="11db2dc9-1d1c-45eb-8b5b-ac58ae3319db"/>
    <ds:schemaRef ds:uri="http://purl.org/dc/dcmitype/"/>
    <ds:schemaRef ds:uri="http://schemas.microsoft.com/office/infopath/2007/PartnerControls"/>
    <ds:schemaRef ds:uri="http://schemas.openxmlformats.org/package/2006/metadata/core-properties"/>
    <ds:schemaRef ds:uri="e14115de-03ae-49b5-af01-31035404c456"/>
    <ds:schemaRef ds:uri="http://www.w3.org/XML/1998/namespace"/>
  </ds:schemaRefs>
</ds:datastoreItem>
</file>

<file path=customXml/itemProps6.xml><?xml version="1.0" encoding="utf-8"?>
<ds:datastoreItem xmlns:ds="http://schemas.openxmlformats.org/officeDocument/2006/customXml" ds:itemID="{45C3CE97-B209-4EE0-9D82-C4B93411DA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4115de-03ae-49b5-af01-31035404c456"/>
    <ds:schemaRef ds:uri="11db2dc9-1d1c-45eb-8b5b-ac58ae3319db"/>
    <ds:schemaRef ds:uri="37655e2e-3ff4-440c-aed8-80b3c3e7d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F50982B7-8D20-4405-A8EC-C30E1226CD7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8</TotalTime>
  <Words>730</Words>
  <Application>Microsoft Office PowerPoint</Application>
  <PresentationFormat>Widescreen</PresentationFormat>
  <Paragraphs>126</Paragraphs>
  <Slides>16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Century Gothic</vt:lpstr>
      <vt:lpstr>Wingdings 2</vt:lpstr>
      <vt:lpstr>~1520232</vt:lpstr>
      <vt:lpstr>1_~1520232</vt:lpstr>
      <vt:lpstr>PowerPoint Presentation</vt:lpstr>
      <vt:lpstr>The Importance of Ethics</vt:lpstr>
      <vt:lpstr>PowerPoint Presentation</vt:lpstr>
      <vt:lpstr>Digital Economy Act: Statistics Strand </vt:lpstr>
      <vt:lpstr>Ethical Principles</vt:lpstr>
      <vt:lpstr>PowerPoint Presentation</vt:lpstr>
      <vt:lpstr>The Self-Assessment</vt:lpstr>
      <vt:lpstr>Outcomes</vt:lpstr>
      <vt:lpstr>User Support </vt:lpstr>
      <vt:lpstr>Guidance</vt:lpstr>
      <vt:lpstr>PowerPoint Presentation</vt:lpstr>
      <vt:lpstr>Projects</vt:lpstr>
      <vt:lpstr>Example Projects</vt:lpstr>
      <vt:lpstr>Strategy</vt:lpstr>
      <vt:lpstr>Centre of Excellence for Data Ethics </vt:lpstr>
      <vt:lpstr>More information   Contact: nsdec@statistics.gov.uk  Website: https://www.statisticsauthority.gov.uk/about-the-authority/committees/nsdec/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Whitworth, Simon</dc:creator>
  <cp:lastModifiedBy>Whitworth, Simon</cp:lastModifiedBy>
  <cp:revision>3</cp:revision>
  <dcterms:created xsi:type="dcterms:W3CDTF">2020-11-03T13:23:59Z</dcterms:created>
  <dcterms:modified xsi:type="dcterms:W3CDTF">2020-11-04T09:17:54Z</dcterms:modified>
</cp:coreProperties>
</file>