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72" r:id="rId2"/>
    <p:sldId id="271" r:id="rId3"/>
    <p:sldId id="273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9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7190E-C1F5-466F-90BA-A19FC34B1ECA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17D4C-6BEC-44F0-9EA5-F2497AA83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732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1EDC7C-65C9-4AC7-B3E7-E2D05151B79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Slide </a:t>
            </a:r>
            <a:fld id="{641E84D9-872A-4446-BF8F-A7B0B02AFD6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997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142DEE-DEA9-447B-9803-EBCC8D1DFE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Slide </a:t>
            </a:r>
            <a:fld id="{E61E92C8-A139-469B-BB4C-BA293D56C4A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754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3867" y="1438276"/>
            <a:ext cx="2829984" cy="4429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1438276"/>
            <a:ext cx="8288867" cy="4429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5490D6-83F9-4A19-95C5-51EB8A8D70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Slide </a:t>
            </a:r>
            <a:fld id="{DD706443-6417-41FF-929B-422C2C01D80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48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F0E9AB-51A1-4FDB-AF46-6979B02461A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Slide </a:t>
            </a:r>
            <a:fld id="{C81B0FB7-F36B-4655-BC61-E2984FDF0F8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2384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09063E-78FA-4F49-9811-1A37D147EC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Slide </a:t>
            </a:r>
            <a:fld id="{2AA1BCD4-ED2A-4755-AF9E-EC7844E3F08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869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2159000"/>
            <a:ext cx="5535084" cy="370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084" y="2159000"/>
            <a:ext cx="5537200" cy="370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F516FE-2D0B-4DC7-9AB7-35823AE149A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Slide </a:t>
            </a:r>
            <a:fld id="{AEBDAB36-C13B-4A4C-8FBC-ED2EA3BE781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5664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593D57E-9C9F-4B59-9195-C684F64BC2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Slide </a:t>
            </a:r>
            <a:fld id="{49EB7A64-4304-4345-8431-ADFADC06572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0948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3FF3AF6-484A-4553-ABAE-29621D4501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Slide </a:t>
            </a:r>
            <a:fld id="{5FB8CCF0-8AD9-4321-AFF8-35371039A52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6875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43C4F60-E367-4550-8770-20174885F3A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Slide </a:t>
            </a:r>
            <a:fld id="{54DE366C-C13E-434D-8EED-E80C43A85B5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2695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30E383-A51A-49D0-B6DE-C8A2A7AF2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Slide </a:t>
            </a:r>
            <a:fld id="{236865A0-B7A4-498D-A7BB-787C9F6F658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1012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06869D-DE44-4F42-ABE7-2274109E036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Slide </a:t>
            </a:r>
            <a:fld id="{68F565DF-43E3-40D4-B13F-73A8ED4A9D8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596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675C59D-9928-4D7A-95C5-751C11CB7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78367" y="1438275"/>
            <a:ext cx="11275484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BC7C93E-5CB9-4737-A088-337C0EF9F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1" y="2159000"/>
            <a:ext cx="11275484" cy="370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66183E09-3125-4317-9B3D-0814D0287E3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400" y="6477000"/>
            <a:ext cx="28448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GB" altLang="en-US"/>
              <a:t>Slide </a:t>
            </a:r>
            <a:fld id="{70B7A509-3C95-43AB-9170-507832A9B59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29" name="Text Box 5">
            <a:extLst>
              <a:ext uri="{FF2B5EF4-FFF2-40B4-BE49-F238E27FC236}">
                <a16:creationId xmlns:a16="http://schemas.microsoft.com/office/drawing/2014/main" id="{CDB90ED4-1088-475C-AC5D-1293B2653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23014"/>
            <a:ext cx="12192000" cy="1587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1800"/>
          </a:p>
        </p:txBody>
      </p:sp>
      <p:sp>
        <p:nvSpPr>
          <p:cNvPr id="1030" name="Text Box 6">
            <a:extLst>
              <a:ext uri="{FF2B5EF4-FFF2-40B4-BE49-F238E27FC236}">
                <a16:creationId xmlns:a16="http://schemas.microsoft.com/office/drawing/2014/main" id="{D05B7054-C8B2-49D6-9EF2-EDCA1953A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9014"/>
            <a:ext cx="12192000" cy="1587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1800"/>
          </a:p>
        </p:txBody>
      </p:sp>
      <p:grpSp>
        <p:nvGrpSpPr>
          <p:cNvPr id="1031" name="Group 12">
            <a:extLst>
              <a:ext uri="{FF2B5EF4-FFF2-40B4-BE49-F238E27FC236}">
                <a16:creationId xmlns:a16="http://schemas.microsoft.com/office/drawing/2014/main" id="{4FE58842-5CF2-4909-90B8-F10EB6A728BA}"/>
              </a:ext>
            </a:extLst>
          </p:cNvPr>
          <p:cNvGrpSpPr>
            <a:grpSpLocks/>
          </p:cNvGrpSpPr>
          <p:nvPr/>
        </p:nvGrpSpPr>
        <p:grpSpPr bwMode="auto">
          <a:xfrm>
            <a:off x="239184" y="58739"/>
            <a:ext cx="11952816" cy="865187"/>
            <a:chOff x="113" y="37"/>
            <a:chExt cx="5647" cy="545"/>
          </a:xfrm>
        </p:grpSpPr>
        <p:sp>
          <p:nvSpPr>
            <p:cNvPr id="1032" name="Rectangle 8">
              <a:extLst>
                <a:ext uri="{FF2B5EF4-FFF2-40B4-BE49-F238E27FC236}">
                  <a16:creationId xmlns:a16="http://schemas.microsoft.com/office/drawing/2014/main" id="{B664F50C-A4BF-4FBB-91EB-B9189248B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83"/>
              <a:ext cx="1588" cy="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1033" name="Rectangle 7">
              <a:extLst>
                <a:ext uri="{FF2B5EF4-FFF2-40B4-BE49-F238E27FC236}">
                  <a16:creationId xmlns:a16="http://schemas.microsoft.com/office/drawing/2014/main" id="{877D2440-FE6C-4BD5-8D82-0EF9A6E4B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83"/>
              <a:ext cx="1588" cy="4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pic>
          <p:nvPicPr>
            <p:cNvPr id="1034" name="Picture 9" descr="DFID_280_SML_AW">
              <a:extLst>
                <a:ext uri="{FF2B5EF4-FFF2-40B4-BE49-F238E27FC236}">
                  <a16:creationId xmlns:a16="http://schemas.microsoft.com/office/drawing/2014/main" id="{BDAED85B-2FB3-4484-8D5F-FAA8DE4051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94"/>
              <a:ext cx="590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0" descr="UK-AID-Standard-RGB">
              <a:extLst>
                <a:ext uri="{FF2B5EF4-FFF2-40B4-BE49-F238E27FC236}">
                  <a16:creationId xmlns:a16="http://schemas.microsoft.com/office/drawing/2014/main" id="{CC4805E9-878D-4288-90E7-B007D76373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2" y="37"/>
              <a:ext cx="497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782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8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8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8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8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8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8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8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84" charset="0"/>
          <a:cs typeface="Arial" charset="0"/>
        </a:defRPr>
      </a:lvl9pPr>
    </p:titleStyle>
    <p:bodyStyle>
      <a:lvl1pPr marL="177800" indent="-1778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6213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987425" indent="-177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3pPr>
      <a:lvl4pPr marL="1344613" indent="-1778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701800" indent="-177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159000" indent="-1778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616200" indent="-1778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073400" indent="-1778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530600" indent="-1778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languages" TargetMode="External"/><Relationship Id="rId2" Type="http://schemas.openxmlformats.org/officeDocument/2006/relationships/hyperlink" Target="https://repl.it/repls/OnerlookedBestWrapp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ython.org/shell/" TargetMode="External"/><Relationship Id="rId4" Type="http://schemas.openxmlformats.org/officeDocument/2006/relationships/hyperlink" Target="http://pythontutor.com/visualize.html#mode=ed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ython programming">
            <a:extLst>
              <a:ext uri="{FF2B5EF4-FFF2-40B4-BE49-F238E27FC236}">
                <a16:creationId xmlns:a16="http://schemas.microsoft.com/office/drawing/2014/main" id="{D95BF476-FB5D-4F1B-BED1-C988089E4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124" y="2040925"/>
            <a:ext cx="6572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60239F6-2E8D-4E72-A7E1-2F78755CD081}"/>
              </a:ext>
            </a:extLst>
          </p:cNvPr>
          <p:cNvSpPr/>
          <p:nvPr/>
        </p:nvSpPr>
        <p:spPr>
          <a:xfrm>
            <a:off x="226368" y="5361527"/>
            <a:ext cx="112646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to Python Programming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521A5D-4089-4E52-9B04-68338899BD67}"/>
              </a:ext>
            </a:extLst>
          </p:cNvPr>
          <p:cNvSpPr/>
          <p:nvPr/>
        </p:nvSpPr>
        <p:spPr>
          <a:xfrm>
            <a:off x="4448554" y="1028919"/>
            <a:ext cx="3057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96232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8C7D6B9-BE15-4CE8-A475-2604CB39764C}"/>
              </a:ext>
            </a:extLst>
          </p:cNvPr>
          <p:cNvSpPr txBox="1"/>
          <p:nvPr/>
        </p:nvSpPr>
        <p:spPr>
          <a:xfrm>
            <a:off x="968640" y="1724679"/>
            <a:ext cx="115853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09:00  - 09:15		Introductions</a:t>
            </a:r>
          </a:p>
          <a:p>
            <a:r>
              <a:rPr lang="en-GB" dirty="0"/>
              <a:t>09:15  - 09:45		Numbers, Text, Boolean - Exercise 1</a:t>
            </a:r>
          </a:p>
          <a:p>
            <a:r>
              <a:rPr lang="en-GB" dirty="0"/>
              <a:t>09:45  - 10:30		Casting, Variable Assignment, Lists, Tuples - Exercise 2 and 3</a:t>
            </a:r>
          </a:p>
          <a:p>
            <a:r>
              <a:rPr lang="en-GB" dirty="0"/>
              <a:t>10:30  - 11:00		Dictionaries – Exercise 4</a:t>
            </a:r>
          </a:p>
          <a:p>
            <a:r>
              <a:rPr lang="en-GB" dirty="0"/>
              <a:t>11:00  - 11:15 		Break</a:t>
            </a:r>
          </a:p>
          <a:p>
            <a:r>
              <a:rPr lang="en-GB" dirty="0"/>
              <a:t>11:15  - 11:45		Sequence, Selection, Iteration – Exercise 5</a:t>
            </a:r>
          </a:p>
          <a:p>
            <a:r>
              <a:rPr lang="en-GB" dirty="0"/>
              <a:t>11:45  - 12:00		Catch up time</a:t>
            </a:r>
          </a:p>
          <a:p>
            <a:r>
              <a:rPr lang="en-GB" dirty="0"/>
              <a:t>12:00  - 12:30 		Functions/Parameters</a:t>
            </a:r>
          </a:p>
          <a:p>
            <a:r>
              <a:rPr lang="en-GB" dirty="0"/>
              <a:t>12:30  -  01:15		Lunch</a:t>
            </a:r>
          </a:p>
          <a:p>
            <a:r>
              <a:rPr lang="en-GB" dirty="0"/>
              <a:t>01:15 -			Afternoon work through exercises on pandas </a:t>
            </a:r>
            <a:r>
              <a:rPr lang="en-GB" dirty="0" err="1"/>
              <a:t>dataframe</a:t>
            </a:r>
            <a:r>
              <a:rPr lang="en-GB" dirty="0"/>
              <a:t>/titanic dataset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1DD261-2498-49F5-A79A-B90BFED5F82A}"/>
              </a:ext>
            </a:extLst>
          </p:cNvPr>
          <p:cNvSpPr/>
          <p:nvPr/>
        </p:nvSpPr>
        <p:spPr>
          <a:xfrm>
            <a:off x="4560964" y="19050"/>
            <a:ext cx="30700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229518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0D2C319-3479-4A82-939D-043AE49779E2}"/>
              </a:ext>
            </a:extLst>
          </p:cNvPr>
          <p:cNvSpPr/>
          <p:nvPr/>
        </p:nvSpPr>
        <p:spPr>
          <a:xfrm>
            <a:off x="3829994" y="0"/>
            <a:ext cx="4532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Online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C69C9-BE25-4B01-B1CD-549E8B8D08AE}"/>
              </a:ext>
            </a:extLst>
          </p:cNvPr>
          <p:cNvSpPr txBox="1"/>
          <p:nvPr/>
        </p:nvSpPr>
        <p:spPr>
          <a:xfrm>
            <a:off x="619125" y="1362075"/>
            <a:ext cx="97917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</a:rPr>
              <a:t>Good for simulating scripts (lines of code)</a:t>
            </a:r>
          </a:p>
          <a:p>
            <a:r>
              <a:rPr lang="en-GB" dirty="0">
                <a:hlinkClick r:id="rId2"/>
              </a:rPr>
              <a:t>https://repl.it/repls/OnerlookedBestWrapper</a:t>
            </a:r>
            <a:endParaRPr lang="en-GB" dirty="0">
              <a:latin typeface="Segoe UI" panose="020B0502040204020203" pitchFamily="34" charset="0"/>
            </a:endParaRPr>
          </a:p>
          <a:p>
            <a:endParaRPr lang="en-GB" u="sng" dirty="0">
              <a:solidFill>
                <a:srgbClr val="002060"/>
              </a:solidFill>
              <a:latin typeface="Segoe UI" panose="020B0502040204020203" pitchFamily="34" charset="0"/>
              <a:hlinkClick r:id="rId3" tooltip="https://repl.it/languages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GB" dirty="0">
              <a:latin typeface="Segoe UI" panose="020B0502040204020203" pitchFamily="34" charset="0"/>
            </a:endParaRPr>
          </a:p>
          <a:p>
            <a:r>
              <a:rPr lang="en-GB" dirty="0">
                <a:latin typeface="Segoe UI" panose="020B0502040204020203" pitchFamily="34" charset="0"/>
              </a:rPr>
              <a:t>Good for visualising execution of iteration</a:t>
            </a:r>
          </a:p>
          <a:p>
            <a:r>
              <a:rPr lang="en-GB" dirty="0">
                <a:hlinkClick r:id="rId4"/>
              </a:rPr>
              <a:t>http://pythontutor.com/visualize.html#mode=edit</a:t>
            </a:r>
            <a:endParaRPr lang="en-GB" dirty="0">
              <a:latin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</a:endParaRPr>
          </a:p>
          <a:p>
            <a:r>
              <a:rPr lang="en-GB" dirty="0">
                <a:latin typeface="Segoe UI" panose="020B0502040204020203" pitchFamily="34" charset="0"/>
              </a:rPr>
              <a:t>This is fast and reliable (a bit tested by me)</a:t>
            </a:r>
          </a:p>
          <a:p>
            <a:r>
              <a:rPr lang="en-GB" dirty="0">
                <a:hlinkClick r:id="rId5"/>
              </a:rPr>
              <a:t>https://www.python.org/shell/</a:t>
            </a:r>
            <a:endParaRPr lang="en-GB" dirty="0"/>
          </a:p>
          <a:p>
            <a:endParaRPr lang="en-GB" dirty="0">
              <a:latin typeface="Segoe UI" panose="020B0502040204020203" pitchFamily="34" charset="0"/>
            </a:endParaRPr>
          </a:p>
          <a:p>
            <a:r>
              <a:rPr lang="en-GB" dirty="0">
                <a:latin typeface="Segoe UI" panose="020B0502040204020203" pitchFamily="34" charset="0"/>
              </a:rPr>
              <a:t>To open titanic.csv from </a:t>
            </a:r>
            <a:r>
              <a:rPr lang="en-GB" dirty="0" err="1">
                <a:latin typeface="Segoe UI" panose="020B0502040204020203" pitchFamily="34" charset="0"/>
              </a:rPr>
              <a:t>github</a:t>
            </a:r>
            <a:r>
              <a:rPr lang="en-GB" dirty="0">
                <a:latin typeface="Segoe UI" panose="020B0502040204020203" pitchFamily="34" charset="0"/>
              </a:rPr>
              <a:t> put in the following code</a:t>
            </a:r>
          </a:p>
          <a:p>
            <a:endParaRPr lang="en-GB" dirty="0"/>
          </a:p>
          <a:p>
            <a:r>
              <a:rPr lang="en-GB" dirty="0"/>
              <a:t>Import pandas as pd</a:t>
            </a:r>
          </a:p>
          <a:p>
            <a:r>
              <a:rPr lang="en-GB" dirty="0" err="1"/>
              <a:t>url</a:t>
            </a:r>
            <a:r>
              <a:rPr lang="en-GB" dirty="0"/>
              <a:t>='https://raw.githubusercontent.com/salihadfid1/Intro-Python/master/titanic.csv’</a:t>
            </a:r>
          </a:p>
          <a:p>
            <a:r>
              <a:rPr lang="en-GB" dirty="0"/>
              <a:t>df = </a:t>
            </a:r>
            <a:r>
              <a:rPr lang="en-GB" dirty="0" err="1"/>
              <a:t>pd.read_csv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, </a:t>
            </a:r>
            <a:r>
              <a:rPr lang="en-GB" dirty="0" err="1"/>
              <a:t>index_col</a:t>
            </a:r>
            <a:r>
              <a:rPr lang="en-GB" dirty="0"/>
              <a:t>=0)</a:t>
            </a:r>
          </a:p>
          <a:p>
            <a:endParaRPr lang="en-GB" dirty="0">
              <a:latin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57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0B5B97-4337-4DFF-8E4B-0698F1C0D454}"/>
              </a:ext>
            </a:extLst>
          </p:cNvPr>
          <p:cNvSpPr/>
          <p:nvPr/>
        </p:nvSpPr>
        <p:spPr>
          <a:xfrm>
            <a:off x="3079791" y="0"/>
            <a:ext cx="60324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learn Python?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4CF38-78D6-431C-81D2-4A8C916C8717}"/>
              </a:ext>
            </a:extLst>
          </p:cNvPr>
          <p:cNvSpPr txBox="1"/>
          <p:nvPr/>
        </p:nvSpPr>
        <p:spPr>
          <a:xfrm>
            <a:off x="723900" y="1038226"/>
            <a:ext cx="100203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7" lvl="1"/>
            <a:r>
              <a:rPr lang="en-GB" sz="2800" dirty="0"/>
              <a:t>			Well loved by all  - WHY ?</a:t>
            </a:r>
            <a:endParaRPr lang="en-US" sz="2800" dirty="0"/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high-level language and can do complex tasks. For example,	Web Development, data analysis, artificial intelligence, games, desktop apps.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Loads of resources (libraries)/materials/support to help you develop.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Python is easy to learn and has a clean syntax.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642937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642937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70206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F71"/>
      </a:accent1>
      <a:accent2>
        <a:srgbClr val="2E7B5C"/>
      </a:accent2>
      <a:accent3>
        <a:srgbClr val="FFFFFF"/>
      </a:accent3>
      <a:accent4>
        <a:srgbClr val="000000"/>
      </a:accent4>
      <a:accent5>
        <a:srgbClr val="AAAFBB"/>
      </a:accent5>
      <a:accent6>
        <a:srgbClr val="296F53"/>
      </a:accent6>
      <a:hlink>
        <a:srgbClr val="B7153D"/>
      </a:hlink>
      <a:folHlink>
        <a:srgbClr val="DF5220"/>
      </a:folHlink>
    </a:clrScheme>
    <a:fontScheme name="presentation-green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-gre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5A81"/>
        </a:accent1>
        <a:accent2>
          <a:srgbClr val="2E7B5C"/>
        </a:accent2>
        <a:accent3>
          <a:srgbClr val="FFFFFF"/>
        </a:accent3>
        <a:accent4>
          <a:srgbClr val="000000"/>
        </a:accent4>
        <a:accent5>
          <a:srgbClr val="AAB5C1"/>
        </a:accent5>
        <a:accent6>
          <a:srgbClr val="296F53"/>
        </a:accent6>
        <a:hlink>
          <a:srgbClr val="B7153D"/>
        </a:hlink>
        <a:folHlink>
          <a:srgbClr val="DF522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gree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5A81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AAB5C1"/>
        </a:accent5>
        <a:accent6>
          <a:srgbClr val="005C5C"/>
        </a:accent6>
        <a:hlink>
          <a:srgbClr val="EE3224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126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Segoe UI</vt:lpstr>
      <vt:lpstr>Presentation1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Saliha Minhas</dc:creator>
  <cp:lastModifiedBy>Saliha Minhas</cp:lastModifiedBy>
  <cp:revision>14</cp:revision>
  <dcterms:created xsi:type="dcterms:W3CDTF">2020-01-29T16:43:47Z</dcterms:created>
  <dcterms:modified xsi:type="dcterms:W3CDTF">2020-01-30T23:38:00Z</dcterms:modified>
</cp:coreProperties>
</file>