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1" d="100"/>
          <a:sy n="131"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7/23/20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7/23/20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7/23/20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7/23/20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7/23/20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7/23/20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mergency.rit.edu/weather-related_closing.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B082-3721-435C-A4C9-C8922995F52E}"/>
              </a:ext>
            </a:extLst>
          </p:cNvPr>
          <p:cNvSpPr>
            <a:spLocks noGrp="1"/>
          </p:cNvSpPr>
          <p:nvPr>
            <p:ph type="ctrTitle"/>
          </p:nvPr>
        </p:nvSpPr>
        <p:spPr>
          <a:xfrm>
            <a:off x="1539380" y="1308683"/>
            <a:ext cx="9448800" cy="1257510"/>
          </a:xfrm>
        </p:spPr>
        <p:txBody>
          <a:bodyPr/>
          <a:lstStyle/>
          <a:p>
            <a:r>
              <a:rPr lang="en-US" dirty="0"/>
              <a:t>Lab Emergencies	</a:t>
            </a:r>
          </a:p>
        </p:txBody>
      </p:sp>
      <p:sp>
        <p:nvSpPr>
          <p:cNvPr id="3" name="Subtitle 2">
            <a:extLst>
              <a:ext uri="{FF2B5EF4-FFF2-40B4-BE49-F238E27FC236}">
                <a16:creationId xmlns:a16="http://schemas.microsoft.com/office/drawing/2014/main" id="{AFBEB91D-C14C-44C9-852A-121D1A3B453F}"/>
              </a:ext>
            </a:extLst>
          </p:cNvPr>
          <p:cNvSpPr>
            <a:spLocks noGrp="1"/>
          </p:cNvSpPr>
          <p:nvPr>
            <p:ph type="subTitle" idx="1"/>
          </p:nvPr>
        </p:nvSpPr>
        <p:spPr>
          <a:xfrm>
            <a:off x="1539380" y="2602836"/>
            <a:ext cx="9448800" cy="685800"/>
          </a:xfrm>
        </p:spPr>
        <p:txBody>
          <a:bodyPr/>
          <a:lstStyle/>
          <a:p>
            <a:pPr algn="ctr"/>
            <a:r>
              <a:rPr lang="en-US" dirty="0"/>
              <a:t>OH MY GOD!  WHAT DO I DO?????????</a:t>
            </a:r>
          </a:p>
        </p:txBody>
      </p:sp>
      <p:pic>
        <p:nvPicPr>
          <p:cNvPr id="1028" name="Picture 4" descr="Image result for emergency jpg">
            <a:extLst>
              <a:ext uri="{FF2B5EF4-FFF2-40B4-BE49-F238E27FC236}">
                <a16:creationId xmlns:a16="http://schemas.microsoft.com/office/drawing/2014/main" id="{249978BD-69FC-4C96-A665-A1EAFDA0B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753" y="3325280"/>
            <a:ext cx="5159230" cy="34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2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FE52-9C32-4345-A198-DD1BFDBA8490}"/>
              </a:ext>
            </a:extLst>
          </p:cNvPr>
          <p:cNvSpPr>
            <a:spLocks noGrp="1"/>
          </p:cNvSpPr>
          <p:nvPr>
            <p:ph type="title"/>
          </p:nvPr>
        </p:nvSpPr>
        <p:spPr>
          <a:xfrm>
            <a:off x="2197916" y="764373"/>
            <a:ext cx="9308284" cy="1293028"/>
          </a:xfrm>
        </p:spPr>
        <p:txBody>
          <a:bodyPr/>
          <a:lstStyle/>
          <a:p>
            <a:r>
              <a:rPr lang="en-US" dirty="0"/>
              <a:t>Types of emergencies	</a:t>
            </a:r>
          </a:p>
        </p:txBody>
      </p:sp>
      <p:sp>
        <p:nvSpPr>
          <p:cNvPr id="3" name="Content Placeholder 2">
            <a:extLst>
              <a:ext uri="{FF2B5EF4-FFF2-40B4-BE49-F238E27FC236}">
                <a16:creationId xmlns:a16="http://schemas.microsoft.com/office/drawing/2014/main" id="{7AC9698A-2971-4AD5-8CA3-1AEE47DDB947}"/>
              </a:ext>
            </a:extLst>
          </p:cNvPr>
          <p:cNvSpPr>
            <a:spLocks noGrp="1"/>
          </p:cNvSpPr>
          <p:nvPr>
            <p:ph idx="1"/>
          </p:nvPr>
        </p:nvSpPr>
        <p:spPr/>
        <p:txBody>
          <a:bodyPr/>
          <a:lstStyle/>
          <a:p>
            <a:r>
              <a:rPr lang="en-US" dirty="0"/>
              <a:t>Intruder / Active Shooter</a:t>
            </a:r>
          </a:p>
          <a:p>
            <a:r>
              <a:rPr lang="en-US" dirty="0"/>
              <a:t>Medical</a:t>
            </a:r>
          </a:p>
          <a:p>
            <a:r>
              <a:rPr lang="en-US" dirty="0"/>
              <a:t>Belligerent / Abusive Student</a:t>
            </a:r>
          </a:p>
          <a:p>
            <a:r>
              <a:rPr lang="en-US" dirty="0"/>
              <a:t>Weather Closure</a:t>
            </a:r>
          </a:p>
        </p:txBody>
      </p:sp>
    </p:spTree>
    <p:extLst>
      <p:ext uri="{BB962C8B-B14F-4D97-AF65-F5344CB8AC3E}">
        <p14:creationId xmlns:p14="http://schemas.microsoft.com/office/powerpoint/2010/main" val="323419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607E-56D4-481A-B341-3D075BA3E9B9}"/>
              </a:ext>
            </a:extLst>
          </p:cNvPr>
          <p:cNvSpPr>
            <a:spLocks noGrp="1"/>
          </p:cNvSpPr>
          <p:nvPr>
            <p:ph type="title"/>
          </p:nvPr>
        </p:nvSpPr>
        <p:spPr/>
        <p:txBody>
          <a:bodyPr/>
          <a:lstStyle/>
          <a:p>
            <a:r>
              <a:rPr lang="en-US" dirty="0"/>
              <a:t>Intruder / Active Shooter</a:t>
            </a:r>
          </a:p>
        </p:txBody>
      </p:sp>
      <p:sp>
        <p:nvSpPr>
          <p:cNvPr id="3" name="Content Placeholder 2">
            <a:extLst>
              <a:ext uri="{FF2B5EF4-FFF2-40B4-BE49-F238E27FC236}">
                <a16:creationId xmlns:a16="http://schemas.microsoft.com/office/drawing/2014/main" id="{40AC5194-E1DE-4F7F-A640-679FB9781EC3}"/>
              </a:ext>
            </a:extLst>
          </p:cNvPr>
          <p:cNvSpPr>
            <a:spLocks noGrp="1"/>
          </p:cNvSpPr>
          <p:nvPr>
            <p:ph idx="1"/>
          </p:nvPr>
        </p:nvSpPr>
        <p:spPr>
          <a:xfrm>
            <a:off x="685800" y="2194561"/>
            <a:ext cx="10820400" cy="3899066"/>
          </a:xfrm>
        </p:spPr>
        <p:txBody>
          <a:bodyPr/>
          <a:lstStyle/>
          <a:p>
            <a:r>
              <a:rPr lang="en-US" dirty="0"/>
              <a:t>Campus Safety Training</a:t>
            </a:r>
          </a:p>
          <a:p>
            <a:r>
              <a:rPr lang="en-US" dirty="0"/>
              <a:t>In all cases it is about your safety and your fellow students.</a:t>
            </a:r>
          </a:p>
          <a:p>
            <a:pPr lvl="1"/>
            <a:r>
              <a:rPr lang="en-US" dirty="0"/>
              <a:t>Remember “RUN, HIDE, FIGHT”</a:t>
            </a:r>
          </a:p>
          <a:p>
            <a:pPr lvl="2"/>
            <a:r>
              <a:rPr lang="en-US" dirty="0"/>
              <a:t>Run: Get away from the threat if the risk is worth it</a:t>
            </a:r>
          </a:p>
          <a:p>
            <a:pPr lvl="2"/>
            <a:r>
              <a:rPr lang="en-US" dirty="0"/>
              <a:t>Hide: Create q safe space by locking and/or blocking doors</a:t>
            </a:r>
          </a:p>
          <a:p>
            <a:pPr lvl="2"/>
            <a:r>
              <a:rPr lang="en-US" dirty="0"/>
              <a:t>Fight: Confront assailant only if absolutely necessary</a:t>
            </a:r>
          </a:p>
          <a:p>
            <a:r>
              <a:rPr lang="en-US" dirty="0"/>
              <a:t>Tiger Safe app (INSTALL ON YOUR PHONE)</a:t>
            </a:r>
          </a:p>
          <a:p>
            <a:pPr marL="0" indent="0">
              <a:buNone/>
            </a:pPr>
            <a:endParaRPr lang="en-US" dirty="0"/>
          </a:p>
        </p:txBody>
      </p:sp>
      <p:pic>
        <p:nvPicPr>
          <p:cNvPr id="2050" name="Picture 2" descr="Image result for intruder shooter jpg">
            <a:extLst>
              <a:ext uri="{FF2B5EF4-FFF2-40B4-BE49-F238E27FC236}">
                <a16:creationId xmlns:a16="http://schemas.microsoft.com/office/drawing/2014/main" id="{F9BB2267-A943-4E4D-844C-D070F0524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1697"/>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64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999F-1BC6-4CF2-9222-A33A1AA2430D}"/>
              </a:ext>
            </a:extLst>
          </p:cNvPr>
          <p:cNvSpPr>
            <a:spLocks noGrp="1"/>
          </p:cNvSpPr>
          <p:nvPr>
            <p:ph type="title"/>
          </p:nvPr>
        </p:nvSpPr>
        <p:spPr/>
        <p:txBody>
          <a:bodyPr/>
          <a:lstStyle/>
          <a:p>
            <a:r>
              <a:rPr lang="en-US" dirty="0"/>
              <a:t>Medical</a:t>
            </a:r>
          </a:p>
        </p:txBody>
      </p:sp>
      <p:sp>
        <p:nvSpPr>
          <p:cNvPr id="3" name="Content Placeholder 2">
            <a:extLst>
              <a:ext uri="{FF2B5EF4-FFF2-40B4-BE49-F238E27FC236}">
                <a16:creationId xmlns:a16="http://schemas.microsoft.com/office/drawing/2014/main" id="{674149D9-C37F-49AC-A398-14B5E6707148}"/>
              </a:ext>
            </a:extLst>
          </p:cNvPr>
          <p:cNvSpPr>
            <a:spLocks noGrp="1"/>
          </p:cNvSpPr>
          <p:nvPr>
            <p:ph idx="1"/>
          </p:nvPr>
        </p:nvSpPr>
        <p:spPr>
          <a:xfrm>
            <a:off x="685800" y="2194560"/>
            <a:ext cx="10820400" cy="4499855"/>
          </a:xfrm>
        </p:spPr>
        <p:txBody>
          <a:bodyPr>
            <a:normAutofit fontScale="92500" lnSpcReduction="10000"/>
          </a:bodyPr>
          <a:lstStyle/>
          <a:p>
            <a:r>
              <a:rPr lang="en-US" dirty="0"/>
              <a:t>Bleeding</a:t>
            </a:r>
          </a:p>
          <a:p>
            <a:pPr lvl="1"/>
            <a:r>
              <a:rPr lang="en-US" dirty="0"/>
              <a:t>Small cuts / injuries – send to health center – clean area.</a:t>
            </a:r>
          </a:p>
          <a:p>
            <a:pPr lvl="1"/>
            <a:r>
              <a:rPr lang="en-US" dirty="0"/>
              <a:t>Large issues</a:t>
            </a:r>
          </a:p>
          <a:p>
            <a:pPr lvl="2"/>
            <a:r>
              <a:rPr lang="en-US" dirty="0"/>
              <a:t>Contact Campus Safety via Tiger Safe</a:t>
            </a:r>
          </a:p>
          <a:p>
            <a:pPr lvl="2"/>
            <a:r>
              <a:rPr lang="en-US" dirty="0"/>
              <a:t>Injured person sitting, may need to have lie down.</a:t>
            </a:r>
          </a:p>
          <a:p>
            <a:pPr lvl="2"/>
            <a:r>
              <a:rPr lang="en-US" dirty="0"/>
              <a:t>Pressure on wound (paper towels work).</a:t>
            </a:r>
          </a:p>
          <a:p>
            <a:pPr lvl="2"/>
            <a:r>
              <a:rPr lang="en-US" dirty="0"/>
              <a:t>Ask students to leave the lab until incident is over.</a:t>
            </a:r>
          </a:p>
          <a:p>
            <a:pPr lvl="2"/>
            <a:r>
              <a:rPr lang="en-US" dirty="0"/>
              <a:t>Contact lab managers after incident is over with information.</a:t>
            </a:r>
          </a:p>
          <a:p>
            <a:r>
              <a:rPr lang="en-US" dirty="0"/>
              <a:t>Seizures</a:t>
            </a:r>
          </a:p>
          <a:p>
            <a:pPr lvl="1"/>
            <a:r>
              <a:rPr lang="en-US" dirty="0"/>
              <a:t>Leave student alone with following caveats</a:t>
            </a:r>
          </a:p>
          <a:p>
            <a:pPr lvl="2"/>
            <a:r>
              <a:rPr lang="en-US" dirty="0"/>
              <a:t>Put backpack, vest, jacket under head</a:t>
            </a:r>
          </a:p>
          <a:p>
            <a:pPr lvl="2"/>
            <a:r>
              <a:rPr lang="en-US" dirty="0"/>
              <a:t>Clear any objects they may hit away from them.</a:t>
            </a:r>
          </a:p>
          <a:p>
            <a:pPr lvl="1"/>
            <a:r>
              <a:rPr lang="en-US" dirty="0"/>
              <a:t>Contact Campus Safety via Tiger Safe</a:t>
            </a:r>
          </a:p>
          <a:p>
            <a:pPr lvl="1"/>
            <a:r>
              <a:rPr lang="en-US" dirty="0"/>
              <a:t>Ask other students to leave the lab until incident is over.</a:t>
            </a:r>
          </a:p>
          <a:p>
            <a:pPr lvl="1"/>
            <a:r>
              <a:rPr lang="en-US" dirty="0"/>
              <a:t>Contact lab managers after incident with information</a:t>
            </a:r>
          </a:p>
        </p:txBody>
      </p:sp>
      <p:pic>
        <p:nvPicPr>
          <p:cNvPr id="3074" name="Picture 2" descr="Image result for medical emergency jpg">
            <a:extLst>
              <a:ext uri="{FF2B5EF4-FFF2-40B4-BE49-F238E27FC236}">
                <a16:creationId xmlns:a16="http://schemas.microsoft.com/office/drawing/2014/main" id="{80A74569-1A2B-46F3-8212-2E2DF0692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374" y="627214"/>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4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999F-1BC6-4CF2-9222-A33A1AA2430D}"/>
              </a:ext>
            </a:extLst>
          </p:cNvPr>
          <p:cNvSpPr>
            <a:spLocks noGrp="1"/>
          </p:cNvSpPr>
          <p:nvPr>
            <p:ph type="title"/>
          </p:nvPr>
        </p:nvSpPr>
        <p:spPr/>
        <p:txBody>
          <a:bodyPr/>
          <a:lstStyle/>
          <a:p>
            <a:r>
              <a:rPr lang="en-US" dirty="0"/>
              <a:t>Medical</a:t>
            </a:r>
          </a:p>
        </p:txBody>
      </p:sp>
      <p:sp>
        <p:nvSpPr>
          <p:cNvPr id="3" name="Content Placeholder 2">
            <a:extLst>
              <a:ext uri="{FF2B5EF4-FFF2-40B4-BE49-F238E27FC236}">
                <a16:creationId xmlns:a16="http://schemas.microsoft.com/office/drawing/2014/main" id="{674149D9-C37F-49AC-A398-14B5E6707148}"/>
              </a:ext>
            </a:extLst>
          </p:cNvPr>
          <p:cNvSpPr>
            <a:spLocks noGrp="1"/>
          </p:cNvSpPr>
          <p:nvPr>
            <p:ph idx="1"/>
          </p:nvPr>
        </p:nvSpPr>
        <p:spPr>
          <a:xfrm>
            <a:off x="685800" y="2194560"/>
            <a:ext cx="10820400" cy="4499855"/>
          </a:xfrm>
        </p:spPr>
        <p:txBody>
          <a:bodyPr>
            <a:normAutofit/>
          </a:bodyPr>
          <a:lstStyle/>
          <a:p>
            <a:r>
              <a:rPr lang="en-US" dirty="0"/>
              <a:t>Sick / Messy (i.e. vomiting)</a:t>
            </a:r>
          </a:p>
          <a:p>
            <a:pPr lvl="1"/>
            <a:r>
              <a:rPr lang="en-US" dirty="0"/>
              <a:t>Have student leave and go to health center.</a:t>
            </a:r>
          </a:p>
          <a:p>
            <a:pPr lvl="1"/>
            <a:r>
              <a:rPr lang="en-US" dirty="0"/>
              <a:t>If unable to:</a:t>
            </a:r>
          </a:p>
          <a:p>
            <a:pPr lvl="2"/>
            <a:r>
              <a:rPr lang="en-US" dirty="0"/>
              <a:t>Tiger Safe</a:t>
            </a:r>
          </a:p>
          <a:p>
            <a:pPr lvl="2"/>
            <a:r>
              <a:rPr lang="en-US" dirty="0"/>
              <a:t>Close Lab</a:t>
            </a:r>
          </a:p>
          <a:p>
            <a:pPr lvl="2"/>
            <a:r>
              <a:rPr lang="en-US" dirty="0"/>
              <a:t>Contact FMS for emergency sickness clean up (585) 475-2842</a:t>
            </a:r>
          </a:p>
          <a:p>
            <a:pPr lvl="2"/>
            <a:r>
              <a:rPr lang="en-US" dirty="0"/>
              <a:t>Report incident to supervisor</a:t>
            </a:r>
          </a:p>
          <a:p>
            <a:r>
              <a:rPr lang="en-US" dirty="0"/>
              <a:t>Other issues?</a:t>
            </a:r>
          </a:p>
          <a:p>
            <a:pPr lvl="1"/>
            <a:r>
              <a:rPr lang="en-US" dirty="0"/>
              <a:t>When in doubt contact Tiger Safe or supervisor (John’s cell phone number is posted in the cage)</a:t>
            </a:r>
          </a:p>
        </p:txBody>
      </p:sp>
      <p:pic>
        <p:nvPicPr>
          <p:cNvPr id="5122" name="Picture 2" descr="Image result for vomiting jpg">
            <a:extLst>
              <a:ext uri="{FF2B5EF4-FFF2-40B4-BE49-F238E27FC236}">
                <a16:creationId xmlns:a16="http://schemas.microsoft.com/office/drawing/2014/main" id="{247B3763-0C3B-4EE5-8E9D-81FE8BEE5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403" y="521786"/>
            <a:ext cx="1672774" cy="167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9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8A46-4C51-495C-BFEA-4A0FCA18A63B}"/>
              </a:ext>
            </a:extLst>
          </p:cNvPr>
          <p:cNvSpPr>
            <a:spLocks noGrp="1"/>
          </p:cNvSpPr>
          <p:nvPr>
            <p:ph type="title"/>
          </p:nvPr>
        </p:nvSpPr>
        <p:spPr/>
        <p:txBody>
          <a:bodyPr/>
          <a:lstStyle/>
          <a:p>
            <a:r>
              <a:rPr lang="en-US" dirty="0"/>
              <a:t>Belligerent\ abusive </a:t>
            </a:r>
          </a:p>
        </p:txBody>
      </p:sp>
      <p:sp>
        <p:nvSpPr>
          <p:cNvPr id="3" name="Content Placeholder 2">
            <a:extLst>
              <a:ext uri="{FF2B5EF4-FFF2-40B4-BE49-F238E27FC236}">
                <a16:creationId xmlns:a16="http://schemas.microsoft.com/office/drawing/2014/main" id="{422CC85B-FB64-4A79-B235-EB94F3035E57}"/>
              </a:ext>
            </a:extLst>
          </p:cNvPr>
          <p:cNvSpPr>
            <a:spLocks noGrp="1"/>
          </p:cNvSpPr>
          <p:nvPr>
            <p:ph idx="1"/>
          </p:nvPr>
        </p:nvSpPr>
        <p:spPr/>
        <p:txBody>
          <a:bodyPr>
            <a:normAutofit fontScale="85000" lnSpcReduction="10000"/>
          </a:bodyPr>
          <a:lstStyle/>
          <a:p>
            <a:r>
              <a:rPr lang="en-US" dirty="0"/>
              <a:t>What is considered belligerent / abusive</a:t>
            </a:r>
          </a:p>
          <a:p>
            <a:pPr lvl="1"/>
            <a:r>
              <a:rPr lang="en-US" dirty="0"/>
              <a:t>Yelling at person after being asked to lower voice</a:t>
            </a:r>
          </a:p>
          <a:p>
            <a:pPr lvl="1"/>
            <a:r>
              <a:rPr lang="en-US" dirty="0"/>
              <a:t>Physical threats (“I’ll take you outside and show you!”)</a:t>
            </a:r>
          </a:p>
          <a:p>
            <a:pPr lvl="1"/>
            <a:r>
              <a:rPr lang="en-US" dirty="0"/>
              <a:t>Will not leave labs when asked</a:t>
            </a:r>
          </a:p>
          <a:p>
            <a:pPr lvl="1"/>
            <a:r>
              <a:rPr lang="en-US" dirty="0"/>
              <a:t>Makes other students uncomfortable (i.e. won’t leave them alone after being asked).</a:t>
            </a:r>
          </a:p>
          <a:p>
            <a:pPr lvl="1"/>
            <a:r>
              <a:rPr lang="en-US" dirty="0"/>
              <a:t>Touching after being asked to stop.</a:t>
            </a:r>
          </a:p>
          <a:p>
            <a:pPr lvl="1"/>
            <a:r>
              <a:rPr lang="en-US" dirty="0"/>
              <a:t>This is not “You’re a poopy head!”</a:t>
            </a:r>
          </a:p>
          <a:p>
            <a:pPr lvl="1"/>
            <a:r>
              <a:rPr lang="en-US" dirty="0"/>
              <a:t>This </a:t>
            </a:r>
            <a:r>
              <a:rPr lang="en-US" i="1" u="sng" dirty="0"/>
              <a:t>IS</a:t>
            </a:r>
            <a:r>
              <a:rPr lang="en-US" dirty="0"/>
              <a:t> continued aggression / fear of harm if continues</a:t>
            </a:r>
          </a:p>
          <a:p>
            <a:r>
              <a:rPr lang="en-US" dirty="0"/>
              <a:t>Holds for faculty/staff/students</a:t>
            </a:r>
          </a:p>
          <a:p>
            <a:r>
              <a:rPr lang="en-US" dirty="0"/>
              <a:t>Steps</a:t>
            </a:r>
          </a:p>
          <a:p>
            <a:pPr lvl="1"/>
            <a:r>
              <a:rPr lang="en-US" dirty="0"/>
              <a:t>Ask the person nicely to stop the activity</a:t>
            </a:r>
          </a:p>
          <a:p>
            <a:pPr lvl="1"/>
            <a:r>
              <a:rPr lang="en-US" dirty="0"/>
              <a:t>If continues:</a:t>
            </a:r>
          </a:p>
          <a:p>
            <a:pPr lvl="2"/>
            <a:r>
              <a:rPr lang="en-US" dirty="0"/>
              <a:t>Day find lab manager / system administrator/ office manager with situation</a:t>
            </a:r>
          </a:p>
          <a:p>
            <a:pPr lvl="2"/>
            <a:r>
              <a:rPr lang="en-US" dirty="0"/>
              <a:t>Night – Tiger Safe and report incident to supervisor.</a:t>
            </a:r>
          </a:p>
          <a:p>
            <a:endParaRPr lang="en-US" dirty="0"/>
          </a:p>
          <a:p>
            <a:endParaRPr lang="en-US" dirty="0"/>
          </a:p>
        </p:txBody>
      </p:sp>
      <p:pic>
        <p:nvPicPr>
          <p:cNvPr id="4098" name="Picture 2" descr="Image result for belligerent person picture">
            <a:extLst>
              <a:ext uri="{FF2B5EF4-FFF2-40B4-BE49-F238E27FC236}">
                <a16:creationId xmlns:a16="http://schemas.microsoft.com/office/drawing/2014/main" id="{9C6B6BDB-38AB-4B41-9A1E-D4514B37A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397" y="514351"/>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belligerent person picture">
            <a:extLst>
              <a:ext uri="{FF2B5EF4-FFF2-40B4-BE49-F238E27FC236}">
                <a16:creationId xmlns:a16="http://schemas.microsoft.com/office/drawing/2014/main" id="{FAC61609-475B-4829-AC14-9C54DA52D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4" y="514351"/>
            <a:ext cx="2318791"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0C13-C0E6-406F-8B99-FC5CCF0F98B3}"/>
              </a:ext>
            </a:extLst>
          </p:cNvPr>
          <p:cNvSpPr>
            <a:spLocks noGrp="1"/>
          </p:cNvSpPr>
          <p:nvPr>
            <p:ph type="title"/>
          </p:nvPr>
        </p:nvSpPr>
        <p:spPr/>
        <p:txBody>
          <a:bodyPr/>
          <a:lstStyle/>
          <a:p>
            <a:r>
              <a:rPr lang="en-US" dirty="0"/>
              <a:t>Weather closures</a:t>
            </a:r>
          </a:p>
        </p:txBody>
      </p:sp>
      <p:sp>
        <p:nvSpPr>
          <p:cNvPr id="3" name="Content Placeholder 2">
            <a:extLst>
              <a:ext uri="{FF2B5EF4-FFF2-40B4-BE49-F238E27FC236}">
                <a16:creationId xmlns:a16="http://schemas.microsoft.com/office/drawing/2014/main" id="{6AE2DC2A-CFA4-4641-86EC-305AAA3120BF}"/>
              </a:ext>
            </a:extLst>
          </p:cNvPr>
          <p:cNvSpPr>
            <a:spLocks noGrp="1"/>
          </p:cNvSpPr>
          <p:nvPr>
            <p:ph idx="1"/>
          </p:nvPr>
        </p:nvSpPr>
        <p:spPr/>
        <p:txBody>
          <a:bodyPr/>
          <a:lstStyle/>
          <a:p>
            <a:r>
              <a:rPr lang="en-US" dirty="0"/>
              <a:t>RIT will send emails, texts, post if they are closing early due to weather.</a:t>
            </a:r>
          </a:p>
          <a:p>
            <a:r>
              <a:rPr lang="en-US" dirty="0">
                <a:hlinkClick r:id="rId2"/>
              </a:rPr>
              <a:t>https://emergency.rit.edu/weather-related_closing.php</a:t>
            </a:r>
            <a:endParaRPr lang="en-US" dirty="0"/>
          </a:p>
          <a:p>
            <a:r>
              <a:rPr lang="en-US" dirty="0"/>
              <a:t>If RIT closes, labs close.  Ask students to save work, close labs and lock.</a:t>
            </a:r>
          </a:p>
          <a:p>
            <a:r>
              <a:rPr lang="en-US" dirty="0"/>
              <a:t>In </a:t>
            </a:r>
            <a:r>
              <a:rPr lang="en-US" b="1" dirty="0">
                <a:solidFill>
                  <a:srgbClr val="FFFF00"/>
                </a:solidFill>
              </a:rPr>
              <a:t>rare</a:t>
            </a:r>
            <a:r>
              <a:rPr lang="en-US" dirty="0"/>
              <a:t> circumstances, labs may close BEFORE RIT does to keep students safe.  You will be notified by your supervisor of the closure and signs will be put on the monitors for students.</a:t>
            </a:r>
          </a:p>
          <a:p>
            <a:r>
              <a:rPr lang="en-US" dirty="0"/>
              <a:t>If you have a shift while RIT is officially closed due to weather, DO NOT REPORT.  You will be paid for the shift according to current RIT payroll rules. (i.e., you probably can’t be paid)</a:t>
            </a:r>
          </a:p>
          <a:p>
            <a:r>
              <a:rPr lang="en-US" dirty="0"/>
              <a:t>SAFETY first.</a:t>
            </a:r>
          </a:p>
        </p:txBody>
      </p:sp>
    </p:spTree>
    <p:extLst>
      <p:ext uri="{BB962C8B-B14F-4D97-AF65-F5344CB8AC3E}">
        <p14:creationId xmlns:p14="http://schemas.microsoft.com/office/powerpoint/2010/main" val="18925844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65</TotalTime>
  <Words>527</Words>
  <Application>Microsoft Macintosh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Lab Emergencies </vt:lpstr>
      <vt:lpstr>Types of emergencies </vt:lpstr>
      <vt:lpstr>Intruder / Active Shooter</vt:lpstr>
      <vt:lpstr>Medical</vt:lpstr>
      <vt:lpstr>Medical</vt:lpstr>
      <vt:lpstr>Belligerent\ abusive </vt:lpstr>
      <vt:lpstr>Weather closures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Emergencies </dc:title>
  <dc:creator>Windows User</dc:creator>
  <cp:lastModifiedBy>Microsoft Office User</cp:lastModifiedBy>
  <cp:revision>9</cp:revision>
  <dcterms:created xsi:type="dcterms:W3CDTF">2019-08-14T12:36:32Z</dcterms:created>
  <dcterms:modified xsi:type="dcterms:W3CDTF">2020-07-23T14:03:06Z</dcterms:modified>
</cp:coreProperties>
</file>