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Proxima Nova"/>
      <p:regular r:id="rId33"/>
      <p:bold r:id="rId34"/>
      <p:italic r:id="rId35"/>
      <p:boldItalic r:id="rId36"/>
    </p:embeddedFont>
    <p:embeddedFont>
      <p:font typeface="Alfa Slab One"/>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ProximaNova-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ProximaNova-italic.fntdata"/><Relationship Id="rId12" Type="http://schemas.openxmlformats.org/officeDocument/2006/relationships/slide" Target="slides/slide8.xml"/><Relationship Id="rId34" Type="http://schemas.openxmlformats.org/officeDocument/2006/relationships/font" Target="fonts/ProximaNova-bold.fntdata"/><Relationship Id="rId15" Type="http://schemas.openxmlformats.org/officeDocument/2006/relationships/slide" Target="slides/slide11.xml"/><Relationship Id="rId37" Type="http://schemas.openxmlformats.org/officeDocument/2006/relationships/font" Target="fonts/AlfaSlabOne-regular.fntdata"/><Relationship Id="rId14" Type="http://schemas.openxmlformats.org/officeDocument/2006/relationships/slide" Target="slides/slide10.xml"/><Relationship Id="rId36" Type="http://schemas.openxmlformats.org/officeDocument/2006/relationships/font" Target="fonts/ProximaNova-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Note that when we apply for IRB online through ideate </a:t>
            </a:r>
            <a:r>
              <a:rPr lang="en"/>
              <a:t>(ideate.cuny.edu)</a:t>
            </a:r>
            <a:r>
              <a:rPr lang="en"/>
              <a:t> </a:t>
            </a:r>
            <a:r>
              <a:rPr lang="en"/>
              <a:t>you select who your advisor is - then when submit your application, it's automatically routed to that campus's IRB director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And add notes to the google doc! Could someone jot a few notes on what we’ve covered so far from the Belmont Report &amp; IRB?</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Now to switch over to our discussion of radical ethics - </a:t>
            </a:r>
          </a:p>
          <a:p>
            <a:pPr lvl="0">
              <a:spcBef>
                <a:spcPts val="0"/>
              </a:spcBef>
              <a:buNone/>
            </a:pPr>
            <a:r>
              <a:t/>
            </a:r>
            <a:endParaRPr/>
          </a:p>
          <a:p>
            <a:pPr lvl="0">
              <a:spcBef>
                <a:spcPts val="0"/>
              </a:spcBef>
              <a:buNone/>
            </a:pPr>
            <a:r>
              <a:rPr lang="en"/>
              <a:t>What I mean by “radical” - an approach that foregrounds the political and economic, that foregrounds the experiential and other realms that are often not taken into account or taken seriously - for today, this may mean an ethics beyond compliance, or even an activist ethics - but this is a question we can define collectively! What kind of ethics do we want to be doing? </a:t>
            </a:r>
          </a:p>
          <a:p>
            <a:pPr lvl="0">
              <a:spcBef>
                <a:spcPts val="0"/>
              </a:spcBef>
              <a:buNone/>
            </a:pPr>
            <a:r>
              <a:t/>
            </a:r>
            <a:endParaRPr/>
          </a:p>
          <a:p>
            <a:pPr lvl="0">
              <a:spcBef>
                <a:spcPts val="0"/>
              </a:spcBef>
              <a:buNone/>
            </a:pPr>
            <a:r>
              <a:rPr lang="en"/>
              <a:t>We will look at radical ethics through the framework of “levels of impact” - the potential impacts your work may have</a:t>
            </a:r>
          </a:p>
          <a:p>
            <a:pPr lvl="0">
              <a:spcBef>
                <a:spcPts val="0"/>
              </a:spcBef>
              <a:buNone/>
            </a:pPr>
            <a:r>
              <a:t/>
            </a:r>
            <a:endParaRPr/>
          </a:p>
          <a:p>
            <a:pPr lvl="0">
              <a:spcBef>
                <a:spcPts val="0"/>
              </a:spcBef>
              <a:buNone/>
            </a:pPr>
            <a:r>
              <a:rPr lang="en"/>
              <a:t>On point 4 I will be focusing mostly on points 1-3 today (for sake of time) - but just a few notes on access &amp; attribution…</a:t>
            </a:r>
          </a:p>
          <a:p>
            <a:pPr lvl="0">
              <a:spcBef>
                <a:spcPts val="0"/>
              </a:spcBef>
              <a:buNone/>
            </a:pPr>
            <a:r>
              <a:t/>
            </a:r>
            <a:endParaRPr/>
          </a:p>
          <a:p>
            <a:pPr lvl="0" rtl="0">
              <a:spcBef>
                <a:spcPts val="0"/>
              </a:spcBef>
              <a:buNone/>
            </a:pPr>
            <a:r>
              <a:rPr lang="en"/>
              <a:t>And specifically I want to briefly highlight Creative Commons - next slide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On point 4 I will be focusing mostly on points 1-3 today (for sake of time) - but just a few notes on access &amp; attribution…</a:t>
            </a:r>
          </a:p>
          <a:p>
            <a:pPr lvl="0" rtl="0">
              <a:spcBef>
                <a:spcPts val="0"/>
              </a:spcBef>
              <a:buNone/>
            </a:pPr>
            <a:r>
              <a:t/>
            </a:r>
            <a:endParaRPr/>
          </a:p>
          <a:p>
            <a:pPr lvl="0" rtl="0">
              <a:spcBef>
                <a:spcPts val="0"/>
              </a:spcBef>
              <a:buNone/>
            </a:pPr>
            <a:r>
              <a:rPr lang="en"/>
              <a:t>And specifically I want to briefly highlight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What counts as a “human subject”? What humans are involved or may be effected?</a:t>
            </a:r>
          </a:p>
          <a:p>
            <a:pPr lvl="0">
              <a:spcBef>
                <a:spcPts val="0"/>
              </a:spcBef>
              <a:buNone/>
            </a:pPr>
            <a:r>
              <a:rPr lang="en"/>
              <a:t>How do we negotiate blurry boundaries between “public” vs. “private”? - e.g. intimate thoughts on social media that may be accessible, or credit card data</a:t>
            </a:r>
          </a:p>
          <a:p>
            <a:pPr lvl="0">
              <a:spcBef>
                <a:spcPts val="0"/>
              </a:spcBef>
              <a:buNone/>
            </a:pPr>
            <a:r>
              <a:rPr lang="en"/>
              <a:t>What constitutes “data” or “text” vs. “persons” - how do we define personhood?</a:t>
            </a:r>
          </a:p>
          <a:p>
            <a:pPr lvl="0">
              <a:spcBef>
                <a:spcPts val="0"/>
              </a:spcBef>
              <a:buNone/>
            </a:pPr>
            <a:r>
              <a:t/>
            </a:r>
            <a:endParaRPr/>
          </a:p>
          <a:p>
            <a:pPr lvl="0">
              <a:spcBef>
                <a:spcPts val="0"/>
              </a:spcBef>
              <a:buNone/>
            </a:pPr>
            <a:r>
              <a:t/>
            </a:r>
            <a:endParaRPr/>
          </a:p>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Talk to the person next to you and discuss some examples of when you might apply the “distance principle” - or “the extent to which Internet texts or data sets might connect to persons” - then we will share some as a class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Privacy paradox - From intimate thoughts, photos and videos being shared on social media, to government records available online, to credit card purchases accessible to market researchers - much of what we consider private is no longer that private</a:t>
            </a:r>
          </a:p>
          <a:p>
            <a:pPr lvl="0">
              <a:spcBef>
                <a:spcPts val="0"/>
              </a:spcBef>
              <a:buNone/>
            </a:pPr>
            <a:r>
              <a:t/>
            </a:r>
            <a:endParaRPr/>
          </a:p>
          <a:p>
            <a:pPr lvl="0">
              <a:spcBef>
                <a:spcPts val="0"/>
              </a:spcBef>
              <a:buNone/>
            </a:pPr>
            <a:r>
              <a:rPr lang="en"/>
              <a:t>Anyone familiar with concept of panopticon? How might we consider the internet as a panopticon?</a:t>
            </a:r>
          </a:p>
          <a:p>
            <a:pPr lvl="0">
              <a:spcBef>
                <a:spcPts val="0"/>
              </a:spcBef>
              <a:buNone/>
            </a:pPr>
            <a:r>
              <a:t/>
            </a:r>
            <a:endParaRPr/>
          </a:p>
          <a:p>
            <a:pPr lvl="0">
              <a:spcBef>
                <a:spcPts val="0"/>
              </a:spcBef>
              <a:buNone/>
            </a:pPr>
            <a:r>
              <a:rPr lang="en"/>
              <a:t>What forms of “public” data are ethical to use? </a:t>
            </a:r>
          </a:p>
          <a:p>
            <a:pPr lvl="0">
              <a:spcBef>
                <a:spcPts val="0"/>
              </a:spcBef>
              <a:buNone/>
            </a:pPr>
            <a:r>
              <a:rPr lang="en"/>
              <a:t>Awesome dissertation by Gregory Donovan - argues that: “involving youth in designing information ecologies fosters critical capacities for participating in acts of research and knowledge production. More critical participation in these ecologies, even proprietary ones, is necessary for opening opaque aspects of our environment and orienting data circulation toward more equitable and just ends.” (abstract)</a:t>
            </a:r>
          </a:p>
          <a:p>
            <a:pPr lvl="0">
              <a:spcBef>
                <a:spcPts val="0"/>
              </a:spcBef>
              <a:buNone/>
            </a:pPr>
            <a:r>
              <a:t/>
            </a:r>
            <a:endParaRPr/>
          </a:p>
          <a:p>
            <a:pPr lvl="0">
              <a:spcBef>
                <a:spcPts val="0"/>
              </a:spcBef>
              <a:buNone/>
            </a:pPr>
            <a:r>
              <a:rPr lang="en"/>
              <a:t>Also, how might we (inadvertently) make data public? E.g. photos backed up onto servers, saving classified info to DropBox or Google Drive</a:t>
            </a:r>
          </a:p>
          <a:p>
            <a:pPr lvl="0">
              <a:spcBef>
                <a:spcPts val="0"/>
              </a:spcBef>
              <a:buNone/>
            </a:pPr>
            <a:r>
              <a:t/>
            </a:r>
            <a:endParaRPr/>
          </a:p>
          <a:p>
            <a:pPr lvl="0">
              <a:spcBef>
                <a:spcPts val="0"/>
              </a:spcBef>
              <a:buNone/>
            </a:pPr>
            <a:r>
              <a:t/>
            </a:r>
            <a:endParaRPr/>
          </a:p>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Individual work: go to the website, look through the 11 different subheadings from “using the internet as a data source” to “cases of breach of privacy,” find an example of an issue that you have encountered or think you might run into </a:t>
            </a:r>
          </a:p>
          <a:p>
            <a:pPr lvl="0">
              <a:spcBef>
                <a:spcPts val="0"/>
              </a:spcBef>
              <a:buNone/>
            </a:pPr>
            <a:r>
              <a:t/>
            </a:r>
            <a:endParaRPr/>
          </a:p>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Note for this section - ask participants to look through the next 4 slides and pick just 1 example to focus on (look through the website [and article if there is one] &amp; review the questions on the slide) - then we will discuss each example as a class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Make a point to have all students follow the link to the google doc - and to write their name down as a contributor (or alias or opt out) and begin sharing notes and sources there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Brief background:</a:t>
            </a:r>
          </a:p>
          <a:p>
            <a:pPr lvl="0" rtl="0">
              <a:lnSpc>
                <a:spcPct val="115000"/>
              </a:lnSpc>
              <a:spcBef>
                <a:spcPts val="0"/>
              </a:spcBef>
              <a:buNone/>
            </a:pPr>
            <a:r>
              <a:rPr lang="en"/>
              <a:t>“On July 12, 1974, the National Research Act (Pub. L. 93-348) was signed into law, there-by creating the National Commission for the Protection of Human Subjects of Biomedical and Behavioral Research... The Belmont Report attempts to summarize the basic ethical principles identified by the Commission in the course of its deliberations. It is the outgrowth of an intensive four-day period of discussions that were held in February 1976 at the Smithsonian Institution's Belmont Conference Center…”</a:t>
            </a:r>
          </a:p>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***rewrite this in plain terms / my own words! &amp; give some quick digital examples</a:t>
            </a:r>
          </a:p>
          <a:p>
            <a:pPr lvl="0" rtl="0">
              <a:lnSpc>
                <a:spcPct val="115000"/>
              </a:lnSpc>
              <a:spcBef>
                <a:spcPts val="0"/>
              </a:spcBef>
              <a:buNone/>
            </a:pPr>
            <a:r>
              <a:t/>
            </a:r>
            <a:endParaRPr/>
          </a:p>
          <a:p>
            <a:pPr lvl="0" rtl="0">
              <a:lnSpc>
                <a:spcPct val="115000"/>
              </a:lnSpc>
              <a:spcBef>
                <a:spcPts val="0"/>
              </a:spcBef>
              <a:buNone/>
            </a:pPr>
            <a:r>
              <a:rPr lang="en"/>
              <a:t>3 core principles to follow when conducting research with human subjects:</a:t>
            </a:r>
          </a:p>
          <a:p>
            <a:pPr lvl="0" rtl="0">
              <a:lnSpc>
                <a:spcPct val="115000"/>
              </a:lnSpc>
              <a:spcBef>
                <a:spcPts val="0"/>
              </a:spcBef>
              <a:buNone/>
            </a:pPr>
            <a:r>
              <a:t/>
            </a:r>
            <a:endParaRPr/>
          </a:p>
          <a:p>
            <a:pPr indent="-298450" lvl="0" marL="457200" rtl="0">
              <a:lnSpc>
                <a:spcPct val="115000"/>
              </a:lnSpc>
              <a:spcBef>
                <a:spcPts val="0"/>
              </a:spcBef>
              <a:buSzPct val="100000"/>
              <a:buAutoNum type="arabicPeriod"/>
            </a:pPr>
            <a:r>
              <a:rPr lang="en"/>
              <a:t>Respect for persons: “Respect for persons incorporates at least two ethical convictions: first, that individuals should be treated as autonomous agents, and second, that persons with diminished autonomy are entitled to protection. The principle of respect for persons thus divides into two separate moral requirements: the requirement to acknowledge autonomy and the requirement to protect those with diminished autonomy [e.g. children or prisoners]”</a:t>
            </a:r>
          </a:p>
          <a:p>
            <a:pPr lvl="0" rtl="0">
              <a:lnSpc>
                <a:spcPct val="115000"/>
              </a:lnSpc>
              <a:spcBef>
                <a:spcPts val="0"/>
              </a:spcBef>
              <a:buNone/>
            </a:pPr>
            <a:r>
              <a:t/>
            </a:r>
            <a:endParaRPr/>
          </a:p>
          <a:p>
            <a:pPr indent="-298450" lvl="0" marL="457200" rtl="0">
              <a:lnSpc>
                <a:spcPct val="115000"/>
              </a:lnSpc>
              <a:spcBef>
                <a:spcPts val="0"/>
              </a:spcBef>
              <a:buSzPct val="100000"/>
              <a:buAutoNum type="arabicPeriod"/>
            </a:pPr>
            <a:r>
              <a:rPr lang="en"/>
              <a:t>Beneficence: “Persons are treated in an ethical manner not only by respecting their decisions and protecting them from harm, but also by making efforts to secure their well-being… Two general rules have been formulated as complementary expressions of beneficent actions in this sense: (1) do not harm and (2) maximize possible benefits and minimize possible harms.”</a:t>
            </a:r>
          </a:p>
          <a:p>
            <a:pPr lvl="0" rtl="0">
              <a:lnSpc>
                <a:spcPct val="115000"/>
              </a:lnSpc>
              <a:spcBef>
                <a:spcPts val="0"/>
              </a:spcBef>
              <a:buNone/>
            </a:pPr>
            <a:r>
              <a:t/>
            </a:r>
            <a:endParaRPr/>
          </a:p>
          <a:p>
            <a:pPr indent="-298450" lvl="0" marL="457200" rtl="0">
              <a:lnSpc>
                <a:spcPct val="115000"/>
              </a:lnSpc>
              <a:spcBef>
                <a:spcPts val="0"/>
              </a:spcBef>
              <a:buSzPct val="100000"/>
              <a:buAutoNum type="arabicPeriod"/>
            </a:pPr>
            <a:r>
              <a:rPr lang="en"/>
              <a:t>Justice: “There are several widely accepted formulations of just ways to distribute burdens and benefits… These formulations are (1) to each person an equal share, (2) to each person according to individual need, (3) to each person according to individual effort, (4) to each person according to societal contribution, and (5) to each person according to merit.”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4278300" y="2751162"/>
            <a:ext cx="587400" cy="0"/>
          </a:xfrm>
          <a:prstGeom prst="straightConnector1">
            <a:avLst/>
          </a:prstGeom>
          <a:noFill/>
          <a:ln cap="flat" cmpd="sng" w="76200">
            <a:solidFill>
              <a:schemeClr val="dk1"/>
            </a:solidFill>
            <a:prstDash val="solid"/>
            <a:round/>
            <a:headEnd len="med" w="med" type="none"/>
            <a:tailEnd len="med" w="med" type="none"/>
          </a:ln>
        </p:spPr>
      </p:cxnSp>
      <p:sp>
        <p:nvSpPr>
          <p:cNvPr id="11" name="Shape 11"/>
          <p:cNvSpPr txBox="1"/>
          <p:nvPr>
            <p:ph type="ctrTitle"/>
          </p:nvPr>
        </p:nvSpPr>
        <p:spPr>
          <a:xfrm>
            <a:off x="311700" y="595975"/>
            <a:ext cx="8520599" cy="1957799"/>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2" name="Shape 12"/>
          <p:cNvSpPr txBox="1"/>
          <p:nvPr>
            <p:ph idx="1" type="subTitle"/>
          </p:nvPr>
        </p:nvSpPr>
        <p:spPr>
          <a:xfrm>
            <a:off x="311700" y="3165823"/>
            <a:ext cx="8520599" cy="7334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13" name="Shape 1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167925"/>
            <a:ext cx="8520599" cy="1980000"/>
          </a:xfrm>
          <a:prstGeom prst="rect">
            <a:avLst/>
          </a:prstGeom>
        </p:spPr>
        <p:txBody>
          <a:bodyPr anchorCtr="0" anchor="ctr" bIns="91425" lIns="91425" rIns="91425" tIns="91425"/>
          <a:lstStyle>
            <a:lvl1pPr lvl="0" algn="ctr">
              <a:spcBef>
                <a:spcPts val="0"/>
              </a:spcBef>
              <a:buClr>
                <a:schemeClr val="dk1"/>
              </a:buClr>
              <a:buSzPct val="100000"/>
              <a:defRPr sz="11000">
                <a:solidFill>
                  <a:schemeClr val="dk1"/>
                </a:solidFill>
              </a:defRPr>
            </a:lvl1pPr>
            <a:lvl2pPr lvl="1" algn="ctr">
              <a:spcBef>
                <a:spcPts val="0"/>
              </a:spcBef>
              <a:buClr>
                <a:schemeClr val="dk1"/>
              </a:buClr>
              <a:buSzPct val="100000"/>
              <a:defRPr sz="11000">
                <a:solidFill>
                  <a:schemeClr val="dk1"/>
                </a:solidFill>
              </a:defRPr>
            </a:lvl2pPr>
            <a:lvl3pPr lvl="2" algn="ctr">
              <a:spcBef>
                <a:spcPts val="0"/>
              </a:spcBef>
              <a:buClr>
                <a:schemeClr val="dk1"/>
              </a:buClr>
              <a:buSzPct val="100000"/>
              <a:defRPr sz="11000">
                <a:solidFill>
                  <a:schemeClr val="dk1"/>
                </a:solidFill>
              </a:defRPr>
            </a:lvl3pPr>
            <a:lvl4pPr lvl="3" algn="ctr">
              <a:spcBef>
                <a:spcPts val="0"/>
              </a:spcBef>
              <a:buClr>
                <a:schemeClr val="dk1"/>
              </a:buClr>
              <a:buSzPct val="100000"/>
              <a:defRPr sz="11000">
                <a:solidFill>
                  <a:schemeClr val="dk1"/>
                </a:solidFill>
              </a:defRPr>
            </a:lvl4pPr>
            <a:lvl5pPr lvl="4" algn="ctr">
              <a:spcBef>
                <a:spcPts val="0"/>
              </a:spcBef>
              <a:buClr>
                <a:schemeClr val="dk1"/>
              </a:buClr>
              <a:buSzPct val="100000"/>
              <a:defRPr sz="11000">
                <a:solidFill>
                  <a:schemeClr val="dk1"/>
                </a:solidFill>
              </a:defRPr>
            </a:lvl5pPr>
            <a:lvl6pPr lvl="5" algn="ctr">
              <a:spcBef>
                <a:spcPts val="0"/>
              </a:spcBef>
              <a:buClr>
                <a:schemeClr val="dk1"/>
              </a:buClr>
              <a:buSzPct val="100000"/>
              <a:defRPr sz="11000">
                <a:solidFill>
                  <a:schemeClr val="dk1"/>
                </a:solidFill>
              </a:defRPr>
            </a:lvl6pPr>
            <a:lvl7pPr lvl="6" algn="ctr">
              <a:spcBef>
                <a:spcPts val="0"/>
              </a:spcBef>
              <a:buClr>
                <a:schemeClr val="dk1"/>
              </a:buClr>
              <a:buSzPct val="100000"/>
              <a:defRPr sz="11000">
                <a:solidFill>
                  <a:schemeClr val="dk1"/>
                </a:solidFill>
              </a:defRPr>
            </a:lvl7pPr>
            <a:lvl8pPr lvl="7" algn="ctr">
              <a:spcBef>
                <a:spcPts val="0"/>
              </a:spcBef>
              <a:buClr>
                <a:schemeClr val="dk1"/>
              </a:buClr>
              <a:buSzPct val="100000"/>
              <a:defRPr sz="11000">
                <a:solidFill>
                  <a:schemeClr val="dk1"/>
                </a:solidFill>
              </a:defRPr>
            </a:lvl8pPr>
            <a:lvl9pPr lvl="8" algn="ctr">
              <a:spcBef>
                <a:spcPts val="0"/>
              </a:spcBef>
              <a:buClr>
                <a:schemeClr val="dk1"/>
              </a:buClr>
              <a:buSzPct val="100000"/>
              <a:defRPr sz="11000">
                <a:solidFill>
                  <a:schemeClr val="dk1"/>
                </a:solidFill>
              </a:defRPr>
            </a:lvl9pPr>
          </a:lstStyle>
          <a:p/>
        </p:txBody>
      </p:sp>
      <p:sp>
        <p:nvSpPr>
          <p:cNvPr id="48" name="Shape 48"/>
          <p:cNvSpPr txBox="1"/>
          <p:nvPr>
            <p:ph idx="1" type="body"/>
          </p:nvPr>
        </p:nvSpPr>
        <p:spPr>
          <a:xfrm>
            <a:off x="311700" y="3224250"/>
            <a:ext cx="8520599" cy="1071599"/>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4" name="Shape 14"/>
        <p:cNvGrpSpPr/>
        <p:nvPr/>
      </p:nvGrpSpPr>
      <p:grpSpPr>
        <a:xfrm>
          <a:off x="0" y="0"/>
          <a:ext cx="0" cy="0"/>
          <a:chOff x="0" y="0"/>
          <a:chExt cx="0" cy="0"/>
        </a:xfrm>
      </p:grpSpPr>
      <p:sp>
        <p:nvSpPr>
          <p:cNvPr id="15" name="Shape 15"/>
          <p:cNvSpPr txBox="1"/>
          <p:nvPr>
            <p:ph type="title"/>
          </p:nvPr>
        </p:nvSpPr>
        <p:spPr>
          <a:xfrm>
            <a:off x="311700" y="2480550"/>
            <a:ext cx="8114399" cy="2445899"/>
          </a:xfrm>
          <a:prstGeom prst="rect">
            <a:avLst/>
          </a:prstGeom>
        </p:spPr>
        <p:txBody>
          <a:bodyPr anchorCtr="0" anchor="b" bIns="91425" lIns="91425" rIns="91425" tIns="91425"/>
          <a:lstStyle>
            <a:lvl1pPr lvl="0">
              <a:spcBef>
                <a:spcPts val="0"/>
              </a:spcBef>
              <a:buClr>
                <a:schemeClr val="lt1"/>
              </a:buClr>
              <a:buSzPct val="100000"/>
              <a:defRPr sz="6800">
                <a:solidFill>
                  <a:schemeClr val="lt1"/>
                </a:solidFill>
              </a:defRPr>
            </a:lvl1pPr>
            <a:lvl2pPr lvl="1">
              <a:spcBef>
                <a:spcPts val="0"/>
              </a:spcBef>
              <a:buClr>
                <a:schemeClr val="lt1"/>
              </a:buClr>
              <a:buSzPct val="100000"/>
              <a:defRPr sz="6800">
                <a:solidFill>
                  <a:schemeClr val="lt1"/>
                </a:solidFill>
              </a:defRPr>
            </a:lvl2pPr>
            <a:lvl3pPr lvl="2">
              <a:spcBef>
                <a:spcPts val="0"/>
              </a:spcBef>
              <a:buClr>
                <a:schemeClr val="lt1"/>
              </a:buClr>
              <a:buSzPct val="100000"/>
              <a:defRPr sz="6800">
                <a:solidFill>
                  <a:schemeClr val="lt1"/>
                </a:solidFill>
              </a:defRPr>
            </a:lvl3pPr>
            <a:lvl4pPr lvl="3">
              <a:spcBef>
                <a:spcPts val="0"/>
              </a:spcBef>
              <a:buClr>
                <a:schemeClr val="lt1"/>
              </a:buClr>
              <a:buSzPct val="100000"/>
              <a:defRPr sz="6800">
                <a:solidFill>
                  <a:schemeClr val="lt1"/>
                </a:solidFill>
              </a:defRPr>
            </a:lvl4pPr>
            <a:lvl5pPr lvl="4">
              <a:spcBef>
                <a:spcPts val="0"/>
              </a:spcBef>
              <a:buClr>
                <a:schemeClr val="lt1"/>
              </a:buClr>
              <a:buSzPct val="100000"/>
              <a:defRPr sz="6800">
                <a:solidFill>
                  <a:schemeClr val="lt1"/>
                </a:solidFill>
              </a:defRPr>
            </a:lvl5pPr>
            <a:lvl6pPr lvl="5">
              <a:spcBef>
                <a:spcPts val="0"/>
              </a:spcBef>
              <a:buClr>
                <a:schemeClr val="lt1"/>
              </a:buClr>
              <a:buSzPct val="100000"/>
              <a:defRPr sz="6800">
                <a:solidFill>
                  <a:schemeClr val="lt1"/>
                </a:solidFill>
              </a:defRPr>
            </a:lvl6pPr>
            <a:lvl7pPr lvl="6">
              <a:spcBef>
                <a:spcPts val="0"/>
              </a:spcBef>
              <a:buClr>
                <a:schemeClr val="lt1"/>
              </a:buClr>
              <a:buSzPct val="100000"/>
              <a:defRPr sz="6800">
                <a:solidFill>
                  <a:schemeClr val="lt1"/>
                </a:solidFill>
              </a:defRPr>
            </a:lvl7pPr>
            <a:lvl8pPr lvl="7">
              <a:spcBef>
                <a:spcPts val="0"/>
              </a:spcBef>
              <a:buClr>
                <a:schemeClr val="lt1"/>
              </a:buClr>
              <a:buSzPct val="100000"/>
              <a:defRPr sz="6800">
                <a:solidFill>
                  <a:schemeClr val="lt1"/>
                </a:solidFill>
              </a:defRPr>
            </a:lvl8pPr>
            <a:lvl9pPr lvl="8">
              <a:spcBef>
                <a:spcPts val="0"/>
              </a:spcBef>
              <a:buClr>
                <a:schemeClr val="lt1"/>
              </a:buClr>
              <a:buSzPct val="100000"/>
              <a:defRPr sz="6800">
                <a:solidFill>
                  <a:schemeClr val="lt1"/>
                </a:solidFill>
              </a:defRPr>
            </a:lvl9pPr>
          </a:lstStyle>
          <a:p/>
        </p:txBody>
      </p:sp>
      <p:sp>
        <p:nvSpPr>
          <p:cNvPr id="16" name="Shape 16"/>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6318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1" name="Shape 31"/>
          <p:cNvSpPr txBox="1"/>
          <p:nvPr>
            <p:ph idx="1" type="body"/>
          </p:nvPr>
        </p:nvSpPr>
        <p:spPr>
          <a:xfrm>
            <a:off x="311700" y="1490875"/>
            <a:ext cx="2807999" cy="30780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838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5" name="Shape 3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100"/>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39" name="Shape 39"/>
          <p:cNvSpPr txBox="1"/>
          <p:nvPr>
            <p:ph type="title"/>
          </p:nvPr>
        </p:nvSpPr>
        <p:spPr>
          <a:xfrm>
            <a:off x="265500" y="1375599"/>
            <a:ext cx="4045199" cy="15519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0" name="Shape 40"/>
          <p:cNvSpPr txBox="1"/>
          <p:nvPr>
            <p:ph idx="1" type="subTitle"/>
          </p:nvPr>
        </p:nvSpPr>
        <p:spPr>
          <a:xfrm>
            <a:off x="265500" y="2981125"/>
            <a:ext cx="4045199" cy="1345500"/>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2" name="Shape 4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3725"/>
            <a:ext cx="5998800" cy="598799"/>
          </a:xfrm>
          <a:prstGeom prst="rect">
            <a:avLst/>
          </a:prstGeom>
        </p:spPr>
        <p:txBody>
          <a:bodyPr anchorCtr="0" anchor="ctr" bIns="91425" lIns="91425" rIns="91425" tIns="91425"/>
          <a:lstStyle>
            <a:lvl1pPr lvl="0">
              <a:lnSpc>
                <a:spcPct val="100000"/>
              </a:lnSpc>
              <a:spcBef>
                <a:spcPts val="0"/>
              </a:spcBef>
              <a:spcAft>
                <a:spcPts val="0"/>
              </a:spcAft>
              <a:buClr>
                <a:schemeClr val="accent3"/>
              </a:buClr>
              <a:buFont typeface="Alfa Slab One"/>
              <a:buNone/>
              <a:defRPr>
                <a:solidFill>
                  <a:schemeClr val="accent3"/>
                </a:solidFill>
                <a:latin typeface="Alfa Slab One"/>
                <a:ea typeface="Alfa Slab One"/>
                <a:cs typeface="Alfa Slab One"/>
                <a:sym typeface="Alfa Slab One"/>
              </a:defRPr>
            </a:lvl1pPr>
          </a:lstStyle>
          <a:p/>
        </p:txBody>
      </p:sp>
      <p:sp>
        <p:nvSpPr>
          <p:cNvPr id="45" name="Shape 4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no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1pPr>
            <a:lvl2pPr lvl="1">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2pPr>
            <a:lvl3pPr lvl="2">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3pPr>
            <a:lvl4pPr lvl="3">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4pPr>
            <a:lvl5pPr lvl="4">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5pPr>
            <a:lvl6pPr lvl="5">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6pPr>
            <a:lvl7pPr lvl="6">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7pPr>
            <a:lvl8pPr lvl="7">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8pPr>
            <a:lvl9pPr lvl="8">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Proxima Nova"/>
              <a:defRPr sz="1800">
                <a:solidFill>
                  <a:schemeClr val="dk2"/>
                </a:solidFill>
                <a:latin typeface="Proxima Nova"/>
                <a:ea typeface="Proxima Nova"/>
                <a:cs typeface="Proxima Nova"/>
                <a:sym typeface="Proxima Nova"/>
              </a:defRPr>
            </a:lvl1pPr>
            <a:lvl2pPr lvl="1">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2pPr>
            <a:lvl3pPr lvl="2">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3pPr>
            <a:lvl4pPr lvl="3">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4pPr>
            <a:lvl5pPr lvl="4">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5pPr>
            <a:lvl6pPr lvl="5">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6pPr>
            <a:lvl7pPr lvl="6">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7pPr>
            <a:lvl8pPr lvl="7">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8pPr>
            <a:lvl9pPr lvl="8">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hyperlink" Target="mailto:kchatlosh@gradcenter.cuny.edu" TargetMode="External"/><Relationship Id="rId4" Type="http://schemas.openxmlformats.org/officeDocument/2006/relationships/image" Target="../media/image00.png"/><Relationship Id="rId5" Type="http://schemas.openxmlformats.org/officeDocument/2006/relationships/image" Target="../media/image01.png"/><Relationship Id="rId6" Type="http://schemas.openxmlformats.org/officeDocument/2006/relationships/image" Target="../media/image05.png"/><Relationship Id="rId7" Type="http://schemas.openxmlformats.org/officeDocument/2006/relationships/hyperlink" Target="mailto:mckinniburgh@gmail.com" TargetMode="External"/><Relationship Id="rId8" Type="http://schemas.openxmlformats.org/officeDocument/2006/relationships/hyperlink" Target="mailto:psweeney@gradcenter.cuny.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www.hhs.gov/ohrp/regulations-and-policy/belmont-report/index.html#xbasic"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www.gc.cuny.edu/About-the-GC/Administrative-Services/Human-Subjects-Research-Protection-Program-(HRPP)" TargetMode="External"/><Relationship Id="rId4" Type="http://schemas.openxmlformats.org/officeDocument/2006/relationships/image" Target="../media/image03.jpg"/><Relationship Id="rId5" Type="http://schemas.openxmlformats.org/officeDocument/2006/relationships/hyperlink" Target="https://www.gc.cuny.edu/About-the-GC/Administrative-Services/Human-Subjects-Research-Protection-Program-(HRPP)"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annettemarkham.com/2016/05/okcupid-data-release-fiasco-its-time-to-rethink-ethics-educati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creativecommons.org/" TargetMode="External"/><Relationship Id="rId4" Type="http://schemas.openxmlformats.org/officeDocument/2006/relationships/hyperlink" Target="https://creativecommons.org/licenses/" TargetMode="External"/><Relationship Id="rId5" Type="http://schemas.openxmlformats.org/officeDocument/2006/relationships/image" Target="../media/image0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aoir.org/reports/ethics2.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s://www.academia.edu/8037870/Ethical_Concerns_in_Internet_Research"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07.png"/><Relationship Id="rId4" Type="http://schemas.openxmlformats.org/officeDocument/2006/relationships/image" Target="../media/image04.png"/><Relationship Id="rId5" Type="http://schemas.openxmlformats.org/officeDocument/2006/relationships/hyperlink" Target="http://mydigitalfootprint.org/dissertation/" TargetMode="External"/><Relationship Id="rId6" Type="http://schemas.openxmlformats.org/officeDocument/2006/relationships/hyperlink" Target="http://firstmonday.org/article/view/1394/1312" TargetMode="External"/><Relationship Id="rId7" Type="http://schemas.openxmlformats.org/officeDocument/2006/relationships/hyperlink" Target="http://digitalhumanitiesnow.org/2015/04/editors-choice-is-it-research-or-is-it-spying-thinking-through-ethics-in-big-data-ai-and-other-knowledge-science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aoir.org/reports/ethics2.pdf" TargetMode="External"/><Relationship Id="rId4" Type="http://schemas.openxmlformats.org/officeDocument/2006/relationships/image" Target="../media/image0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hyperlink" Target="http://oprs.usc.edu/education/intern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hyperlink" Target="http://www.archive.annenberglab.com/sites/default/files/uploads/Black_Twitter-Report-January_2014_0.pdf " TargetMode="External"/><Relationship Id="rId4" Type="http://schemas.openxmlformats.org/officeDocument/2006/relationships/hyperlink" Target="http://io9.gizmodo.com/what-happens-when-scientists-study-black-twitter-1630540515"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hyperlink" Target="http://interferencearchive.org/" TargetMode="External"/><Relationship Id="rId4" Type="http://schemas.openxmlformats.org/officeDocument/2006/relationships/hyperlink" Target="http://technical.ly/brooklyn/2016/11/28/interference-archive-activism-jen-hoyer/ "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hyperlink" Target="http://selfiecity.net/# "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docs.google.com/document/d/1K42KVJwKDLHn9lz1OWugVoPCMA5tI_mMzAgl_NFOy3s/edit?usp=sharin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hyperlink" Target="http://www.americananthro.org/LearnAndTeach/Landing.aspx?ItemNumber=20641&amp;navItemNumber=20708" TargetMode="External"/><Relationship Id="rId4" Type="http://schemas.openxmlformats.org/officeDocument/2006/relationships/hyperlink" Target="http://rpunzalan.com/research/#archives-memory"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 Id="rId3" Type="http://schemas.openxmlformats.org/officeDocument/2006/relationships/hyperlink" Target="https://docs.google.com/document/d/1K42KVJwKDLHn9lz1OWugVoPCMA5tI_mMzAgl_NFOy3s/edit?usp=sharin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hyperlink" Target="mailto:mckinniburgh@gmail.com" TargetMode="External"/><Relationship Id="rId4" Type="http://schemas.openxmlformats.org/officeDocument/2006/relationships/image" Target="../media/image00.png"/><Relationship Id="rId10" Type="http://schemas.openxmlformats.org/officeDocument/2006/relationships/hyperlink" Target="mailto:psweeney@gradcenter.cuny.edu" TargetMode="External"/><Relationship Id="rId9" Type="http://schemas.openxmlformats.org/officeDocument/2006/relationships/hyperlink" Target="mailto:kchatlosh@gradcenter.cuny.edu" TargetMode="External"/><Relationship Id="rId5" Type="http://schemas.openxmlformats.org/officeDocument/2006/relationships/image" Target="../media/image01.png"/><Relationship Id="rId6" Type="http://schemas.openxmlformats.org/officeDocument/2006/relationships/image" Target="../media/image05.png"/><Relationship Id="rId7" Type="http://schemas.openxmlformats.org/officeDocument/2006/relationships/hyperlink" Target="http://tinyurl.com/gcdftopic" TargetMode="External"/><Relationship Id="rId8" Type="http://schemas.openxmlformats.org/officeDocument/2006/relationships/hyperlink" Target="http://tinyurl.com/lexiconofd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annettemarkham.com/2016/05/okcupid-data-release-fiasco-its-time-to-rethink-ethics-educ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document/d/1K42KVJwKDLHn9lz1OWugVoPCMA5tI_mMzAgl_NFOy3s/edit?usp=sha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02.jpg"/><Relationship Id="rId4" Type="http://schemas.openxmlformats.org/officeDocument/2006/relationships/hyperlink" Target="https://gcdi.commons.gc.cuny.edu/"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www.hhs.gov/ohrp/regulations-and-policy/belmont-report/index.html#xbasic" TargetMode="External"/><Relationship Id="rId4" Type="http://schemas.openxmlformats.org/officeDocument/2006/relationships/image" Target="../media/image08.jpg"/><Relationship Id="rId5" Type="http://schemas.openxmlformats.org/officeDocument/2006/relationships/hyperlink" Target="https://archive.org/details/belmontreporteth00uni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www.hhs.gov/ohrp/regulations-and-policy/belmont-report/index.html#xbasic"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0000">
            <a:alpha val="80000"/>
          </a:srgbClr>
        </a:solidFill>
      </p:bgPr>
    </p:bg>
    <p:spTree>
      <p:nvGrpSpPr>
        <p:cNvPr id="55" name="Shape 55"/>
        <p:cNvGrpSpPr/>
        <p:nvPr/>
      </p:nvGrpSpPr>
      <p:grpSpPr>
        <a:xfrm>
          <a:off x="0" y="0"/>
          <a:ext cx="0" cy="0"/>
          <a:chOff x="0" y="0"/>
          <a:chExt cx="0" cy="0"/>
        </a:xfrm>
      </p:grpSpPr>
      <p:sp>
        <p:nvSpPr>
          <p:cNvPr id="56" name="Shape 56"/>
          <p:cNvSpPr txBox="1"/>
          <p:nvPr>
            <p:ph type="title"/>
          </p:nvPr>
        </p:nvSpPr>
        <p:spPr>
          <a:xfrm>
            <a:off x="305175" y="0"/>
            <a:ext cx="9065700" cy="1824000"/>
          </a:xfrm>
          <a:prstGeom prst="rect">
            <a:avLst/>
          </a:prstGeom>
        </p:spPr>
        <p:txBody>
          <a:bodyPr anchorCtr="0" anchor="ctr" bIns="91425" lIns="91425" rIns="91425" tIns="91425">
            <a:noAutofit/>
          </a:bodyPr>
          <a:lstStyle/>
          <a:p>
            <a:pPr lvl="0">
              <a:spcBef>
                <a:spcPts val="0"/>
              </a:spcBef>
              <a:buNone/>
            </a:pPr>
            <a:r>
              <a:rPr lang="en" sz="4000"/>
              <a:t>Ethics for Digital Projects &amp; Research</a:t>
            </a:r>
          </a:p>
        </p:txBody>
      </p:sp>
      <p:sp>
        <p:nvSpPr>
          <p:cNvPr id="57" name="Shape 57"/>
          <p:cNvSpPr txBox="1"/>
          <p:nvPr>
            <p:ph idx="4294967295" type="subTitle"/>
          </p:nvPr>
        </p:nvSpPr>
        <p:spPr>
          <a:xfrm>
            <a:off x="365525" y="1676150"/>
            <a:ext cx="2442900" cy="1020600"/>
          </a:xfrm>
          <a:prstGeom prst="rect">
            <a:avLst/>
          </a:prstGeom>
          <a:ln>
            <a:noFill/>
          </a:ln>
        </p:spPr>
        <p:txBody>
          <a:bodyPr anchorCtr="0" anchor="t" bIns="91425" lIns="91425" rIns="91425" tIns="91425">
            <a:noAutofit/>
          </a:bodyPr>
          <a:lstStyle/>
          <a:p>
            <a:pPr lvl="0" rtl="0">
              <a:lnSpc>
                <a:spcPct val="100000"/>
              </a:lnSpc>
              <a:spcBef>
                <a:spcPts val="0"/>
              </a:spcBef>
              <a:spcAft>
                <a:spcPts val="0"/>
              </a:spcAft>
              <a:buNone/>
            </a:pPr>
            <a:r>
              <a:rPr lang="en">
                <a:solidFill>
                  <a:srgbClr val="000000"/>
                </a:solidFill>
              </a:rPr>
              <a:t>Workshop leaders:</a:t>
            </a:r>
          </a:p>
          <a:p>
            <a:pPr lvl="0" rtl="0">
              <a:lnSpc>
                <a:spcPct val="100000"/>
              </a:lnSpc>
              <a:spcBef>
                <a:spcPts val="0"/>
              </a:spcBef>
              <a:spcAft>
                <a:spcPts val="0"/>
              </a:spcAft>
              <a:buNone/>
            </a:pPr>
            <a:r>
              <a:rPr lang="en">
                <a:solidFill>
                  <a:schemeClr val="lt1"/>
                </a:solidFill>
              </a:rPr>
              <a:t>Kelsey Chatlosh</a:t>
            </a:r>
          </a:p>
          <a:p>
            <a:pPr lvl="0" rtl="0">
              <a:lnSpc>
                <a:spcPct val="100000"/>
              </a:lnSpc>
              <a:spcBef>
                <a:spcPts val="0"/>
              </a:spcBef>
              <a:spcAft>
                <a:spcPts val="0"/>
              </a:spcAft>
              <a:buNone/>
            </a:pPr>
            <a:r>
              <a:rPr lang="en" sz="1400">
                <a:solidFill>
                  <a:srgbClr val="000000"/>
                </a:solidFill>
              </a:rPr>
              <a:t>GC Digital Fellow</a:t>
            </a:r>
          </a:p>
          <a:p>
            <a:pPr lvl="0" rtl="0">
              <a:lnSpc>
                <a:spcPct val="100000"/>
              </a:lnSpc>
              <a:spcBef>
                <a:spcPts val="0"/>
              </a:spcBef>
              <a:spcAft>
                <a:spcPts val="0"/>
              </a:spcAft>
              <a:buNone/>
            </a:pPr>
            <a:r>
              <a:rPr lang="en" sz="1400" u="sng">
                <a:solidFill>
                  <a:schemeClr val="accent5"/>
                </a:solidFill>
                <a:hlinkClick r:id="rId3"/>
              </a:rPr>
              <a:t>kchatlosh@gradcenter.cuny.edu</a:t>
            </a:r>
            <a:r>
              <a:rPr lang="en" sz="1400">
                <a:solidFill>
                  <a:srgbClr val="000000"/>
                </a:solidFill>
              </a:rPr>
              <a:t>  </a:t>
            </a:r>
          </a:p>
          <a:p>
            <a:pPr lvl="0" rtl="0">
              <a:lnSpc>
                <a:spcPct val="100000"/>
              </a:lnSpc>
              <a:spcBef>
                <a:spcPts val="0"/>
              </a:spcBef>
              <a:spcAft>
                <a:spcPts val="0"/>
              </a:spcAft>
              <a:buNone/>
            </a:pPr>
            <a:r>
              <a:rPr lang="en" sz="1400">
                <a:solidFill>
                  <a:srgbClr val="000000"/>
                </a:solidFill>
              </a:rPr>
              <a:t>@kchatlosh</a:t>
            </a:r>
          </a:p>
          <a:p>
            <a:pPr lvl="0" rtl="0">
              <a:lnSpc>
                <a:spcPct val="100000"/>
              </a:lnSpc>
              <a:spcBef>
                <a:spcPts val="0"/>
              </a:spcBef>
              <a:spcAft>
                <a:spcPts val="0"/>
              </a:spcAft>
              <a:buNone/>
            </a:pPr>
            <a:r>
              <a:t/>
            </a:r>
            <a:endParaRPr sz="1400">
              <a:solidFill>
                <a:srgbClr val="000000"/>
              </a:solidFill>
            </a:endParaRPr>
          </a:p>
          <a:p>
            <a:pPr lvl="0" rtl="0">
              <a:lnSpc>
                <a:spcPct val="100000"/>
              </a:lnSpc>
              <a:spcBef>
                <a:spcPts val="0"/>
              </a:spcBef>
              <a:spcAft>
                <a:spcPts val="0"/>
              </a:spcAft>
              <a:buNone/>
            </a:pPr>
            <a:r>
              <a:t/>
            </a:r>
            <a:endParaRPr>
              <a:solidFill>
                <a:srgbClr val="FFFFFF"/>
              </a:solidFill>
            </a:endParaRPr>
          </a:p>
          <a:p>
            <a:pPr lvl="0" rtl="0">
              <a:lnSpc>
                <a:spcPct val="100000"/>
              </a:lnSpc>
              <a:spcBef>
                <a:spcPts val="0"/>
              </a:spcBef>
              <a:spcAft>
                <a:spcPts val="0"/>
              </a:spcAft>
              <a:buNone/>
            </a:pPr>
            <a:r>
              <a:t/>
            </a:r>
            <a:endParaRPr sz="1400">
              <a:solidFill>
                <a:srgbClr val="000000"/>
              </a:solidFill>
            </a:endParaRPr>
          </a:p>
          <a:p>
            <a:pPr lvl="0" rtl="0">
              <a:lnSpc>
                <a:spcPct val="100000"/>
              </a:lnSpc>
              <a:spcBef>
                <a:spcPts val="0"/>
              </a:spcBef>
              <a:spcAft>
                <a:spcPts val="0"/>
              </a:spcAft>
              <a:buNone/>
            </a:pPr>
            <a:r>
              <a:t/>
            </a:r>
            <a:endParaRPr sz="1400">
              <a:solidFill>
                <a:srgbClr val="000000"/>
              </a:solidFill>
            </a:endParaRPr>
          </a:p>
          <a:p>
            <a:pPr lvl="0" rtl="0">
              <a:lnSpc>
                <a:spcPct val="100000"/>
              </a:lnSpc>
              <a:spcBef>
                <a:spcPts val="0"/>
              </a:spcBef>
              <a:spcAft>
                <a:spcPts val="0"/>
              </a:spcAft>
              <a:buNone/>
            </a:pPr>
            <a:r>
              <a:t/>
            </a:r>
            <a:endParaRPr sz="1400">
              <a:solidFill>
                <a:srgbClr val="000000"/>
              </a:solidFill>
            </a:endParaRPr>
          </a:p>
          <a:p>
            <a:pPr lvl="0" rtl="0">
              <a:lnSpc>
                <a:spcPct val="100000"/>
              </a:lnSpc>
              <a:spcBef>
                <a:spcPts val="0"/>
              </a:spcBef>
              <a:spcAft>
                <a:spcPts val="0"/>
              </a:spcAft>
              <a:buNone/>
            </a:pPr>
            <a:r>
              <a:t/>
            </a:r>
            <a:endParaRPr sz="1800">
              <a:solidFill>
                <a:srgbClr val="000000"/>
              </a:solidFill>
            </a:endParaRPr>
          </a:p>
          <a:p>
            <a:pPr lvl="0" rtl="0">
              <a:lnSpc>
                <a:spcPct val="100000"/>
              </a:lnSpc>
              <a:spcBef>
                <a:spcPts val="0"/>
              </a:spcBef>
              <a:spcAft>
                <a:spcPts val="0"/>
              </a:spcAft>
              <a:buNone/>
            </a:pPr>
            <a:r>
              <a:t/>
            </a:r>
            <a:endParaRPr/>
          </a:p>
          <a:p>
            <a:pPr lvl="0" algn="l">
              <a:lnSpc>
                <a:spcPct val="100000"/>
              </a:lnSpc>
              <a:spcBef>
                <a:spcPts val="0"/>
              </a:spcBef>
              <a:spcAft>
                <a:spcPts val="0"/>
              </a:spcAft>
              <a:buNone/>
            </a:pPr>
            <a:r>
              <a:t/>
            </a:r>
            <a:endParaRPr sz="2400"/>
          </a:p>
        </p:txBody>
      </p:sp>
      <p:pic>
        <p:nvPicPr>
          <p:cNvPr id="58" name="Shape 58"/>
          <p:cNvPicPr preferRelativeResize="0"/>
          <p:nvPr/>
        </p:nvPicPr>
        <p:blipFill>
          <a:blip r:embed="rId4">
            <a:alphaModFix/>
          </a:blip>
          <a:stretch>
            <a:fillRect/>
          </a:stretch>
        </p:blipFill>
        <p:spPr>
          <a:xfrm>
            <a:off x="7037825" y="4069525"/>
            <a:ext cx="990600" cy="933450"/>
          </a:xfrm>
          <a:prstGeom prst="rect">
            <a:avLst/>
          </a:prstGeom>
          <a:noFill/>
          <a:ln>
            <a:noFill/>
          </a:ln>
        </p:spPr>
      </p:pic>
      <p:pic>
        <p:nvPicPr>
          <p:cNvPr id="59" name="Shape 59"/>
          <p:cNvPicPr preferRelativeResize="0"/>
          <p:nvPr/>
        </p:nvPicPr>
        <p:blipFill>
          <a:blip r:embed="rId5">
            <a:alphaModFix/>
          </a:blip>
          <a:stretch>
            <a:fillRect/>
          </a:stretch>
        </p:blipFill>
        <p:spPr>
          <a:xfrm>
            <a:off x="8210175" y="3795175"/>
            <a:ext cx="764124" cy="1207800"/>
          </a:xfrm>
          <a:prstGeom prst="rect">
            <a:avLst/>
          </a:prstGeom>
          <a:noFill/>
          <a:ln>
            <a:noFill/>
          </a:ln>
        </p:spPr>
      </p:pic>
      <p:pic>
        <p:nvPicPr>
          <p:cNvPr descr="http://encoff.com/f/press/creative_commons.png" id="60" name="Shape 60"/>
          <p:cNvPicPr preferRelativeResize="0"/>
          <p:nvPr/>
        </p:nvPicPr>
        <p:blipFill>
          <a:blip r:embed="rId6">
            <a:alphaModFix/>
          </a:blip>
          <a:stretch>
            <a:fillRect/>
          </a:stretch>
        </p:blipFill>
        <p:spPr>
          <a:xfrm>
            <a:off x="5865474" y="4757051"/>
            <a:ext cx="990599" cy="245924"/>
          </a:xfrm>
          <a:prstGeom prst="rect">
            <a:avLst/>
          </a:prstGeom>
          <a:noFill/>
          <a:ln>
            <a:noFill/>
          </a:ln>
        </p:spPr>
      </p:pic>
      <p:sp>
        <p:nvSpPr>
          <p:cNvPr id="61" name="Shape 61"/>
          <p:cNvSpPr txBox="1"/>
          <p:nvPr/>
        </p:nvSpPr>
        <p:spPr>
          <a:xfrm>
            <a:off x="5796700" y="1192575"/>
            <a:ext cx="3177600" cy="1824000"/>
          </a:xfrm>
          <a:prstGeom prst="rect">
            <a:avLst/>
          </a:prstGeom>
          <a:noFill/>
          <a:ln>
            <a:noFill/>
          </a:ln>
        </p:spPr>
        <p:txBody>
          <a:bodyPr anchorCtr="0" anchor="t" bIns="91425" lIns="91425" rIns="91425" tIns="91425">
            <a:noAutofit/>
          </a:bodyPr>
          <a:lstStyle/>
          <a:p>
            <a:pPr lvl="0" rtl="0">
              <a:spcBef>
                <a:spcPts val="0"/>
              </a:spcBef>
              <a:buNone/>
            </a:pPr>
            <a:r>
              <a:rPr b="1" i="1" lang="en" sz="1800">
                <a:solidFill>
                  <a:srgbClr val="FFFFFF"/>
                </a:solidFill>
              </a:rPr>
              <a:t>GO TO:</a:t>
            </a:r>
          </a:p>
          <a:p>
            <a:pPr lvl="0" rtl="0">
              <a:spcBef>
                <a:spcPts val="0"/>
              </a:spcBef>
              <a:buNone/>
            </a:pPr>
            <a:r>
              <a:t/>
            </a:r>
            <a:endParaRPr sz="1800">
              <a:solidFill>
                <a:srgbClr val="FFFFFF"/>
              </a:solidFill>
            </a:endParaRPr>
          </a:p>
          <a:p>
            <a:pPr lvl="0" rtl="0">
              <a:spcBef>
                <a:spcPts val="0"/>
              </a:spcBef>
              <a:buNone/>
            </a:pPr>
            <a:r>
              <a:rPr b="1" lang="en" sz="3000">
                <a:solidFill>
                  <a:srgbClr val="FFFFFF"/>
                </a:solidFill>
                <a:latin typeface="Proxima Nova"/>
                <a:ea typeface="Proxima Nova"/>
                <a:cs typeface="Proxima Nova"/>
                <a:sym typeface="Proxima Nova"/>
              </a:rPr>
              <a:t>http://tinyurl.com/???</a:t>
            </a:r>
          </a:p>
          <a:p>
            <a:pPr lvl="0" rtl="0">
              <a:spcBef>
                <a:spcPts val="0"/>
              </a:spcBef>
              <a:buNone/>
            </a:pPr>
            <a:r>
              <a:t/>
            </a:r>
            <a:endParaRPr sz="1800">
              <a:solidFill>
                <a:srgbClr val="FFFFFF"/>
              </a:solidFill>
              <a:latin typeface="Proxima Nova"/>
              <a:ea typeface="Proxima Nova"/>
              <a:cs typeface="Proxima Nova"/>
              <a:sym typeface="Proxima Nova"/>
            </a:endParaRPr>
          </a:p>
          <a:p>
            <a:pPr lvl="0" rtl="0">
              <a:spcBef>
                <a:spcPts val="0"/>
              </a:spcBef>
              <a:buNone/>
            </a:pPr>
            <a:r>
              <a:rPr i="1" lang="en" sz="1800">
                <a:solidFill>
                  <a:srgbClr val="FFFFFF"/>
                </a:solidFill>
                <a:latin typeface="Proxima Nova"/>
                <a:ea typeface="Proxima Nova"/>
                <a:cs typeface="Proxima Nova"/>
                <a:sym typeface="Proxima Nova"/>
              </a:rPr>
              <a:t>use firefox as browser for workshop</a:t>
            </a:r>
          </a:p>
          <a:p>
            <a:pPr lvl="0" rtl="0">
              <a:spcBef>
                <a:spcPts val="0"/>
              </a:spcBef>
              <a:buNone/>
            </a:pPr>
            <a:r>
              <a:t/>
            </a:r>
            <a:endParaRPr sz="1800"/>
          </a:p>
          <a:p>
            <a:pPr lvl="0" rtl="0">
              <a:spcBef>
                <a:spcPts val="0"/>
              </a:spcBef>
              <a:buNone/>
            </a:pPr>
            <a:r>
              <a:t/>
            </a:r>
            <a:endParaRPr/>
          </a:p>
        </p:txBody>
      </p:sp>
      <p:sp>
        <p:nvSpPr>
          <p:cNvPr id="62" name="Shape 62"/>
          <p:cNvSpPr txBox="1"/>
          <p:nvPr/>
        </p:nvSpPr>
        <p:spPr>
          <a:xfrm>
            <a:off x="3347350" y="1272075"/>
            <a:ext cx="1959300" cy="1207800"/>
          </a:xfrm>
          <a:prstGeom prst="rect">
            <a:avLst/>
          </a:prstGeom>
          <a:noFill/>
          <a:ln>
            <a:noFill/>
          </a:ln>
        </p:spPr>
        <p:txBody>
          <a:bodyPr anchorCtr="0" anchor="t" bIns="91425" lIns="91425" rIns="91425" tIns="91425">
            <a:noAutofit/>
          </a:bodyPr>
          <a:lstStyle/>
          <a:p>
            <a:pPr lvl="0" rtl="0">
              <a:spcBef>
                <a:spcPts val="0"/>
              </a:spcBef>
              <a:buNone/>
            </a:pPr>
            <a:r>
              <a:t/>
            </a:r>
            <a:endParaRPr>
              <a:latin typeface="Proxima Nova"/>
              <a:ea typeface="Proxima Nova"/>
              <a:cs typeface="Proxima Nova"/>
              <a:sym typeface="Proxima Nova"/>
            </a:endParaRPr>
          </a:p>
          <a:p>
            <a:pPr lvl="0" rtl="0">
              <a:spcBef>
                <a:spcPts val="0"/>
              </a:spcBef>
              <a:buNone/>
            </a:pPr>
            <a:r>
              <a:t/>
            </a:r>
            <a:endParaRPr sz="1800">
              <a:solidFill>
                <a:srgbClr val="FFFFFF"/>
              </a:solidFill>
              <a:latin typeface="Proxima Nova"/>
              <a:ea typeface="Proxima Nova"/>
              <a:cs typeface="Proxima Nova"/>
              <a:sym typeface="Proxima Nova"/>
            </a:endParaRPr>
          </a:p>
          <a:p>
            <a:pPr lvl="0" rtl="0">
              <a:spcBef>
                <a:spcPts val="0"/>
              </a:spcBef>
              <a:buNone/>
            </a:pPr>
            <a:r>
              <a:t/>
            </a:r>
            <a:endParaRPr>
              <a:latin typeface="Proxima Nova"/>
              <a:ea typeface="Proxima Nova"/>
              <a:cs typeface="Proxima Nova"/>
              <a:sym typeface="Proxima Nova"/>
            </a:endParaRPr>
          </a:p>
          <a:p>
            <a:pPr lvl="0">
              <a:spcBef>
                <a:spcPts val="0"/>
              </a:spcBef>
              <a:buNone/>
            </a:pPr>
            <a:r>
              <a:t/>
            </a:r>
            <a:endParaRPr/>
          </a:p>
        </p:txBody>
      </p:sp>
      <p:sp>
        <p:nvSpPr>
          <p:cNvPr id="63" name="Shape 63"/>
          <p:cNvSpPr txBox="1"/>
          <p:nvPr/>
        </p:nvSpPr>
        <p:spPr>
          <a:xfrm>
            <a:off x="305175" y="3241450"/>
            <a:ext cx="3025200" cy="1419300"/>
          </a:xfrm>
          <a:prstGeom prst="rect">
            <a:avLst/>
          </a:prstGeom>
          <a:noFill/>
          <a:ln>
            <a:noFill/>
          </a:ln>
        </p:spPr>
        <p:txBody>
          <a:bodyPr anchorCtr="0" anchor="t" bIns="91425" lIns="91425" rIns="91425" tIns="91425">
            <a:noAutofit/>
          </a:bodyPr>
          <a:lstStyle/>
          <a:p>
            <a:pPr lvl="0" rtl="0">
              <a:spcBef>
                <a:spcPts val="0"/>
              </a:spcBef>
              <a:buNone/>
            </a:pPr>
            <a:r>
              <a:rPr lang="en" sz="1800">
                <a:latin typeface="Proxima Nova"/>
                <a:ea typeface="Proxima Nova"/>
                <a:cs typeface="Proxima Nova"/>
                <a:sym typeface="Proxima Nova"/>
              </a:rPr>
              <a:t>Some slides adapted from:</a:t>
            </a:r>
          </a:p>
          <a:p>
            <a:pPr lvl="0" rtl="0">
              <a:spcBef>
                <a:spcPts val="0"/>
              </a:spcBef>
              <a:buNone/>
            </a:pPr>
            <a:r>
              <a:rPr lang="en" sz="1800">
                <a:solidFill>
                  <a:schemeClr val="lt1"/>
                </a:solidFill>
                <a:latin typeface="Proxima Nova"/>
                <a:ea typeface="Proxima Nova"/>
                <a:cs typeface="Proxima Nova"/>
                <a:sym typeface="Proxima Nova"/>
              </a:rPr>
              <a:t>Mary Catherine Kinniburgh</a:t>
            </a:r>
          </a:p>
          <a:p>
            <a:pPr lvl="0" rtl="0">
              <a:spcBef>
                <a:spcPts val="0"/>
              </a:spcBef>
              <a:buNone/>
            </a:pPr>
            <a:r>
              <a:rPr lang="en">
                <a:latin typeface="Proxima Nova"/>
                <a:ea typeface="Proxima Nova"/>
                <a:cs typeface="Proxima Nova"/>
                <a:sym typeface="Proxima Nova"/>
              </a:rPr>
              <a:t>GC Digital Fellow</a:t>
            </a:r>
          </a:p>
          <a:p>
            <a:pPr lvl="0" rtl="0">
              <a:spcBef>
                <a:spcPts val="0"/>
              </a:spcBef>
              <a:buNone/>
            </a:pPr>
            <a:r>
              <a:rPr lang="en" u="sng">
                <a:solidFill>
                  <a:srgbClr val="0000FF"/>
                </a:solidFill>
                <a:latin typeface="Proxima Nova"/>
                <a:ea typeface="Proxima Nova"/>
                <a:cs typeface="Proxima Nova"/>
                <a:sym typeface="Proxima Nova"/>
                <a:hlinkClick r:id="rId7"/>
              </a:rPr>
              <a:t>mckinniburgh@gmail.com</a:t>
            </a:r>
            <a:r>
              <a:rPr lang="en">
                <a:latin typeface="Proxima Nova"/>
                <a:ea typeface="Proxima Nova"/>
                <a:cs typeface="Proxima Nova"/>
                <a:sym typeface="Proxima Nova"/>
              </a:rPr>
              <a:t> </a:t>
            </a:r>
          </a:p>
          <a:p>
            <a:pPr lvl="0" rtl="0">
              <a:spcBef>
                <a:spcPts val="0"/>
              </a:spcBef>
              <a:buNone/>
            </a:pPr>
            <a:r>
              <a:rPr lang="en">
                <a:latin typeface="Proxima Nova"/>
                <a:ea typeface="Proxima Nova"/>
                <a:cs typeface="Proxima Nova"/>
                <a:sym typeface="Proxima Nova"/>
              </a:rPr>
              <a:t>@mckinniburgh</a:t>
            </a:r>
          </a:p>
          <a:p>
            <a:pPr lvl="0">
              <a:spcBef>
                <a:spcPts val="0"/>
              </a:spcBef>
              <a:buNone/>
            </a:pPr>
            <a:r>
              <a:t/>
            </a:r>
            <a:endParaRPr/>
          </a:p>
        </p:txBody>
      </p:sp>
      <p:sp>
        <p:nvSpPr>
          <p:cNvPr id="64" name="Shape 64"/>
          <p:cNvSpPr txBox="1"/>
          <p:nvPr/>
        </p:nvSpPr>
        <p:spPr>
          <a:xfrm>
            <a:off x="2750800" y="1922525"/>
            <a:ext cx="3000000" cy="1120500"/>
          </a:xfrm>
          <a:prstGeom prst="rect">
            <a:avLst/>
          </a:prstGeom>
          <a:noFill/>
          <a:ln>
            <a:noFill/>
          </a:ln>
        </p:spPr>
        <p:txBody>
          <a:bodyPr anchorCtr="0" anchor="ctr" bIns="91425" lIns="91425" rIns="91425" tIns="91425">
            <a:noAutofit/>
          </a:bodyPr>
          <a:lstStyle/>
          <a:p>
            <a:pPr lvl="0" rtl="0">
              <a:spcBef>
                <a:spcPts val="0"/>
              </a:spcBef>
              <a:buNone/>
            </a:pPr>
            <a:r>
              <a:rPr lang="en" sz="1800">
                <a:solidFill>
                  <a:schemeClr val="lt1"/>
                </a:solidFill>
                <a:latin typeface="Proxima Nova"/>
                <a:ea typeface="Proxima Nova"/>
                <a:cs typeface="Proxima Nova"/>
                <a:sym typeface="Proxima Nova"/>
              </a:rPr>
              <a:t>Patrick Sweeney</a:t>
            </a:r>
          </a:p>
          <a:p>
            <a:pPr lvl="0" rtl="0">
              <a:spcBef>
                <a:spcPts val="0"/>
              </a:spcBef>
              <a:buNone/>
            </a:pPr>
            <a:r>
              <a:rPr lang="en">
                <a:latin typeface="Proxima Nova"/>
                <a:ea typeface="Proxima Nova"/>
                <a:cs typeface="Proxima Nova"/>
                <a:sym typeface="Proxima Nova"/>
              </a:rPr>
              <a:t>GC Digital Fellow</a:t>
            </a:r>
          </a:p>
          <a:p>
            <a:pPr lvl="0" rtl="0">
              <a:spcBef>
                <a:spcPts val="0"/>
              </a:spcBef>
              <a:buNone/>
            </a:pPr>
            <a:r>
              <a:rPr lang="en" u="sng">
                <a:solidFill>
                  <a:schemeClr val="accent5"/>
                </a:solidFill>
                <a:latin typeface="Proxima Nova"/>
                <a:ea typeface="Proxima Nova"/>
                <a:cs typeface="Proxima Nova"/>
                <a:sym typeface="Proxima Nova"/>
                <a:hlinkClick r:id="rId8"/>
              </a:rPr>
              <a:t>psweeney@gradcenter.cuny.edu</a:t>
            </a:r>
            <a:r>
              <a:rPr lang="en">
                <a:latin typeface="Proxima Nova"/>
                <a:ea typeface="Proxima Nova"/>
                <a:cs typeface="Proxima Nova"/>
                <a:sym typeface="Proxima Nova"/>
              </a:rPr>
              <a:t> </a:t>
            </a:r>
          </a:p>
          <a:p>
            <a:pPr lvl="0" rtl="0">
              <a:spcBef>
                <a:spcPts val="0"/>
              </a:spcBef>
              <a:buNone/>
            </a:pPr>
            <a:r>
              <a:t/>
            </a:r>
            <a:endParaRPr>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28325"/>
            <a:ext cx="8520600" cy="572700"/>
          </a:xfrm>
          <a:prstGeom prst="rect">
            <a:avLst/>
          </a:prstGeom>
        </p:spPr>
        <p:txBody>
          <a:bodyPr anchorCtr="0" anchor="t" bIns="91425" lIns="91425" rIns="91425" tIns="91425">
            <a:noAutofit/>
          </a:bodyPr>
          <a:lstStyle/>
          <a:p>
            <a:pPr lvl="0" rtl="0">
              <a:spcBef>
                <a:spcPts val="0"/>
              </a:spcBef>
              <a:buNone/>
            </a:pPr>
            <a:r>
              <a:rPr lang="en">
                <a:solidFill>
                  <a:srgbClr val="FF0000"/>
                </a:solidFill>
              </a:rPr>
              <a:t>Belmont Report</a:t>
            </a:r>
          </a:p>
        </p:txBody>
      </p:sp>
      <p:sp>
        <p:nvSpPr>
          <p:cNvPr id="121" name="Shape 121"/>
          <p:cNvSpPr txBox="1"/>
          <p:nvPr>
            <p:ph idx="1" type="body"/>
          </p:nvPr>
        </p:nvSpPr>
        <p:spPr>
          <a:xfrm>
            <a:off x="334200" y="1001025"/>
            <a:ext cx="8475600" cy="3640500"/>
          </a:xfrm>
          <a:prstGeom prst="rect">
            <a:avLst/>
          </a:prstGeom>
        </p:spPr>
        <p:txBody>
          <a:bodyPr anchorCtr="0" anchor="t" bIns="91425" lIns="91425" rIns="91425" tIns="91425">
            <a:noAutofit/>
          </a:bodyPr>
          <a:lstStyle/>
          <a:p>
            <a:pPr lvl="0" rtl="0">
              <a:spcBef>
                <a:spcPts val="0"/>
              </a:spcBef>
              <a:buNone/>
            </a:pPr>
            <a:r>
              <a:rPr lang="en"/>
              <a:t>Key concerns when applying the 3 principles:</a:t>
            </a:r>
          </a:p>
          <a:p>
            <a:pPr indent="-317500" lvl="0" marL="457200" rtl="0">
              <a:spcBef>
                <a:spcPts val="0"/>
              </a:spcBef>
              <a:spcAft>
                <a:spcPts val="1000"/>
              </a:spcAft>
              <a:buSzPct val="100000"/>
              <a:buAutoNum type="arabicPeriod"/>
            </a:pPr>
            <a:r>
              <a:rPr b="1" lang="en" sz="1400"/>
              <a:t>Informed consent</a:t>
            </a:r>
          </a:p>
          <a:p>
            <a:pPr indent="-228600" lvl="1" marL="914400" rtl="0">
              <a:spcBef>
                <a:spcPts val="0"/>
              </a:spcBef>
              <a:spcAft>
                <a:spcPts val="1000"/>
              </a:spcAft>
              <a:buAutoNum type="alphaLcPeriod"/>
            </a:pPr>
            <a:r>
              <a:rPr lang="en"/>
              <a:t>Information, not deception</a:t>
            </a:r>
          </a:p>
          <a:p>
            <a:pPr indent="-228600" lvl="1" marL="914400" rtl="0">
              <a:spcBef>
                <a:spcPts val="0"/>
              </a:spcBef>
              <a:spcAft>
                <a:spcPts val="1000"/>
              </a:spcAft>
              <a:buAutoNum type="alphaLcPeriod"/>
            </a:pPr>
            <a:r>
              <a:rPr lang="en"/>
              <a:t>Comprehension</a:t>
            </a:r>
          </a:p>
          <a:p>
            <a:pPr indent="-228600" lvl="1" marL="914400" rtl="0">
              <a:spcBef>
                <a:spcPts val="0"/>
              </a:spcBef>
              <a:spcAft>
                <a:spcPts val="1000"/>
              </a:spcAft>
              <a:buAutoNum type="alphaLcPeriod"/>
            </a:pPr>
            <a:r>
              <a:rPr lang="en"/>
              <a:t>Voluntariness &amp; right to withdraw</a:t>
            </a:r>
          </a:p>
          <a:p>
            <a:pPr indent="-228600" lvl="0" marL="457200" rtl="0">
              <a:spcBef>
                <a:spcPts val="0"/>
              </a:spcBef>
              <a:spcAft>
                <a:spcPts val="1000"/>
              </a:spcAft>
              <a:buAutoNum type="arabicPeriod"/>
            </a:pPr>
            <a:r>
              <a:rPr b="1" lang="en"/>
              <a:t>Assessment of risks and benefits</a:t>
            </a:r>
          </a:p>
          <a:p>
            <a:pPr indent="-228600" lvl="1" marL="914400" rtl="0">
              <a:spcBef>
                <a:spcPts val="0"/>
              </a:spcBef>
              <a:spcAft>
                <a:spcPts val="1000"/>
              </a:spcAft>
              <a:buAutoNum type="alphaLcPeriod"/>
            </a:pPr>
            <a:r>
              <a:rPr lang="en"/>
              <a:t>The nature and scope of risks and benefits - always minimize risk of harm!</a:t>
            </a:r>
          </a:p>
          <a:p>
            <a:pPr indent="-228600" lvl="2" marL="1371600" rtl="0">
              <a:spcBef>
                <a:spcPts val="0"/>
              </a:spcBef>
              <a:spcAft>
                <a:spcPts val="1000"/>
              </a:spcAft>
              <a:buAutoNum type="romanLcPeriod"/>
            </a:pPr>
            <a:r>
              <a:rPr lang="en"/>
              <a:t>E.g. question of anonymity</a:t>
            </a:r>
          </a:p>
          <a:p>
            <a:pPr indent="-228600" lvl="1" marL="914400" rtl="0">
              <a:spcBef>
                <a:spcPts val="0"/>
              </a:spcBef>
              <a:spcAft>
                <a:spcPts val="1000"/>
              </a:spcAft>
              <a:buAutoNum type="alphaLcPeriod"/>
            </a:pPr>
            <a:r>
              <a:rPr lang="en"/>
              <a:t>The systematic assessment of risks and benefits</a:t>
            </a:r>
          </a:p>
          <a:p>
            <a:pPr indent="-228600" lvl="0" marL="457200" rtl="0">
              <a:spcBef>
                <a:spcPts val="0"/>
              </a:spcBef>
              <a:spcAft>
                <a:spcPts val="1000"/>
              </a:spcAft>
              <a:buAutoNum type="arabicPeriod"/>
            </a:pPr>
            <a:r>
              <a:rPr b="1" lang="en"/>
              <a:t>Selection of subjects</a:t>
            </a:r>
          </a:p>
          <a:p>
            <a:pPr indent="0" lvl="0" marL="3657600" rtl="0">
              <a:spcBef>
                <a:spcPts val="0"/>
              </a:spcBef>
              <a:buNone/>
            </a:pPr>
            <a:r>
              <a:t/>
            </a:r>
            <a:endParaRPr sz="1800"/>
          </a:p>
          <a:p>
            <a:pPr lvl="0" rtl="0">
              <a:spcBef>
                <a:spcPts val="0"/>
              </a:spcBef>
              <a:buNone/>
            </a:pPr>
            <a:r>
              <a:t/>
            </a:r>
            <a:endParaRPr b="1">
              <a:solidFill>
                <a:schemeClr val="accent3"/>
              </a:solidFill>
            </a:endParaRPr>
          </a:p>
          <a:p>
            <a:pPr lvl="0" rtl="0">
              <a:spcBef>
                <a:spcPts val="0"/>
              </a:spcBef>
              <a:buNone/>
            </a:pPr>
            <a:r>
              <a:t/>
            </a:r>
            <a:endParaRPr b="1">
              <a:solidFill>
                <a:srgbClr val="B7B7B7"/>
              </a:solidFill>
            </a:endParaRPr>
          </a:p>
          <a:p>
            <a:pPr lvl="0" rtl="0">
              <a:spcBef>
                <a:spcPts val="0"/>
              </a:spcBef>
              <a:buNone/>
            </a:pPr>
            <a:r>
              <a:t/>
            </a:r>
            <a:endParaRPr b="1">
              <a:solidFill>
                <a:schemeClr val="accent3"/>
              </a:solidFill>
            </a:endParaRPr>
          </a:p>
        </p:txBody>
      </p:sp>
      <p:sp>
        <p:nvSpPr>
          <p:cNvPr id="122" name="Shape 122"/>
          <p:cNvSpPr txBox="1"/>
          <p:nvPr/>
        </p:nvSpPr>
        <p:spPr>
          <a:xfrm>
            <a:off x="855575" y="4368450"/>
            <a:ext cx="8968500" cy="572700"/>
          </a:xfrm>
          <a:prstGeom prst="rect">
            <a:avLst/>
          </a:prstGeom>
          <a:noFill/>
          <a:ln>
            <a:noFill/>
          </a:ln>
        </p:spPr>
        <p:txBody>
          <a:bodyPr anchorCtr="0" anchor="t" bIns="91425" lIns="91425" rIns="91425" tIns="91425">
            <a:noAutofit/>
          </a:bodyPr>
          <a:lstStyle/>
          <a:p>
            <a:pPr indent="0" lvl="0" marL="3657600" rtl="0">
              <a:lnSpc>
                <a:spcPct val="115000"/>
              </a:lnSpc>
              <a:spcBef>
                <a:spcPts val="0"/>
              </a:spcBef>
              <a:spcAft>
                <a:spcPts val="1600"/>
              </a:spcAft>
              <a:buNone/>
            </a:pPr>
            <a:r>
              <a:rPr i="1" lang="en" sz="2400">
                <a:solidFill>
                  <a:schemeClr val="dk2"/>
                </a:solidFill>
                <a:latin typeface="Proxima Nova"/>
                <a:ea typeface="Proxima Nova"/>
                <a:cs typeface="Proxima Nova"/>
                <a:sym typeface="Proxima Nova"/>
              </a:rPr>
              <a:t>Source: </a:t>
            </a:r>
            <a:r>
              <a:rPr i="1" lang="en" sz="2400" u="sng">
                <a:solidFill>
                  <a:schemeClr val="hlink"/>
                </a:solidFill>
                <a:latin typeface="Proxima Nova"/>
                <a:ea typeface="Proxima Nova"/>
                <a:cs typeface="Proxima Nova"/>
                <a:sym typeface="Proxima Nova"/>
                <a:hlinkClick r:id="rId3"/>
              </a:rPr>
              <a:t>The Belmont Report</a:t>
            </a:r>
          </a:p>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solidFill>
                  <a:srgbClr val="FF0000"/>
                </a:solidFill>
              </a:rPr>
              <a:t>Institutional Review Board (IRB)</a:t>
            </a:r>
          </a:p>
        </p:txBody>
      </p:sp>
      <p:sp>
        <p:nvSpPr>
          <p:cNvPr id="128" name="Shape 128"/>
          <p:cNvSpPr txBox="1"/>
          <p:nvPr>
            <p:ph idx="1" type="body"/>
          </p:nvPr>
        </p:nvSpPr>
        <p:spPr>
          <a:xfrm>
            <a:off x="311700" y="1152475"/>
            <a:ext cx="4872000" cy="3416400"/>
          </a:xfrm>
          <a:prstGeom prst="rect">
            <a:avLst/>
          </a:prstGeom>
        </p:spPr>
        <p:txBody>
          <a:bodyPr anchorCtr="0" anchor="t" bIns="91425" lIns="91425" rIns="91425" tIns="91425">
            <a:noAutofit/>
          </a:bodyPr>
          <a:lstStyle/>
          <a:p>
            <a:pPr lvl="0">
              <a:spcBef>
                <a:spcPts val="0"/>
              </a:spcBef>
              <a:buNone/>
            </a:pPr>
            <a:r>
              <a:rPr lang="en"/>
              <a:t>The </a:t>
            </a:r>
            <a:r>
              <a:rPr lang="en" u="sng">
                <a:solidFill>
                  <a:schemeClr val="hlink"/>
                </a:solidFill>
                <a:hlinkClick r:id="rId3"/>
              </a:rPr>
              <a:t>CUNY Human Research Protection Program (HRPP)</a:t>
            </a:r>
            <a:r>
              <a:rPr lang="en"/>
              <a:t> </a:t>
            </a:r>
          </a:p>
          <a:p>
            <a:pPr lvl="0">
              <a:spcBef>
                <a:spcPts val="0"/>
              </a:spcBef>
              <a:buNone/>
            </a:pPr>
            <a:r>
              <a:rPr lang="en"/>
              <a:t>“The program provides oversight, administrative support and educational training to ensure that CUNY research complies with federal and State regulations, University policy and the highest ethical standards... </a:t>
            </a:r>
          </a:p>
          <a:p>
            <a:pPr lvl="0">
              <a:spcBef>
                <a:spcPts val="0"/>
              </a:spcBef>
              <a:buNone/>
            </a:pPr>
            <a:r>
              <a:rPr lang="en"/>
              <a:t>The CUNY HRPP comprises of 5 University Integrated Institutional Review Boards (IRBs) and 19 on-site HRPP offices.”</a:t>
            </a:r>
          </a:p>
          <a:p>
            <a:pPr lvl="0">
              <a:spcBef>
                <a:spcPts val="0"/>
              </a:spcBef>
              <a:buNone/>
            </a:pPr>
            <a:r>
              <a:t/>
            </a:r>
            <a:endParaRPr b="1" sz="1200"/>
          </a:p>
        </p:txBody>
      </p:sp>
      <p:pic>
        <p:nvPicPr>
          <p:cNvPr id="129" name="Shape 129"/>
          <p:cNvPicPr preferRelativeResize="0"/>
          <p:nvPr/>
        </p:nvPicPr>
        <p:blipFill>
          <a:blip r:embed="rId4">
            <a:alphaModFix/>
          </a:blip>
          <a:stretch>
            <a:fillRect/>
          </a:stretch>
        </p:blipFill>
        <p:spPr>
          <a:xfrm>
            <a:off x="5577650" y="1222962"/>
            <a:ext cx="2578500" cy="2497921"/>
          </a:xfrm>
          <a:prstGeom prst="rect">
            <a:avLst/>
          </a:prstGeom>
          <a:noFill/>
          <a:ln>
            <a:noFill/>
          </a:ln>
        </p:spPr>
      </p:pic>
      <p:sp>
        <p:nvSpPr>
          <p:cNvPr id="130" name="Shape 130"/>
          <p:cNvSpPr txBox="1"/>
          <p:nvPr/>
        </p:nvSpPr>
        <p:spPr>
          <a:xfrm>
            <a:off x="510600" y="4387675"/>
            <a:ext cx="8122800" cy="572700"/>
          </a:xfrm>
          <a:prstGeom prst="rect">
            <a:avLst/>
          </a:prstGeom>
          <a:noFill/>
          <a:ln>
            <a:noFill/>
          </a:ln>
        </p:spPr>
        <p:txBody>
          <a:bodyPr anchorCtr="0" anchor="t" bIns="91425" lIns="91425" rIns="91425" tIns="91425">
            <a:noAutofit/>
          </a:bodyPr>
          <a:lstStyle/>
          <a:p>
            <a:pPr lvl="0" rtl="0" algn="ctr">
              <a:lnSpc>
                <a:spcPct val="115000"/>
              </a:lnSpc>
              <a:spcBef>
                <a:spcPts val="0"/>
              </a:spcBef>
              <a:spcAft>
                <a:spcPts val="1600"/>
              </a:spcAft>
              <a:buNone/>
            </a:pPr>
            <a:r>
              <a:rPr i="1" lang="en" sz="1800">
                <a:solidFill>
                  <a:schemeClr val="dk2"/>
                </a:solidFill>
                <a:latin typeface="Proxima Nova"/>
                <a:ea typeface="Proxima Nova"/>
                <a:cs typeface="Proxima Nova"/>
                <a:sym typeface="Proxima Nova"/>
              </a:rPr>
              <a:t>For more information on IRBs at the CUNY Graduate Center, click </a:t>
            </a:r>
            <a:r>
              <a:rPr i="1" lang="en" sz="1800" u="sng">
                <a:solidFill>
                  <a:schemeClr val="accent5"/>
                </a:solidFill>
                <a:latin typeface="Proxima Nova"/>
                <a:ea typeface="Proxima Nova"/>
                <a:cs typeface="Proxima Nova"/>
                <a:sym typeface="Proxima Nova"/>
                <a:hlinkClick r:id="rId5"/>
              </a:rPr>
              <a:t>here</a:t>
            </a:r>
          </a:p>
          <a:p>
            <a:pPr lvl="0">
              <a:spcBef>
                <a:spcPts val="0"/>
              </a:spcBef>
              <a:buNone/>
            </a:pPr>
            <a:r>
              <a:t/>
            </a:r>
            <a:endParaRPr/>
          </a:p>
        </p:txBody>
      </p:sp>
      <p:sp>
        <p:nvSpPr>
          <p:cNvPr id="131" name="Shape 131"/>
          <p:cNvSpPr txBox="1"/>
          <p:nvPr/>
        </p:nvSpPr>
        <p:spPr>
          <a:xfrm>
            <a:off x="5145650" y="3644675"/>
            <a:ext cx="3442500" cy="381600"/>
          </a:xfrm>
          <a:prstGeom prst="rect">
            <a:avLst/>
          </a:prstGeom>
          <a:noFill/>
          <a:ln>
            <a:noFill/>
          </a:ln>
        </p:spPr>
        <p:txBody>
          <a:bodyPr anchorCtr="0" anchor="t" bIns="91425" lIns="91425" rIns="91425" tIns="91425">
            <a:noAutofit/>
          </a:bodyPr>
          <a:lstStyle/>
          <a:p>
            <a:pPr lvl="0" algn="ctr">
              <a:spcBef>
                <a:spcPts val="0"/>
              </a:spcBef>
              <a:buNone/>
            </a:pPr>
            <a:r>
              <a:rPr lang="en" sz="800"/>
              <a:t>http://www.southernfriedscience.com/interdisciplinarity-and-the-irb/</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26625" y="593225"/>
            <a:ext cx="8520599" cy="1980000"/>
          </a:xfrm>
          <a:prstGeom prst="rect">
            <a:avLst/>
          </a:prstGeom>
        </p:spPr>
        <p:txBody>
          <a:bodyPr anchorCtr="0" anchor="ctr" bIns="91425" lIns="91425" rIns="91425" tIns="91425">
            <a:noAutofit/>
          </a:bodyPr>
          <a:lstStyle/>
          <a:p>
            <a:pPr lvl="0" rtl="0">
              <a:spcBef>
                <a:spcPts val="0"/>
              </a:spcBef>
              <a:buNone/>
            </a:pPr>
            <a:r>
              <a:t/>
            </a:r>
            <a:endParaRPr/>
          </a:p>
          <a:p>
            <a:pPr lvl="0" rtl="0">
              <a:spcBef>
                <a:spcPts val="0"/>
              </a:spcBef>
              <a:buNone/>
            </a:pPr>
            <a:r>
              <a:rPr lang="en" sz="3600"/>
              <a:t>Pause. </a:t>
            </a:r>
          </a:p>
          <a:p>
            <a:pPr lvl="0" rtl="0">
              <a:spcBef>
                <a:spcPts val="0"/>
              </a:spcBef>
              <a:buNone/>
            </a:pPr>
            <a:r>
              <a:t/>
            </a:r>
            <a:endParaRPr sz="3600"/>
          </a:p>
          <a:p>
            <a:pPr lvl="0">
              <a:spcBef>
                <a:spcPts val="0"/>
              </a:spcBef>
              <a:buNone/>
            </a:pPr>
            <a:r>
              <a:rPr lang="en" sz="3600"/>
              <a:t>Dig Deeper...</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FF0000"/>
                </a:solidFill>
              </a:rPr>
              <a:t>More radical ethics</a:t>
            </a:r>
          </a:p>
        </p:txBody>
      </p:sp>
      <p:sp>
        <p:nvSpPr>
          <p:cNvPr id="142" name="Shape 142"/>
          <p:cNvSpPr txBox="1"/>
          <p:nvPr/>
        </p:nvSpPr>
        <p:spPr>
          <a:xfrm>
            <a:off x="311700" y="1219775"/>
            <a:ext cx="4439400" cy="3621600"/>
          </a:xfrm>
          <a:prstGeom prst="rect">
            <a:avLst/>
          </a:prstGeom>
          <a:noFill/>
          <a:ln>
            <a:noFill/>
          </a:ln>
        </p:spPr>
        <p:txBody>
          <a:bodyPr anchorCtr="0" anchor="ctr" bIns="91425" lIns="91425" rIns="91425" tIns="91425">
            <a:noAutofit/>
          </a:bodyPr>
          <a:lstStyle/>
          <a:p>
            <a:pPr lvl="0" rtl="0">
              <a:lnSpc>
                <a:spcPct val="138000"/>
              </a:lnSpc>
              <a:spcBef>
                <a:spcPts val="0"/>
              </a:spcBef>
              <a:buNone/>
            </a:pPr>
            <a:r>
              <a:rPr lang="en" sz="1800">
                <a:solidFill>
                  <a:schemeClr val="dk2"/>
                </a:solidFill>
                <a:latin typeface="Proxima Nova"/>
                <a:ea typeface="Proxima Nova"/>
                <a:cs typeface="Proxima Nova"/>
                <a:sym typeface="Proxima Nova"/>
              </a:rPr>
              <a:t>Levels of impact </a:t>
            </a:r>
          </a:p>
          <a:p>
            <a:pPr indent="-330200" lvl="0" marL="457200" rtl="0">
              <a:lnSpc>
                <a:spcPct val="138000"/>
              </a:lnSpc>
              <a:spcBef>
                <a:spcPts val="0"/>
              </a:spcBef>
              <a:buClr>
                <a:schemeClr val="dk2"/>
              </a:buClr>
              <a:buFont typeface="Proxima Nova"/>
              <a:buChar char="➔"/>
            </a:pPr>
            <a:r>
              <a:rPr b="1" lang="en">
                <a:solidFill>
                  <a:srgbClr val="FF0000"/>
                </a:solidFill>
                <a:latin typeface="Proxima Nova"/>
                <a:ea typeface="Proxima Nova"/>
                <a:cs typeface="Proxima Nova"/>
                <a:sym typeface="Proxima Nova"/>
              </a:rPr>
              <a:t>1.</a:t>
            </a:r>
            <a:r>
              <a:rPr lang="en">
                <a:solidFill>
                  <a:srgbClr val="FF0000"/>
                </a:solidFill>
                <a:latin typeface="Proxima Nova"/>
                <a:ea typeface="Proxima Nova"/>
                <a:cs typeface="Proxima Nova"/>
                <a:sym typeface="Proxima Nova"/>
              </a:rPr>
              <a:t> </a:t>
            </a:r>
            <a:r>
              <a:rPr lang="en">
                <a:solidFill>
                  <a:schemeClr val="dk2"/>
                </a:solidFill>
                <a:latin typeface="Proxima Nova"/>
                <a:ea typeface="Proxima Nova"/>
                <a:cs typeface="Proxima Nova"/>
                <a:sym typeface="Proxima Nova"/>
              </a:rPr>
              <a:t>“How our methods of data collection </a:t>
            </a:r>
            <a:r>
              <a:rPr b="1" lang="en">
                <a:solidFill>
                  <a:schemeClr val="dk2"/>
                </a:solidFill>
                <a:latin typeface="Proxima Nova"/>
                <a:ea typeface="Proxima Nova"/>
                <a:cs typeface="Proxima Nova"/>
                <a:sym typeface="Proxima Nova"/>
              </a:rPr>
              <a:t>impact humans</a:t>
            </a:r>
            <a:r>
              <a:rPr lang="en">
                <a:solidFill>
                  <a:schemeClr val="dk2"/>
                </a:solidFill>
                <a:latin typeface="Proxima Nova"/>
                <a:ea typeface="Proxima Nova"/>
                <a:cs typeface="Proxima Nova"/>
                <a:sym typeface="Proxima Nova"/>
              </a:rPr>
              <a:t>, directly” </a:t>
            </a:r>
          </a:p>
          <a:p>
            <a:pPr indent="-304800" lvl="1" marL="914400" rtl="0">
              <a:lnSpc>
                <a:spcPct val="138000"/>
              </a:lnSpc>
              <a:spcBef>
                <a:spcPts val="0"/>
              </a:spcBef>
              <a:buClr>
                <a:schemeClr val="dk2"/>
              </a:buClr>
              <a:buSzPct val="100000"/>
              <a:buFont typeface="Proxima Nova"/>
              <a:buChar char="◆"/>
            </a:pPr>
            <a:r>
              <a:rPr lang="en" sz="1200">
                <a:solidFill>
                  <a:schemeClr val="dk2"/>
                </a:solidFill>
                <a:latin typeface="Proxima Nova"/>
                <a:ea typeface="Proxima Nova"/>
                <a:cs typeface="Proxima Nova"/>
                <a:sym typeface="Proxima Nova"/>
              </a:rPr>
              <a:t>“</a:t>
            </a:r>
            <a:r>
              <a:rPr b="1" lang="en" sz="1200">
                <a:solidFill>
                  <a:schemeClr val="dk2"/>
                </a:solidFill>
                <a:latin typeface="Proxima Nova"/>
                <a:ea typeface="Proxima Nova"/>
                <a:cs typeface="Proxima Nova"/>
                <a:sym typeface="Proxima Nova"/>
              </a:rPr>
              <a:t>T</a:t>
            </a:r>
            <a:r>
              <a:rPr b="1" lang="en" sz="1200">
                <a:solidFill>
                  <a:schemeClr val="dk2"/>
                </a:solidFill>
                <a:latin typeface="Proxima Nova"/>
                <a:ea typeface="Proxima Nova"/>
                <a:cs typeface="Proxima Nova"/>
                <a:sym typeface="Proxima Nova"/>
              </a:rPr>
              <a:t>he distance principle</a:t>
            </a:r>
            <a:r>
              <a:rPr lang="en" sz="1200">
                <a:solidFill>
                  <a:schemeClr val="dk2"/>
                </a:solidFill>
                <a:latin typeface="Proxima Nova"/>
                <a:ea typeface="Proxima Nova"/>
                <a:cs typeface="Proxima Nova"/>
                <a:sym typeface="Proxima Nova"/>
              </a:rPr>
              <a:t>” </a:t>
            </a:r>
          </a:p>
          <a:p>
            <a:pPr indent="-342900" lvl="0" marL="457200" rtl="0">
              <a:lnSpc>
                <a:spcPct val="138000"/>
              </a:lnSpc>
              <a:spcBef>
                <a:spcPts val="0"/>
              </a:spcBef>
              <a:buClr>
                <a:schemeClr val="dk2"/>
              </a:buClr>
              <a:buFont typeface="Proxima Nova"/>
              <a:buChar char="➔"/>
            </a:pPr>
            <a:r>
              <a:rPr b="1" lang="en">
                <a:solidFill>
                  <a:srgbClr val="FF0000"/>
                </a:solidFill>
                <a:latin typeface="Proxima Nova"/>
                <a:ea typeface="Proxima Nova"/>
                <a:cs typeface="Proxima Nova"/>
                <a:sym typeface="Proxima Nova"/>
              </a:rPr>
              <a:t>2.</a:t>
            </a:r>
            <a:r>
              <a:rPr lang="en">
                <a:solidFill>
                  <a:schemeClr val="dk2"/>
                </a:solidFill>
                <a:latin typeface="Proxima Nova"/>
                <a:ea typeface="Proxima Nova"/>
                <a:cs typeface="Proxima Nova"/>
                <a:sym typeface="Proxima Nova"/>
              </a:rPr>
              <a:t> </a:t>
            </a:r>
            <a:r>
              <a:rPr lang="en">
                <a:solidFill>
                  <a:schemeClr val="dk2"/>
                </a:solidFill>
                <a:latin typeface="Proxima Nova"/>
                <a:ea typeface="Proxima Nova"/>
                <a:cs typeface="Proxima Nova"/>
                <a:sym typeface="Proxima Nova"/>
              </a:rPr>
              <a:t>“How our methods of organizing data, analytical interpretations, or findings as shared datasets are being used — or might be used — to </a:t>
            </a:r>
            <a:r>
              <a:rPr b="1" lang="en">
                <a:solidFill>
                  <a:schemeClr val="dk2"/>
                </a:solidFill>
                <a:latin typeface="Proxima Nova"/>
                <a:ea typeface="Proxima Nova"/>
                <a:cs typeface="Proxima Nova"/>
                <a:sym typeface="Proxima Nova"/>
              </a:rPr>
              <a:t>build definitional categories</a:t>
            </a:r>
            <a:r>
              <a:rPr lang="en">
                <a:solidFill>
                  <a:schemeClr val="dk2"/>
                </a:solidFill>
                <a:latin typeface="Proxima Nova"/>
                <a:ea typeface="Proxima Nova"/>
                <a:cs typeface="Proxima Nova"/>
                <a:sym typeface="Proxima Nova"/>
              </a:rPr>
              <a:t>… that could impact livelihoods or lives” </a:t>
            </a:r>
          </a:p>
          <a:p>
            <a:pPr indent="-304800" lvl="1" marL="914400" rtl="0">
              <a:lnSpc>
                <a:spcPct val="138000"/>
              </a:lnSpc>
              <a:spcBef>
                <a:spcPts val="0"/>
              </a:spcBef>
              <a:buClr>
                <a:schemeClr val="dk2"/>
              </a:buClr>
              <a:buSzPct val="100000"/>
              <a:buFont typeface="Proxima Nova"/>
              <a:buChar char="◆"/>
            </a:pPr>
            <a:r>
              <a:rPr lang="en" sz="1200">
                <a:solidFill>
                  <a:schemeClr val="dk2"/>
                </a:solidFill>
                <a:latin typeface="Proxima Nova"/>
                <a:ea typeface="Proxima Nova"/>
                <a:cs typeface="Proxima Nova"/>
                <a:sym typeface="Proxima Nova"/>
              </a:rPr>
              <a:t>In other words, our role in </a:t>
            </a:r>
            <a:r>
              <a:rPr b="1" lang="en" sz="1200">
                <a:solidFill>
                  <a:schemeClr val="dk2"/>
                </a:solidFill>
                <a:latin typeface="Proxima Nova"/>
                <a:ea typeface="Proxima Nova"/>
                <a:cs typeface="Proxima Nova"/>
                <a:sym typeface="Proxima Nova"/>
              </a:rPr>
              <a:t>knowledge production</a:t>
            </a:r>
          </a:p>
          <a:p>
            <a:pPr indent="0" lvl="0" marL="457200" rtl="0">
              <a:lnSpc>
                <a:spcPct val="138000"/>
              </a:lnSpc>
              <a:spcBef>
                <a:spcPts val="0"/>
              </a:spcBef>
              <a:buNone/>
            </a:pPr>
            <a:r>
              <a:t/>
            </a:r>
            <a:endParaRPr sz="1200">
              <a:solidFill>
                <a:schemeClr val="dk2"/>
              </a:solidFill>
              <a:latin typeface="Proxima Nova"/>
              <a:ea typeface="Proxima Nova"/>
              <a:cs typeface="Proxima Nova"/>
              <a:sym typeface="Proxima Nova"/>
            </a:endParaRPr>
          </a:p>
          <a:p>
            <a:pPr indent="0" lvl="0" marL="457200" rtl="0">
              <a:lnSpc>
                <a:spcPct val="138000"/>
              </a:lnSpc>
              <a:spcBef>
                <a:spcPts val="0"/>
              </a:spcBef>
              <a:buNone/>
            </a:pPr>
            <a:r>
              <a:t/>
            </a:r>
            <a:endParaRPr sz="1200">
              <a:solidFill>
                <a:schemeClr val="dk2"/>
              </a:solidFill>
              <a:latin typeface="Proxima Nova"/>
              <a:ea typeface="Proxima Nova"/>
              <a:cs typeface="Proxima Nova"/>
              <a:sym typeface="Proxima Nova"/>
            </a:endParaRPr>
          </a:p>
        </p:txBody>
      </p:sp>
      <p:sp>
        <p:nvSpPr>
          <p:cNvPr id="143" name="Shape 143"/>
          <p:cNvSpPr txBox="1"/>
          <p:nvPr/>
        </p:nvSpPr>
        <p:spPr>
          <a:xfrm>
            <a:off x="4581200" y="1283250"/>
            <a:ext cx="4439400" cy="3000000"/>
          </a:xfrm>
          <a:prstGeom prst="rect">
            <a:avLst/>
          </a:prstGeom>
          <a:noFill/>
          <a:ln>
            <a:noFill/>
          </a:ln>
        </p:spPr>
        <p:txBody>
          <a:bodyPr anchorCtr="0" anchor="ctr" bIns="91425" lIns="91425" rIns="91425" tIns="91425">
            <a:noAutofit/>
          </a:bodyPr>
          <a:lstStyle/>
          <a:p>
            <a:pPr indent="-342900" lvl="0" marL="457200" rtl="0">
              <a:lnSpc>
                <a:spcPct val="138000"/>
              </a:lnSpc>
              <a:spcBef>
                <a:spcPts val="0"/>
              </a:spcBef>
              <a:buClr>
                <a:schemeClr val="dk2"/>
              </a:buClr>
              <a:buFont typeface="Proxima Nova"/>
              <a:buChar char="➔"/>
            </a:pPr>
            <a:r>
              <a:rPr b="1" lang="en">
                <a:solidFill>
                  <a:srgbClr val="FF0000"/>
                </a:solidFill>
                <a:latin typeface="Proxima Nova"/>
                <a:ea typeface="Proxima Nova"/>
                <a:cs typeface="Proxima Nova"/>
                <a:sym typeface="Proxima Nova"/>
              </a:rPr>
              <a:t>3.</a:t>
            </a:r>
            <a:r>
              <a:rPr b="1" lang="en">
                <a:solidFill>
                  <a:schemeClr val="dk2"/>
                </a:solidFill>
                <a:latin typeface="Proxima Nova"/>
                <a:ea typeface="Proxima Nova"/>
                <a:cs typeface="Proxima Nova"/>
                <a:sym typeface="Proxima Nova"/>
              </a:rPr>
              <a:t> </a:t>
            </a:r>
            <a:r>
              <a:rPr lang="en">
                <a:solidFill>
                  <a:schemeClr val="dk2"/>
                </a:solidFill>
                <a:latin typeface="Proxima Nova"/>
                <a:ea typeface="Proxima Nova"/>
                <a:cs typeface="Proxima Nova"/>
                <a:sym typeface="Proxima Nova"/>
              </a:rPr>
              <a:t>“The </a:t>
            </a:r>
            <a:r>
              <a:rPr b="1" lang="en">
                <a:solidFill>
                  <a:schemeClr val="dk2"/>
                </a:solidFill>
                <a:latin typeface="Proxima Nova"/>
                <a:ea typeface="Proxima Nova"/>
                <a:cs typeface="Proxima Nova"/>
                <a:sym typeface="Proxima Nova"/>
              </a:rPr>
              <a:t>social, economic, or political changes </a:t>
            </a:r>
            <a:r>
              <a:rPr lang="en">
                <a:solidFill>
                  <a:schemeClr val="dk2"/>
                </a:solidFill>
                <a:latin typeface="Proxima Nova"/>
                <a:ea typeface="Proxima Nova"/>
                <a:cs typeface="Proxima Nova"/>
                <a:sym typeface="Proxima Nova"/>
              </a:rPr>
              <a:t>caused by one’s research”</a:t>
            </a:r>
          </a:p>
          <a:p>
            <a:pPr indent="-304800" lvl="1" marL="914400" rtl="0">
              <a:lnSpc>
                <a:spcPct val="138000"/>
              </a:lnSpc>
              <a:spcBef>
                <a:spcPts val="0"/>
              </a:spcBef>
              <a:buClr>
                <a:schemeClr val="dk2"/>
              </a:buClr>
              <a:buSzPct val="100000"/>
              <a:buFont typeface="Proxima Nova"/>
              <a:buChar char="◆"/>
            </a:pPr>
            <a:r>
              <a:rPr lang="en" sz="1200">
                <a:solidFill>
                  <a:schemeClr val="dk2"/>
                </a:solidFill>
                <a:latin typeface="Proxima Nova"/>
                <a:ea typeface="Proxima Nova"/>
                <a:cs typeface="Proxima Nova"/>
                <a:sym typeface="Proxima Nova"/>
              </a:rPr>
              <a:t>Research in the era of the surveillance state</a:t>
            </a:r>
          </a:p>
          <a:p>
            <a:pPr indent="-304800" lvl="1" marL="914400" rtl="0">
              <a:lnSpc>
                <a:spcPct val="138000"/>
              </a:lnSpc>
              <a:spcBef>
                <a:spcPts val="0"/>
              </a:spcBef>
              <a:buClr>
                <a:schemeClr val="dk2"/>
              </a:buClr>
              <a:buSzPct val="100000"/>
              <a:buFont typeface="Proxima Nova"/>
              <a:buChar char="◆"/>
            </a:pPr>
            <a:r>
              <a:rPr lang="en" sz="1200">
                <a:solidFill>
                  <a:schemeClr val="dk2"/>
                </a:solidFill>
                <a:latin typeface="Proxima Nova"/>
                <a:ea typeface="Proxima Nova"/>
                <a:cs typeface="Proxima Nova"/>
                <a:sym typeface="Proxima Nova"/>
              </a:rPr>
              <a:t>The labor &amp; materials to produce tools</a:t>
            </a:r>
          </a:p>
          <a:p>
            <a:pPr indent="-342900" lvl="0" marL="457200" rtl="0">
              <a:lnSpc>
                <a:spcPct val="138000"/>
              </a:lnSpc>
              <a:spcBef>
                <a:spcPts val="0"/>
              </a:spcBef>
              <a:buClr>
                <a:schemeClr val="dk2"/>
              </a:buClr>
              <a:buFont typeface="Proxima Nova"/>
              <a:buChar char="➔"/>
            </a:pPr>
            <a:r>
              <a:rPr b="1" lang="en">
                <a:solidFill>
                  <a:srgbClr val="FF0000"/>
                </a:solidFill>
                <a:latin typeface="Proxima Nova"/>
                <a:ea typeface="Proxima Nova"/>
                <a:cs typeface="Proxima Nova"/>
                <a:sym typeface="Proxima Nova"/>
              </a:rPr>
              <a:t>4.</a:t>
            </a:r>
            <a:r>
              <a:rPr b="1" lang="en">
                <a:solidFill>
                  <a:schemeClr val="dk2"/>
                </a:solidFill>
                <a:latin typeface="Proxima Nova"/>
                <a:ea typeface="Proxima Nova"/>
                <a:cs typeface="Proxima Nova"/>
                <a:sym typeface="Proxima Nova"/>
              </a:rPr>
              <a:t> </a:t>
            </a:r>
            <a:r>
              <a:rPr b="1" lang="en">
                <a:solidFill>
                  <a:schemeClr val="dk2"/>
                </a:solidFill>
                <a:latin typeface="Proxima Nova"/>
                <a:ea typeface="Proxima Nova"/>
                <a:cs typeface="Proxima Nova"/>
                <a:sym typeface="Proxima Nova"/>
              </a:rPr>
              <a:t>Access</a:t>
            </a:r>
            <a:r>
              <a:rPr lang="en">
                <a:solidFill>
                  <a:schemeClr val="dk2"/>
                </a:solidFill>
                <a:latin typeface="Proxima Nova"/>
                <a:ea typeface="Proxima Nova"/>
                <a:cs typeface="Proxima Nova"/>
                <a:sym typeface="Proxima Nova"/>
              </a:rPr>
              <a:t> and </a:t>
            </a:r>
            <a:r>
              <a:rPr b="1" lang="en">
                <a:solidFill>
                  <a:schemeClr val="dk2"/>
                </a:solidFill>
                <a:latin typeface="Proxima Nova"/>
                <a:ea typeface="Proxima Nova"/>
                <a:cs typeface="Proxima Nova"/>
                <a:sym typeface="Proxima Nova"/>
              </a:rPr>
              <a:t>attribution</a:t>
            </a:r>
          </a:p>
          <a:p>
            <a:pPr indent="-304800" lvl="1" marL="914400" rtl="0">
              <a:lnSpc>
                <a:spcPct val="138000"/>
              </a:lnSpc>
              <a:spcBef>
                <a:spcPts val="0"/>
              </a:spcBef>
              <a:buClr>
                <a:schemeClr val="dk2"/>
              </a:buClr>
              <a:buSzPct val="100000"/>
              <a:buFont typeface="Proxima Nova"/>
              <a:buChar char="◆"/>
            </a:pPr>
            <a:r>
              <a:rPr lang="en" sz="1200">
                <a:solidFill>
                  <a:schemeClr val="dk2"/>
                </a:solidFill>
                <a:latin typeface="Proxima Nova"/>
                <a:ea typeface="Proxima Nova"/>
                <a:cs typeface="Proxima Nova"/>
                <a:sym typeface="Proxima Nova"/>
              </a:rPr>
              <a:t>Why use or produce open source tools? Or creative commons materials?</a:t>
            </a:r>
          </a:p>
          <a:p>
            <a:pPr indent="-304800" lvl="1" marL="914400" rtl="0">
              <a:lnSpc>
                <a:spcPct val="138000"/>
              </a:lnSpc>
              <a:spcBef>
                <a:spcPts val="0"/>
              </a:spcBef>
              <a:buClr>
                <a:schemeClr val="dk2"/>
              </a:buClr>
              <a:buSzPct val="100000"/>
              <a:buFont typeface="Proxima Nova"/>
              <a:buChar char="◆"/>
            </a:pPr>
            <a:r>
              <a:rPr lang="en" sz="1200">
                <a:solidFill>
                  <a:schemeClr val="dk2"/>
                </a:solidFill>
                <a:latin typeface="Proxima Nova"/>
                <a:ea typeface="Proxima Nova"/>
                <a:cs typeface="Proxima Nova"/>
                <a:sym typeface="Proxima Nova"/>
              </a:rPr>
              <a:t>Digital accessibility for differently abled and language-speaking individuals</a:t>
            </a:r>
          </a:p>
          <a:p>
            <a:pPr indent="-304800" lvl="1" marL="914400" rtl="0">
              <a:lnSpc>
                <a:spcPct val="138000"/>
              </a:lnSpc>
              <a:spcBef>
                <a:spcPts val="0"/>
              </a:spcBef>
              <a:buClr>
                <a:schemeClr val="dk2"/>
              </a:buClr>
              <a:buSzPct val="100000"/>
              <a:buFont typeface="Proxima Nova"/>
              <a:buChar char="◆"/>
            </a:pPr>
            <a:r>
              <a:rPr lang="en" sz="1200">
                <a:solidFill>
                  <a:schemeClr val="dk2"/>
                </a:solidFill>
                <a:latin typeface="Proxima Nova"/>
                <a:ea typeface="Proxima Nova"/>
                <a:cs typeface="Proxima Nova"/>
                <a:sym typeface="Proxima Nova"/>
              </a:rPr>
              <a:t>Big data, archives and citing your sources </a:t>
            </a:r>
          </a:p>
        </p:txBody>
      </p:sp>
      <p:sp>
        <p:nvSpPr>
          <p:cNvPr id="144" name="Shape 144"/>
          <p:cNvSpPr txBox="1"/>
          <p:nvPr/>
        </p:nvSpPr>
        <p:spPr>
          <a:xfrm>
            <a:off x="61825" y="4570800"/>
            <a:ext cx="8826000" cy="572700"/>
          </a:xfrm>
          <a:prstGeom prst="rect">
            <a:avLst/>
          </a:prstGeom>
          <a:noFill/>
          <a:ln>
            <a:noFill/>
          </a:ln>
        </p:spPr>
        <p:txBody>
          <a:bodyPr anchorCtr="0" anchor="ctr" bIns="91425" lIns="91425" rIns="91425" tIns="91425">
            <a:noAutofit/>
          </a:bodyPr>
          <a:lstStyle/>
          <a:p>
            <a:pPr indent="0" lvl="0" marL="457200" rtl="0" algn="ctr">
              <a:lnSpc>
                <a:spcPct val="138000"/>
              </a:lnSpc>
              <a:spcBef>
                <a:spcPts val="0"/>
              </a:spcBef>
              <a:buNone/>
            </a:pPr>
            <a:r>
              <a:rPr lang="en" sz="1200">
                <a:solidFill>
                  <a:schemeClr val="dk2"/>
                </a:solidFill>
                <a:latin typeface="Proxima Nova"/>
                <a:ea typeface="Proxima Nova"/>
                <a:cs typeface="Proxima Nova"/>
                <a:sym typeface="Proxima Nova"/>
              </a:rPr>
              <a:t>Source</a:t>
            </a:r>
            <a:r>
              <a:rPr lang="en" sz="1200">
                <a:solidFill>
                  <a:schemeClr val="dk2"/>
                </a:solidFill>
                <a:latin typeface="Proxima Nova"/>
                <a:ea typeface="Proxima Nova"/>
                <a:cs typeface="Proxima Nova"/>
                <a:sym typeface="Proxima Nova"/>
              </a:rPr>
              <a:t>: </a:t>
            </a:r>
            <a:r>
              <a:rPr lang="en" sz="1200" u="sng">
                <a:solidFill>
                  <a:schemeClr val="accent5"/>
                </a:solidFill>
                <a:latin typeface="Proxima Nova"/>
                <a:ea typeface="Proxima Nova"/>
                <a:cs typeface="Proxima Nova"/>
                <a:sym typeface="Proxima Nova"/>
                <a:hlinkClick r:id="rId3"/>
              </a:rPr>
              <a:t>Annette Markham, “OKCupid data release fiasco: It’s time to rethink ethics education” (2016)</a:t>
            </a:r>
            <a:r>
              <a:rPr lang="en" sz="1200">
                <a:solidFill>
                  <a:schemeClr val="dk2"/>
                </a:solidFill>
                <a:latin typeface="Proxima Nova"/>
                <a:ea typeface="Proxima Nova"/>
                <a:cs typeface="Proxima Nova"/>
                <a:sym typeface="Proxima Nova"/>
              </a:rPr>
              <a:t>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FF0000"/>
                </a:solidFill>
              </a:rPr>
              <a:t>Creative Commons</a:t>
            </a:r>
          </a:p>
        </p:txBody>
      </p:sp>
      <p:sp>
        <p:nvSpPr>
          <p:cNvPr id="150" name="Shape 150"/>
          <p:cNvSpPr txBox="1"/>
          <p:nvPr/>
        </p:nvSpPr>
        <p:spPr>
          <a:xfrm>
            <a:off x="311700" y="1219775"/>
            <a:ext cx="8520600" cy="3621600"/>
          </a:xfrm>
          <a:prstGeom prst="rect">
            <a:avLst/>
          </a:prstGeom>
          <a:noFill/>
          <a:ln>
            <a:noFill/>
          </a:ln>
        </p:spPr>
        <p:txBody>
          <a:bodyPr anchorCtr="0" anchor="t" bIns="91425" lIns="91425" rIns="91425" tIns="91425">
            <a:noAutofit/>
          </a:bodyPr>
          <a:lstStyle/>
          <a:p>
            <a:pPr lvl="0" rtl="0">
              <a:lnSpc>
                <a:spcPct val="138000"/>
              </a:lnSpc>
              <a:spcBef>
                <a:spcPts val="0"/>
              </a:spcBef>
              <a:buNone/>
            </a:pPr>
            <a:r>
              <a:rPr lang="en" sz="1800" u="sng">
                <a:solidFill>
                  <a:schemeClr val="hlink"/>
                </a:solidFill>
                <a:latin typeface="Proxima Nova"/>
                <a:ea typeface="Proxima Nova"/>
                <a:cs typeface="Proxima Nova"/>
                <a:sym typeface="Proxima Nova"/>
                <a:hlinkClick r:id="rId3"/>
              </a:rPr>
              <a:t>https://creativecommons.org/</a:t>
            </a:r>
          </a:p>
          <a:p>
            <a:pPr lvl="0" marR="0" rtl="0" algn="l">
              <a:lnSpc>
                <a:spcPct val="138000"/>
              </a:lnSpc>
              <a:spcBef>
                <a:spcPts val="0"/>
              </a:spcBef>
              <a:spcAft>
                <a:spcPts val="0"/>
              </a:spcAft>
              <a:buNone/>
            </a:pPr>
            <a:r>
              <a:rPr lang="en" sz="1800" u="sng">
                <a:solidFill>
                  <a:schemeClr val="hlink"/>
                </a:solidFill>
                <a:latin typeface="Proxima Nova"/>
                <a:ea typeface="Proxima Nova"/>
                <a:cs typeface="Proxima Nova"/>
                <a:sym typeface="Proxima Nova"/>
                <a:hlinkClick r:id="rId4"/>
              </a:rPr>
              <a:t>https://creativecommons.org/licenses/</a:t>
            </a:r>
            <a:r>
              <a:rPr lang="en" sz="1800">
                <a:solidFill>
                  <a:schemeClr val="dk2"/>
                </a:solidFill>
                <a:latin typeface="Proxima Nova"/>
                <a:ea typeface="Proxima Nova"/>
                <a:cs typeface="Proxima Nova"/>
                <a:sym typeface="Proxima Nova"/>
              </a:rPr>
              <a:t> </a:t>
            </a:r>
          </a:p>
          <a:p>
            <a:pPr indent="0" lvl="0" marL="457200" rtl="0">
              <a:lnSpc>
                <a:spcPct val="138000"/>
              </a:lnSpc>
              <a:spcBef>
                <a:spcPts val="0"/>
              </a:spcBef>
              <a:buNone/>
            </a:pPr>
            <a:r>
              <a:t/>
            </a:r>
            <a:endParaRPr sz="1200">
              <a:solidFill>
                <a:schemeClr val="dk2"/>
              </a:solidFill>
              <a:latin typeface="Proxima Nova"/>
              <a:ea typeface="Proxima Nova"/>
              <a:cs typeface="Proxima Nova"/>
              <a:sym typeface="Proxima Nova"/>
            </a:endParaRPr>
          </a:p>
          <a:p>
            <a:pPr indent="0" lvl="0" marL="457200" rtl="0">
              <a:lnSpc>
                <a:spcPct val="138000"/>
              </a:lnSpc>
              <a:spcBef>
                <a:spcPts val="0"/>
              </a:spcBef>
              <a:buNone/>
            </a:pPr>
            <a:r>
              <a:t/>
            </a:r>
            <a:endParaRPr sz="1200">
              <a:solidFill>
                <a:schemeClr val="dk2"/>
              </a:solidFill>
              <a:latin typeface="Proxima Nova"/>
              <a:ea typeface="Proxima Nova"/>
              <a:cs typeface="Proxima Nova"/>
              <a:sym typeface="Proxima Nova"/>
            </a:endParaRPr>
          </a:p>
        </p:txBody>
      </p:sp>
      <p:pic>
        <p:nvPicPr>
          <p:cNvPr descr="http://encoff.com/f/press/creative_commons.png" id="151" name="Shape 151"/>
          <p:cNvPicPr preferRelativeResize="0"/>
          <p:nvPr/>
        </p:nvPicPr>
        <p:blipFill>
          <a:blip r:embed="rId5">
            <a:alphaModFix/>
          </a:blip>
          <a:stretch>
            <a:fillRect/>
          </a:stretch>
        </p:blipFill>
        <p:spPr>
          <a:xfrm>
            <a:off x="5930088" y="445023"/>
            <a:ext cx="2902224" cy="720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FF0000"/>
                </a:solidFill>
              </a:rPr>
              <a:t>Key concerns for </a:t>
            </a:r>
            <a:r>
              <a:rPr i="1" lang="en">
                <a:solidFill>
                  <a:srgbClr val="FF0000"/>
                </a:solidFill>
              </a:rPr>
              <a:t>digital</a:t>
            </a:r>
            <a:r>
              <a:rPr lang="en">
                <a:solidFill>
                  <a:srgbClr val="FF0000"/>
                </a:solidFill>
              </a:rPr>
              <a:t> research</a:t>
            </a:r>
          </a:p>
        </p:txBody>
      </p:sp>
      <p:sp>
        <p:nvSpPr>
          <p:cNvPr id="157" name="Shape 15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1800"/>
              <a:t>Commonly blurred definitions/boundaries:</a:t>
            </a:r>
          </a:p>
          <a:p>
            <a:pPr lvl="0" rtl="0">
              <a:spcBef>
                <a:spcPts val="0"/>
              </a:spcBef>
              <a:buNone/>
            </a:pPr>
            <a:r>
              <a:rPr lang="en" sz="1800"/>
              <a:t> </a:t>
            </a:r>
          </a:p>
          <a:p>
            <a:pPr lvl="0" rtl="0">
              <a:spcBef>
                <a:spcPts val="0"/>
              </a:spcBef>
              <a:buNone/>
            </a:pPr>
            <a:r>
              <a:rPr b="1" lang="en" sz="1800"/>
              <a:t>“</a:t>
            </a:r>
            <a:r>
              <a:rPr b="1" lang="en" sz="1800"/>
              <a:t>Human subjects”</a:t>
            </a:r>
          </a:p>
          <a:p>
            <a:pPr lvl="0" rtl="0">
              <a:spcBef>
                <a:spcPts val="0"/>
              </a:spcBef>
              <a:buNone/>
            </a:pPr>
            <a:r>
              <a:rPr b="1" lang="en" sz="1800"/>
              <a:t>Public vs. Private</a:t>
            </a:r>
          </a:p>
          <a:p>
            <a:pPr lvl="0" rtl="0">
              <a:spcBef>
                <a:spcPts val="0"/>
              </a:spcBef>
              <a:buNone/>
            </a:pPr>
            <a:r>
              <a:rPr b="1" lang="en" sz="1800"/>
              <a:t>Data(Text) vs. Persons</a:t>
            </a:r>
          </a:p>
          <a:p>
            <a:pPr lvl="0" rtl="0">
              <a:spcBef>
                <a:spcPts val="0"/>
              </a:spcBef>
              <a:buNone/>
            </a:pPr>
            <a:r>
              <a:rPr lang="en"/>
              <a:t> </a:t>
            </a:r>
          </a:p>
          <a:p>
            <a:pPr lvl="0" rtl="0">
              <a:spcBef>
                <a:spcPts val="0"/>
              </a:spcBef>
              <a:buNone/>
            </a:pPr>
            <a:r>
              <a:t/>
            </a:r>
            <a:endParaRPr/>
          </a:p>
        </p:txBody>
      </p:sp>
      <p:sp>
        <p:nvSpPr>
          <p:cNvPr id="158" name="Shape 158"/>
          <p:cNvSpPr txBox="1"/>
          <p:nvPr/>
        </p:nvSpPr>
        <p:spPr>
          <a:xfrm>
            <a:off x="510600" y="4176300"/>
            <a:ext cx="8122800" cy="572700"/>
          </a:xfrm>
          <a:prstGeom prst="rect">
            <a:avLst/>
          </a:prstGeom>
          <a:noFill/>
          <a:ln>
            <a:noFill/>
          </a:ln>
        </p:spPr>
        <p:txBody>
          <a:bodyPr anchorCtr="0" anchor="t" bIns="91425" lIns="91425" rIns="91425" tIns="91425">
            <a:noAutofit/>
          </a:bodyPr>
          <a:lstStyle/>
          <a:p>
            <a:pPr lvl="0" rtl="0" algn="ctr">
              <a:lnSpc>
                <a:spcPct val="115000"/>
              </a:lnSpc>
              <a:spcBef>
                <a:spcPts val="0"/>
              </a:spcBef>
              <a:spcAft>
                <a:spcPts val="1600"/>
              </a:spcAft>
              <a:buNone/>
            </a:pPr>
            <a:r>
              <a:rPr i="1" lang="en" sz="1800">
                <a:solidFill>
                  <a:schemeClr val="dk2"/>
                </a:solidFill>
                <a:latin typeface="Proxima Nova"/>
                <a:ea typeface="Proxima Nova"/>
                <a:cs typeface="Proxima Nova"/>
                <a:sym typeface="Proxima Nova"/>
              </a:rPr>
              <a:t>Learn more from the </a:t>
            </a:r>
            <a:r>
              <a:rPr i="1" lang="en" sz="1800" u="sng">
                <a:solidFill>
                  <a:schemeClr val="hlink"/>
                </a:solidFill>
                <a:latin typeface="Proxima Nova"/>
                <a:ea typeface="Proxima Nova"/>
                <a:cs typeface="Proxima Nova"/>
                <a:sym typeface="Proxima Nova"/>
                <a:hlinkClick r:id="rId3"/>
              </a:rPr>
              <a:t>2012 Ethical Decision-Making and Internet Research report by the the AoIR Ethics Working Committee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FF0000"/>
                </a:solidFill>
              </a:rPr>
              <a:t>The “Distance Principle”</a:t>
            </a:r>
          </a:p>
        </p:txBody>
      </p:sp>
      <p:sp>
        <p:nvSpPr>
          <p:cNvPr id="164" name="Shape 164"/>
          <p:cNvSpPr txBox="1"/>
          <p:nvPr>
            <p:ph idx="1" type="body"/>
          </p:nvPr>
        </p:nvSpPr>
        <p:spPr>
          <a:xfrm>
            <a:off x="311700" y="1152475"/>
            <a:ext cx="8321700" cy="3416400"/>
          </a:xfrm>
          <a:prstGeom prst="rect">
            <a:avLst/>
          </a:prstGeom>
        </p:spPr>
        <p:txBody>
          <a:bodyPr anchorCtr="0" anchor="t" bIns="91425" lIns="91425" rIns="91425" tIns="91425">
            <a:noAutofit/>
          </a:bodyPr>
          <a:lstStyle/>
          <a:p>
            <a:pPr lvl="0">
              <a:spcBef>
                <a:spcPts val="0"/>
              </a:spcBef>
              <a:buNone/>
            </a:pPr>
            <a:r>
              <a:rPr lang="en"/>
              <a:t>A working definition:</a:t>
            </a:r>
          </a:p>
          <a:p>
            <a:pPr indent="-228600" lvl="0" marL="457200">
              <a:spcBef>
                <a:spcPts val="0"/>
              </a:spcBef>
              <a:buChar char="➔"/>
            </a:pPr>
            <a:r>
              <a:rPr lang="en"/>
              <a:t>“</a:t>
            </a:r>
            <a:r>
              <a:rPr b="1" lang="en"/>
              <a:t>the extent to which Internet texts or data sets might connect to persons</a:t>
            </a:r>
            <a:r>
              <a:rPr lang="en"/>
              <a:t>” even when “the conceptual or experiential distance between the researcher and author/participant [does not appear to be] close” (page 10)</a:t>
            </a:r>
          </a:p>
          <a:p>
            <a:pPr lvl="0">
              <a:spcBef>
                <a:spcPts val="0"/>
              </a:spcBef>
              <a:buNone/>
            </a:pPr>
            <a:r>
              <a:rPr lang="en"/>
              <a:t>The Distance Principle thus:</a:t>
            </a:r>
          </a:p>
          <a:p>
            <a:pPr indent="-228600" lvl="0" marL="457200">
              <a:spcBef>
                <a:spcPts val="0"/>
              </a:spcBef>
              <a:buChar char="➔"/>
            </a:pPr>
            <a:r>
              <a:rPr lang="en"/>
              <a:t>problematizes our understanding of </a:t>
            </a:r>
            <a:r>
              <a:rPr b="1" lang="en"/>
              <a:t>what counts as research with ‘humans’</a:t>
            </a:r>
            <a:r>
              <a:rPr lang="en"/>
              <a:t> and therefore warrants ethical considerations</a:t>
            </a:r>
          </a:p>
          <a:p>
            <a:pPr lvl="0">
              <a:spcBef>
                <a:spcPts val="0"/>
              </a:spcBef>
              <a:buNone/>
            </a:pPr>
            <a:r>
              <a:t/>
            </a:r>
            <a:endParaRPr/>
          </a:p>
          <a:p>
            <a:pPr lvl="0">
              <a:spcBef>
                <a:spcPts val="0"/>
              </a:spcBef>
              <a:buNone/>
            </a:pPr>
            <a:r>
              <a:t/>
            </a:r>
            <a:endParaRPr sz="1200"/>
          </a:p>
          <a:p>
            <a:pPr lvl="0" rtl="0">
              <a:spcBef>
                <a:spcPts val="0"/>
              </a:spcBef>
              <a:buNone/>
            </a:pPr>
            <a:r>
              <a:rPr lang="en"/>
              <a:t> </a:t>
            </a:r>
          </a:p>
          <a:p>
            <a:pPr lvl="0" rtl="0">
              <a:spcBef>
                <a:spcPts val="0"/>
              </a:spcBef>
              <a:buNone/>
            </a:pPr>
            <a:r>
              <a:t/>
            </a:r>
            <a:endParaRPr/>
          </a:p>
        </p:txBody>
      </p:sp>
      <p:sp>
        <p:nvSpPr>
          <p:cNvPr id="165" name="Shape 165"/>
          <p:cNvSpPr txBox="1"/>
          <p:nvPr/>
        </p:nvSpPr>
        <p:spPr>
          <a:xfrm>
            <a:off x="510600" y="4176300"/>
            <a:ext cx="8122800" cy="572700"/>
          </a:xfrm>
          <a:prstGeom prst="rect">
            <a:avLst/>
          </a:prstGeom>
          <a:noFill/>
          <a:ln>
            <a:noFill/>
          </a:ln>
        </p:spPr>
        <p:txBody>
          <a:bodyPr anchorCtr="0" anchor="t" bIns="91425" lIns="91425" rIns="91425" tIns="91425">
            <a:noAutofit/>
          </a:bodyPr>
          <a:lstStyle/>
          <a:p>
            <a:pPr lvl="0" rtl="0" algn="ctr">
              <a:lnSpc>
                <a:spcPct val="115000"/>
              </a:lnSpc>
              <a:spcBef>
                <a:spcPts val="0"/>
              </a:spcBef>
              <a:spcAft>
                <a:spcPts val="1600"/>
              </a:spcAft>
              <a:buNone/>
            </a:pPr>
            <a:r>
              <a:rPr i="1" lang="en" sz="1800">
                <a:solidFill>
                  <a:schemeClr val="dk2"/>
                </a:solidFill>
                <a:latin typeface="Proxima Nova"/>
                <a:ea typeface="Proxima Nova"/>
                <a:cs typeface="Proxima Nova"/>
                <a:sym typeface="Proxima Nova"/>
              </a:rPr>
              <a:t>Source:</a:t>
            </a:r>
            <a:r>
              <a:rPr i="1" lang="en" sz="1800">
                <a:solidFill>
                  <a:schemeClr val="dk2"/>
                </a:solidFill>
                <a:latin typeface="Proxima Nova"/>
                <a:ea typeface="Proxima Nova"/>
                <a:cs typeface="Proxima Nova"/>
                <a:sym typeface="Proxima Nova"/>
              </a:rPr>
              <a:t> </a:t>
            </a:r>
            <a:r>
              <a:rPr i="1" lang="en" sz="1800" u="sng">
                <a:solidFill>
                  <a:schemeClr val="hlink"/>
                </a:solidFill>
                <a:latin typeface="Proxima Nova"/>
                <a:ea typeface="Proxima Nova"/>
                <a:cs typeface="Proxima Nova"/>
                <a:sym typeface="Proxima Nova"/>
                <a:hlinkClick r:id="rId3"/>
              </a:rPr>
              <a:t>Annette Markam &amp; Elizabeth Buchanon, “Ethical Concerns in Internet Research”</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FF0000"/>
                </a:solidFill>
              </a:rPr>
              <a:t>“Public” Data</a:t>
            </a:r>
          </a:p>
        </p:txBody>
      </p:sp>
      <p:sp>
        <p:nvSpPr>
          <p:cNvPr id="171" name="Shape 171"/>
          <p:cNvSpPr txBox="1"/>
          <p:nvPr>
            <p:ph idx="1" type="body"/>
          </p:nvPr>
        </p:nvSpPr>
        <p:spPr>
          <a:xfrm>
            <a:off x="311700" y="1017725"/>
            <a:ext cx="4127100" cy="1562400"/>
          </a:xfrm>
          <a:prstGeom prst="rect">
            <a:avLst/>
          </a:prstGeom>
        </p:spPr>
        <p:txBody>
          <a:bodyPr anchorCtr="0" anchor="t" bIns="91425" lIns="91425" rIns="91425" tIns="91425">
            <a:noAutofit/>
          </a:bodyPr>
          <a:lstStyle/>
          <a:p>
            <a:pPr lvl="0" rtl="0">
              <a:spcBef>
                <a:spcPts val="0"/>
              </a:spcBef>
              <a:buNone/>
            </a:pPr>
            <a:r>
              <a:rPr lang="en"/>
              <a:t>“In an age of digital media, do we really have any privacy?” Is the internet itself a panopticon for the surveillance of our interactions? (Barnes)</a:t>
            </a:r>
          </a:p>
          <a:p>
            <a:pPr lvl="0" rtl="0">
              <a:spcBef>
                <a:spcPts val="0"/>
              </a:spcBef>
              <a:buNone/>
            </a:pPr>
            <a:r>
              <a:rPr lang="en"/>
              <a:t>What forms of “public” data are ethical to use? Also, how might we (</a:t>
            </a:r>
            <a:r>
              <a:rPr lang="en"/>
              <a:t>inadvertently)</a:t>
            </a:r>
            <a:r>
              <a:rPr lang="en"/>
              <a:t> share data?</a:t>
            </a:r>
          </a:p>
          <a:p>
            <a:pPr lvl="0" rtl="0">
              <a:spcBef>
                <a:spcPts val="0"/>
              </a:spcBef>
              <a:buNone/>
            </a:pPr>
            <a:r>
              <a:t/>
            </a:r>
            <a:endParaRPr/>
          </a:p>
          <a:p>
            <a:pPr lvl="0" rtl="0">
              <a:spcBef>
                <a:spcPts val="0"/>
              </a:spcBef>
              <a:buNone/>
            </a:pPr>
            <a:r>
              <a:t/>
            </a:r>
            <a:endParaRPr sz="1200"/>
          </a:p>
          <a:p>
            <a:pPr lvl="0" rtl="0">
              <a:spcBef>
                <a:spcPts val="0"/>
              </a:spcBef>
              <a:buNone/>
            </a:pPr>
            <a:r>
              <a:rPr lang="en"/>
              <a:t> </a:t>
            </a:r>
          </a:p>
          <a:p>
            <a:pPr lvl="0" rtl="0">
              <a:spcBef>
                <a:spcPts val="0"/>
              </a:spcBef>
              <a:buNone/>
            </a:pPr>
            <a:r>
              <a:t/>
            </a:r>
            <a:endParaRPr/>
          </a:p>
        </p:txBody>
      </p:sp>
      <p:pic>
        <p:nvPicPr>
          <p:cNvPr id="172" name="Shape 172"/>
          <p:cNvPicPr preferRelativeResize="0"/>
          <p:nvPr/>
        </p:nvPicPr>
        <p:blipFill>
          <a:blip r:embed="rId3">
            <a:alphaModFix/>
          </a:blip>
          <a:stretch>
            <a:fillRect/>
          </a:stretch>
        </p:blipFill>
        <p:spPr>
          <a:xfrm>
            <a:off x="950129" y="3077850"/>
            <a:ext cx="2850233" cy="1627674"/>
          </a:xfrm>
          <a:prstGeom prst="rect">
            <a:avLst/>
          </a:prstGeom>
          <a:noFill/>
          <a:ln>
            <a:noFill/>
          </a:ln>
        </p:spPr>
      </p:pic>
      <p:pic>
        <p:nvPicPr>
          <p:cNvPr id="173" name="Shape 173"/>
          <p:cNvPicPr preferRelativeResize="0"/>
          <p:nvPr/>
        </p:nvPicPr>
        <p:blipFill>
          <a:blip r:embed="rId4">
            <a:alphaModFix/>
          </a:blip>
          <a:stretch>
            <a:fillRect/>
          </a:stretch>
        </p:blipFill>
        <p:spPr>
          <a:xfrm>
            <a:off x="4498948" y="3143198"/>
            <a:ext cx="3734650" cy="1562324"/>
          </a:xfrm>
          <a:prstGeom prst="rect">
            <a:avLst/>
          </a:prstGeom>
          <a:noFill/>
          <a:ln cap="flat" cmpd="sng" w="9525">
            <a:solidFill>
              <a:srgbClr val="000000"/>
            </a:solidFill>
            <a:prstDash val="solid"/>
            <a:round/>
            <a:headEnd len="med" w="med" type="none"/>
            <a:tailEnd len="med" w="med" type="none"/>
          </a:ln>
        </p:spPr>
      </p:pic>
      <p:sp>
        <p:nvSpPr>
          <p:cNvPr id="174" name="Shape 174"/>
          <p:cNvSpPr txBox="1"/>
          <p:nvPr/>
        </p:nvSpPr>
        <p:spPr>
          <a:xfrm>
            <a:off x="3857825" y="4649450"/>
            <a:ext cx="5016900" cy="163200"/>
          </a:xfrm>
          <a:prstGeom prst="rect">
            <a:avLst/>
          </a:prstGeom>
          <a:noFill/>
          <a:ln>
            <a:noFill/>
          </a:ln>
        </p:spPr>
        <p:txBody>
          <a:bodyPr anchorCtr="0" anchor="t" bIns="91425" lIns="91425" rIns="91425" tIns="91425">
            <a:noAutofit/>
          </a:bodyPr>
          <a:lstStyle/>
          <a:p>
            <a:pPr lvl="0" rtl="0" algn="ctr">
              <a:spcBef>
                <a:spcPts val="0"/>
              </a:spcBef>
              <a:buNone/>
            </a:pPr>
            <a:r>
              <a:rPr lang="en" sz="700"/>
              <a:t>http://annettemarkham.com/2016/05/okcupid-data-release-fiasco-its-time-to-rethink-ethics-education/</a:t>
            </a:r>
          </a:p>
        </p:txBody>
      </p:sp>
      <p:sp>
        <p:nvSpPr>
          <p:cNvPr id="175" name="Shape 175"/>
          <p:cNvSpPr txBox="1"/>
          <p:nvPr/>
        </p:nvSpPr>
        <p:spPr>
          <a:xfrm>
            <a:off x="-40924" y="4649450"/>
            <a:ext cx="5016900" cy="163200"/>
          </a:xfrm>
          <a:prstGeom prst="rect">
            <a:avLst/>
          </a:prstGeom>
          <a:noFill/>
          <a:ln>
            <a:noFill/>
          </a:ln>
        </p:spPr>
        <p:txBody>
          <a:bodyPr anchorCtr="0" anchor="t" bIns="91425" lIns="91425" rIns="91425" tIns="91425">
            <a:noAutofit/>
          </a:bodyPr>
          <a:lstStyle/>
          <a:p>
            <a:pPr lvl="0" rtl="0" algn="ctr">
              <a:spcBef>
                <a:spcPts val="0"/>
              </a:spcBef>
              <a:buNone/>
            </a:pPr>
            <a:r>
              <a:rPr lang="en" sz="700"/>
              <a:t>http://filosofiagarraf.blogspot.com/2015/06/encuentro-filosofico-abril-de-2015.html</a:t>
            </a:r>
          </a:p>
          <a:p>
            <a:pPr lvl="0" rtl="0" algn="ctr">
              <a:spcBef>
                <a:spcPts val="0"/>
              </a:spcBef>
              <a:buNone/>
            </a:pPr>
            <a:r>
              <a:t/>
            </a:r>
            <a:endParaRPr sz="800"/>
          </a:p>
        </p:txBody>
      </p:sp>
      <p:sp>
        <p:nvSpPr>
          <p:cNvPr id="176" name="Shape 176"/>
          <p:cNvSpPr txBox="1"/>
          <p:nvPr>
            <p:ph idx="1" type="body"/>
          </p:nvPr>
        </p:nvSpPr>
        <p:spPr>
          <a:xfrm>
            <a:off x="4705200" y="1017725"/>
            <a:ext cx="4127100" cy="1562400"/>
          </a:xfrm>
          <a:prstGeom prst="rect">
            <a:avLst/>
          </a:prstGeom>
        </p:spPr>
        <p:txBody>
          <a:bodyPr anchorCtr="0" anchor="t" bIns="91425" lIns="91425" rIns="91425" tIns="91425">
            <a:noAutofit/>
          </a:bodyPr>
          <a:lstStyle/>
          <a:p>
            <a:pPr lvl="0">
              <a:spcBef>
                <a:spcPts val="0"/>
              </a:spcBef>
              <a:buNone/>
            </a:pPr>
            <a:r>
              <a:rPr lang="en"/>
              <a:t>Useful sources:</a:t>
            </a:r>
          </a:p>
          <a:p>
            <a:pPr indent="-228600" lvl="0" marL="457200" rtl="0">
              <a:spcBef>
                <a:spcPts val="0"/>
              </a:spcBef>
              <a:buChar char="➔"/>
            </a:pPr>
            <a:r>
              <a:rPr lang="en" u="sng">
                <a:solidFill>
                  <a:schemeClr val="hlink"/>
                </a:solidFill>
                <a:hlinkClick r:id="rId5"/>
              </a:rPr>
              <a:t>Gregory Donovan, MyDigitalFootprint.ORG</a:t>
            </a:r>
          </a:p>
          <a:p>
            <a:pPr indent="-228600" lvl="0" marL="457200" rtl="0">
              <a:spcBef>
                <a:spcPts val="0"/>
              </a:spcBef>
              <a:buChar char="➔"/>
            </a:pPr>
            <a:r>
              <a:rPr lang="en" u="sng">
                <a:solidFill>
                  <a:schemeClr val="hlink"/>
                </a:solidFill>
                <a:hlinkClick r:id="rId6"/>
              </a:rPr>
              <a:t>Susan Barnes, “A Privacy Paradox” (2006)</a:t>
            </a:r>
          </a:p>
          <a:p>
            <a:pPr indent="-228600" lvl="0" marL="457200" rtl="0">
              <a:spcBef>
                <a:spcPts val="0"/>
              </a:spcBef>
              <a:buChar char="➔"/>
            </a:pPr>
            <a:r>
              <a:rPr lang="en" u="sng">
                <a:solidFill>
                  <a:schemeClr val="hlink"/>
                </a:solidFill>
                <a:hlinkClick r:id="rId7"/>
              </a:rPr>
              <a:t>Berendt, Büchler, &amp; Rockwell, “Is it Research or is it Spying? Thinking-Through Ethics in Big Data AI and Other Knowledge Sciences” (2015)</a:t>
            </a:r>
          </a:p>
          <a:p>
            <a:pPr lvl="0" rtl="0">
              <a:spcBef>
                <a:spcPts val="0"/>
              </a:spcBef>
              <a:buNone/>
            </a:pPr>
            <a:r>
              <a:t/>
            </a:r>
            <a:endParaRPr sz="1200"/>
          </a:p>
          <a:p>
            <a:pPr lvl="0" rtl="0">
              <a:spcBef>
                <a:spcPts val="0"/>
              </a:spcBef>
              <a:buNone/>
            </a:pPr>
            <a:r>
              <a:rPr lang="en"/>
              <a:t> </a:t>
            </a:r>
          </a:p>
          <a:p>
            <a:pPr lvl="0" rt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FF0000"/>
                </a:solidFill>
              </a:rPr>
              <a:t>The Question of Personhood</a:t>
            </a:r>
          </a:p>
        </p:txBody>
      </p:sp>
      <p:sp>
        <p:nvSpPr>
          <p:cNvPr id="182" name="Shape 182"/>
          <p:cNvSpPr txBox="1"/>
          <p:nvPr>
            <p:ph idx="1" type="body"/>
          </p:nvPr>
        </p:nvSpPr>
        <p:spPr>
          <a:xfrm>
            <a:off x="311700" y="1790550"/>
            <a:ext cx="4127100" cy="1562400"/>
          </a:xfrm>
          <a:prstGeom prst="rect">
            <a:avLst/>
          </a:prstGeom>
        </p:spPr>
        <p:txBody>
          <a:bodyPr anchorCtr="0" anchor="t" bIns="91425" lIns="91425" rIns="91425" tIns="91425">
            <a:noAutofit/>
          </a:bodyPr>
          <a:lstStyle/>
          <a:p>
            <a:pPr lvl="0">
              <a:spcBef>
                <a:spcPts val="0"/>
              </a:spcBef>
              <a:buNone/>
            </a:pPr>
            <a:r>
              <a:rPr lang="en" sz="1600"/>
              <a:t>“</a:t>
            </a:r>
            <a:r>
              <a:rPr lang="en" sz="1600"/>
              <a:t>Is an avatar a person?”</a:t>
            </a:r>
          </a:p>
          <a:p>
            <a:pPr lvl="0" rtl="0">
              <a:spcBef>
                <a:spcPts val="0"/>
              </a:spcBef>
              <a:buNone/>
            </a:pPr>
            <a:r>
              <a:rPr lang="en" sz="1600"/>
              <a:t>“Is one’s digital information an extension of the self?”</a:t>
            </a:r>
            <a:r>
              <a:rPr lang="en" sz="1600"/>
              <a:t> (AoIR)</a:t>
            </a:r>
          </a:p>
          <a:p>
            <a:pPr lvl="0" rtl="0">
              <a:spcBef>
                <a:spcPts val="0"/>
              </a:spcBef>
              <a:buNone/>
            </a:pPr>
            <a:r>
              <a:t/>
            </a:r>
            <a:endParaRPr/>
          </a:p>
          <a:p>
            <a:pPr lvl="0" rtl="0">
              <a:spcBef>
                <a:spcPts val="0"/>
              </a:spcBef>
              <a:buNone/>
            </a:pPr>
            <a:r>
              <a:t/>
            </a:r>
            <a:endParaRPr sz="1200"/>
          </a:p>
          <a:p>
            <a:pPr lvl="0" rtl="0">
              <a:spcBef>
                <a:spcPts val="0"/>
              </a:spcBef>
              <a:buNone/>
            </a:pPr>
            <a:r>
              <a:rPr lang="en"/>
              <a:t> </a:t>
            </a:r>
          </a:p>
          <a:p>
            <a:pPr lvl="0" rtl="0">
              <a:spcBef>
                <a:spcPts val="0"/>
              </a:spcBef>
              <a:buNone/>
            </a:pPr>
            <a:r>
              <a:t/>
            </a:r>
            <a:endParaRPr/>
          </a:p>
        </p:txBody>
      </p:sp>
      <p:sp>
        <p:nvSpPr>
          <p:cNvPr id="183" name="Shape 183"/>
          <p:cNvSpPr txBox="1"/>
          <p:nvPr/>
        </p:nvSpPr>
        <p:spPr>
          <a:xfrm>
            <a:off x="510600" y="4176300"/>
            <a:ext cx="8122800" cy="572700"/>
          </a:xfrm>
          <a:prstGeom prst="rect">
            <a:avLst/>
          </a:prstGeom>
          <a:noFill/>
          <a:ln>
            <a:noFill/>
          </a:ln>
        </p:spPr>
        <p:txBody>
          <a:bodyPr anchorCtr="0" anchor="t" bIns="91425" lIns="91425" rIns="91425" tIns="91425">
            <a:noAutofit/>
          </a:bodyPr>
          <a:lstStyle/>
          <a:p>
            <a:pPr lvl="0" rtl="0" algn="ctr">
              <a:lnSpc>
                <a:spcPct val="115000"/>
              </a:lnSpc>
              <a:spcBef>
                <a:spcPts val="0"/>
              </a:spcBef>
              <a:spcAft>
                <a:spcPts val="1600"/>
              </a:spcAft>
              <a:buNone/>
            </a:pPr>
            <a:r>
              <a:rPr i="1" lang="en" sz="1800">
                <a:solidFill>
                  <a:schemeClr val="dk2"/>
                </a:solidFill>
                <a:latin typeface="Proxima Nova"/>
                <a:ea typeface="Proxima Nova"/>
                <a:cs typeface="Proxima Nova"/>
                <a:sym typeface="Proxima Nova"/>
              </a:rPr>
              <a:t>Source:</a:t>
            </a:r>
            <a:r>
              <a:rPr i="1" lang="en" sz="1800">
                <a:solidFill>
                  <a:schemeClr val="dk2"/>
                </a:solidFill>
                <a:latin typeface="Proxima Nova"/>
                <a:ea typeface="Proxima Nova"/>
                <a:cs typeface="Proxima Nova"/>
                <a:sym typeface="Proxima Nova"/>
              </a:rPr>
              <a:t> the </a:t>
            </a:r>
            <a:r>
              <a:rPr i="1" lang="en" sz="1800" u="sng">
                <a:solidFill>
                  <a:schemeClr val="hlink"/>
                </a:solidFill>
                <a:latin typeface="Proxima Nova"/>
                <a:ea typeface="Proxima Nova"/>
                <a:cs typeface="Proxima Nova"/>
                <a:sym typeface="Proxima Nova"/>
                <a:hlinkClick r:id="rId3"/>
              </a:rPr>
              <a:t>2012 Ethical Decision-Making and Internet Research report by the the AoIR Ethics Working Committee</a:t>
            </a:r>
          </a:p>
        </p:txBody>
      </p:sp>
      <p:pic>
        <p:nvPicPr>
          <p:cNvPr id="184" name="Shape 184"/>
          <p:cNvPicPr preferRelativeResize="0"/>
          <p:nvPr/>
        </p:nvPicPr>
        <p:blipFill>
          <a:blip r:embed="rId4">
            <a:alphaModFix/>
          </a:blip>
          <a:stretch>
            <a:fillRect/>
          </a:stretch>
        </p:blipFill>
        <p:spPr>
          <a:xfrm>
            <a:off x="4774476" y="1288374"/>
            <a:ext cx="3393599" cy="2483875"/>
          </a:xfrm>
          <a:prstGeom prst="rect">
            <a:avLst/>
          </a:prstGeom>
          <a:noFill/>
          <a:ln>
            <a:noFill/>
          </a:ln>
        </p:spPr>
      </p:pic>
      <p:sp>
        <p:nvSpPr>
          <p:cNvPr id="185" name="Shape 185"/>
          <p:cNvSpPr txBox="1"/>
          <p:nvPr/>
        </p:nvSpPr>
        <p:spPr>
          <a:xfrm>
            <a:off x="4931225" y="3696050"/>
            <a:ext cx="3080100" cy="110700"/>
          </a:xfrm>
          <a:prstGeom prst="rect">
            <a:avLst/>
          </a:prstGeom>
          <a:noFill/>
          <a:ln>
            <a:noFill/>
          </a:ln>
        </p:spPr>
        <p:txBody>
          <a:bodyPr anchorCtr="0" anchor="t" bIns="91425" lIns="91425" rIns="91425" tIns="91425">
            <a:noAutofit/>
          </a:bodyPr>
          <a:lstStyle/>
          <a:p>
            <a:pPr lvl="0">
              <a:spcBef>
                <a:spcPts val="0"/>
              </a:spcBef>
              <a:buNone/>
            </a:pPr>
            <a:r>
              <a:rPr lang="en" sz="800"/>
              <a:t>“An Avatar Forever Voyaging 051” Flickr user Torley, 2006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FF0000"/>
                </a:solidFill>
              </a:rPr>
              <a:t>Potential Areas of Concern for Digital </a:t>
            </a:r>
            <a:r>
              <a:rPr lang="en">
                <a:solidFill>
                  <a:srgbClr val="FF0000"/>
                </a:solidFill>
              </a:rPr>
              <a:t>Research</a:t>
            </a:r>
          </a:p>
        </p:txBody>
      </p:sp>
      <p:sp>
        <p:nvSpPr>
          <p:cNvPr id="191" name="Shape 191"/>
          <p:cNvSpPr txBox="1"/>
          <p:nvPr>
            <p:ph idx="1" type="body"/>
          </p:nvPr>
        </p:nvSpPr>
        <p:spPr>
          <a:xfrm>
            <a:off x="311700" y="1711725"/>
            <a:ext cx="8520600" cy="2701800"/>
          </a:xfrm>
          <a:prstGeom prst="rect">
            <a:avLst/>
          </a:prstGeom>
        </p:spPr>
        <p:txBody>
          <a:bodyPr anchorCtr="0" anchor="t" bIns="91425" lIns="91425" rIns="91425" tIns="91425">
            <a:noAutofit/>
          </a:bodyPr>
          <a:lstStyle/>
          <a:p>
            <a:pPr indent="-342900" lvl="0" marL="457200">
              <a:spcBef>
                <a:spcPts val="0"/>
              </a:spcBef>
              <a:buSzPct val="100000"/>
              <a:buChar char="➔"/>
            </a:pPr>
            <a:r>
              <a:rPr lang="en" sz="1800"/>
              <a:t>Go to </a:t>
            </a:r>
            <a:r>
              <a:rPr lang="en" sz="1800" u="sng">
                <a:solidFill>
                  <a:schemeClr val="hlink"/>
                </a:solidFill>
                <a:hlinkClick r:id="rId3"/>
              </a:rPr>
              <a:t>this page on “Internet Research”</a:t>
            </a:r>
            <a:r>
              <a:rPr lang="en" sz="1800"/>
              <a:t> by the USC Office for the Protection of Research Subjects</a:t>
            </a:r>
            <a:r>
              <a:rPr lang="en">
                <a:solidFill>
                  <a:srgbClr val="000000"/>
                </a:solidFill>
                <a:latin typeface="Arial"/>
                <a:ea typeface="Arial"/>
                <a:cs typeface="Arial"/>
                <a:sym typeface="Arial"/>
              </a:rPr>
              <a:t>,</a:t>
            </a:r>
          </a:p>
          <a:p>
            <a:pPr indent="-342900" lvl="0" marL="457200">
              <a:spcBef>
                <a:spcPts val="0"/>
              </a:spcBef>
              <a:buSzPct val="100000"/>
              <a:buChar char="➔"/>
            </a:pPr>
            <a:r>
              <a:rPr lang="en" sz="1800"/>
              <a:t>Look through the various subheadings, </a:t>
            </a:r>
          </a:p>
          <a:p>
            <a:pPr indent="-342900" lvl="0" marL="457200" rtl="0">
              <a:spcBef>
                <a:spcPts val="0"/>
              </a:spcBef>
              <a:buSzPct val="100000"/>
              <a:buChar char="➔"/>
            </a:pPr>
            <a:r>
              <a:rPr lang="en" sz="1800"/>
              <a:t>Find an example of an issue that you have encountered or think you might run into,</a:t>
            </a:r>
          </a:p>
          <a:p>
            <a:pPr indent="-342900" lvl="0" marL="457200" rtl="0">
              <a:spcBef>
                <a:spcPts val="0"/>
              </a:spcBef>
              <a:buSzPct val="100000"/>
              <a:buChar char="➔"/>
            </a:pPr>
            <a:r>
              <a:rPr lang="en" sz="1800"/>
              <a:t>Discuss with your partner</a:t>
            </a:r>
          </a:p>
          <a:p>
            <a:pPr lvl="0" rtl="0">
              <a:spcBef>
                <a:spcPts val="0"/>
              </a:spcBef>
              <a:buNone/>
            </a:pPr>
            <a:r>
              <a:rPr lang="en" sz="2000"/>
              <a:t>Then we will share as a class </a:t>
            </a:r>
          </a:p>
          <a:p>
            <a:pPr lvl="0">
              <a:spcBef>
                <a:spcPts val="0"/>
              </a:spcBef>
              <a:buNone/>
            </a:pPr>
            <a:r>
              <a:t/>
            </a:r>
            <a:endParaRPr>
              <a:solidFill>
                <a:srgbClr val="000000"/>
              </a:solidFill>
              <a:latin typeface="Arial"/>
              <a:ea typeface="Arial"/>
              <a:cs typeface="Arial"/>
              <a:sym typeface="Arial"/>
            </a:endParaRPr>
          </a:p>
          <a:p>
            <a:pPr lvl="0" rtl="0">
              <a:spcBef>
                <a:spcPts val="0"/>
              </a:spcBef>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solidFill>
                  <a:srgbClr val="FF0000"/>
                </a:solidFill>
              </a:rPr>
              <a:t>Ethics</a:t>
            </a:r>
          </a:p>
        </p:txBody>
      </p:sp>
      <p:sp>
        <p:nvSpPr>
          <p:cNvPr id="70" name="Shape 70"/>
          <p:cNvSpPr txBox="1"/>
          <p:nvPr>
            <p:ph idx="1" type="body"/>
          </p:nvPr>
        </p:nvSpPr>
        <p:spPr>
          <a:xfrm>
            <a:off x="311700" y="1152475"/>
            <a:ext cx="8520599" cy="3845999"/>
          </a:xfrm>
          <a:prstGeom prst="rect">
            <a:avLst/>
          </a:prstGeom>
        </p:spPr>
        <p:txBody>
          <a:bodyPr anchorCtr="0" anchor="t" bIns="91425" lIns="91425" rIns="91425" tIns="91425">
            <a:noAutofit/>
          </a:bodyPr>
          <a:lstStyle/>
          <a:p>
            <a:pPr lvl="0" rtl="0">
              <a:spcBef>
                <a:spcPts val="1400"/>
              </a:spcBef>
              <a:spcAft>
                <a:spcPts val="400"/>
              </a:spcAft>
              <a:buNone/>
            </a:pPr>
            <a:r>
              <a:rPr b="1" i="1" lang="en" sz="1300">
                <a:solidFill>
                  <a:srgbClr val="000000"/>
                </a:solidFill>
                <a:latin typeface="Arial"/>
                <a:ea typeface="Arial"/>
                <a:cs typeface="Arial"/>
                <a:sym typeface="Arial"/>
              </a:rPr>
              <a:t>n.</a:t>
            </a:r>
            <a:r>
              <a:rPr b="1" lang="en" sz="1300">
                <a:solidFill>
                  <a:srgbClr val="000000"/>
                </a:solidFill>
                <a:latin typeface="Arial"/>
                <a:ea typeface="Arial"/>
                <a:cs typeface="Arial"/>
                <a:sym typeface="Arial"/>
              </a:rPr>
              <a:t> Moral principles, or a system of these.</a:t>
            </a:r>
          </a:p>
          <a:p>
            <a:pPr lvl="0">
              <a:spcBef>
                <a:spcPts val="0"/>
              </a:spcBef>
              <a:buNone/>
            </a:pPr>
            <a:r>
              <a:rPr lang="en"/>
              <a:t>	~Oxford English Dictionary Online</a:t>
            </a:r>
          </a:p>
          <a:p>
            <a:pPr lvl="0" rtl="0">
              <a:lnSpc>
                <a:spcPct val="100000"/>
              </a:lnSpc>
              <a:spcBef>
                <a:spcPts val="0"/>
              </a:spcBef>
              <a:spcAft>
                <a:spcPts val="0"/>
              </a:spcAft>
              <a:buNone/>
            </a:pPr>
            <a:r>
              <a:t/>
            </a:r>
            <a:endParaRPr sz="1200"/>
          </a:p>
          <a:p>
            <a:pPr lvl="0" rtl="0">
              <a:lnSpc>
                <a:spcPct val="100000"/>
              </a:lnSpc>
              <a:spcBef>
                <a:spcPts val="0"/>
              </a:spcBef>
              <a:spcAft>
                <a:spcPts val="0"/>
              </a:spcAft>
              <a:buNone/>
            </a:pPr>
            <a:r>
              <a:t/>
            </a:r>
            <a:endParaRPr sz="3000">
              <a:solidFill>
                <a:srgbClr val="FF0000"/>
              </a:solidFill>
              <a:latin typeface="Alfa Slab One"/>
              <a:ea typeface="Alfa Slab One"/>
              <a:cs typeface="Alfa Slab One"/>
              <a:sym typeface="Alfa Slab One"/>
            </a:endParaRPr>
          </a:p>
          <a:p>
            <a:pPr lvl="0" rtl="0">
              <a:lnSpc>
                <a:spcPct val="100000"/>
              </a:lnSpc>
              <a:spcBef>
                <a:spcPts val="0"/>
              </a:spcBef>
              <a:spcAft>
                <a:spcPts val="0"/>
              </a:spcAft>
              <a:buNone/>
            </a:pPr>
            <a:r>
              <a:rPr lang="en" sz="3000">
                <a:solidFill>
                  <a:srgbClr val="FF0000"/>
                </a:solidFill>
                <a:latin typeface="Alfa Slab One"/>
                <a:ea typeface="Alfa Slab One"/>
                <a:cs typeface="Alfa Slab One"/>
                <a:sym typeface="Alfa Slab One"/>
              </a:rPr>
              <a:t>Digital Projects &amp; Research</a:t>
            </a:r>
          </a:p>
          <a:p>
            <a:pPr lvl="0">
              <a:spcBef>
                <a:spcPts val="1400"/>
              </a:spcBef>
              <a:spcAft>
                <a:spcPts val="400"/>
              </a:spcAft>
              <a:buNone/>
            </a:pPr>
            <a:r>
              <a:rPr b="1" lang="en" sz="1300">
                <a:solidFill>
                  <a:srgbClr val="000000"/>
                </a:solidFill>
                <a:latin typeface="Arial"/>
                <a:ea typeface="Arial"/>
                <a:cs typeface="Arial"/>
                <a:sym typeface="Arial"/>
              </a:rPr>
              <a:t>Projects or r</a:t>
            </a:r>
            <a:r>
              <a:rPr b="1" lang="en" sz="1300">
                <a:solidFill>
                  <a:srgbClr val="000000"/>
                </a:solidFill>
                <a:latin typeface="Arial"/>
                <a:ea typeface="Arial"/>
                <a:cs typeface="Arial"/>
                <a:sym typeface="Arial"/>
              </a:rPr>
              <a:t>esearch that engages with the digital - i.e. that examines, uses or creates digital tools or platforms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426625" y="593225"/>
            <a:ext cx="8520600" cy="1980000"/>
          </a:xfrm>
          <a:prstGeom prst="rect">
            <a:avLst/>
          </a:prstGeom>
        </p:spPr>
        <p:txBody>
          <a:bodyPr anchorCtr="0" anchor="ctr" bIns="91425" lIns="91425" rIns="91425" tIns="91425">
            <a:noAutofit/>
          </a:bodyPr>
          <a:lstStyle/>
          <a:p>
            <a:pPr lvl="0" rtl="0">
              <a:spcBef>
                <a:spcPts val="0"/>
              </a:spcBef>
              <a:buNone/>
            </a:pPr>
            <a:r>
              <a:t/>
            </a:r>
            <a:endParaRPr/>
          </a:p>
          <a:p>
            <a:pPr lvl="0" rtl="0">
              <a:spcBef>
                <a:spcPts val="0"/>
              </a:spcBef>
              <a:buNone/>
            </a:pPr>
            <a:r>
              <a:rPr lang="en" sz="3600"/>
              <a:t>Ready for some case examples?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FF0000"/>
                </a:solidFill>
              </a:rPr>
              <a:t>Ex. 1: USC Study on “Black Twitter”</a:t>
            </a:r>
          </a:p>
        </p:txBody>
      </p:sp>
      <p:sp>
        <p:nvSpPr>
          <p:cNvPr id="202" name="Shape 20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800"/>
              <a:t>Check out </a:t>
            </a:r>
            <a:r>
              <a:rPr lang="en" sz="1800" u="sng">
                <a:solidFill>
                  <a:schemeClr val="hlink"/>
                </a:solidFill>
                <a:hlinkClick r:id="rId3"/>
              </a:rPr>
              <a:t>their project summary</a:t>
            </a:r>
            <a:r>
              <a:rPr lang="en" sz="1800"/>
              <a:t>, read </a:t>
            </a:r>
            <a:r>
              <a:rPr lang="en" sz="1800" u="sng">
                <a:solidFill>
                  <a:schemeClr val="accent5"/>
                </a:solidFill>
                <a:hlinkClick r:id="rId4"/>
              </a:rPr>
              <a:t>this brief article</a:t>
            </a:r>
            <a:r>
              <a:rPr lang="en" sz="1800"/>
              <a:t> and discuss:</a:t>
            </a:r>
          </a:p>
          <a:p>
            <a:pPr lvl="0">
              <a:spcBef>
                <a:spcPts val="0"/>
              </a:spcBef>
              <a:buNone/>
            </a:pPr>
            <a:r>
              <a:t/>
            </a:r>
            <a:endParaRPr sz="1800"/>
          </a:p>
          <a:p>
            <a:pPr lvl="0">
              <a:spcBef>
                <a:spcPts val="0"/>
              </a:spcBef>
              <a:buNone/>
            </a:pPr>
            <a:r>
              <a:rPr lang="en" sz="1800"/>
              <a:t>Does this project involve “human subjects”?</a:t>
            </a:r>
          </a:p>
          <a:p>
            <a:pPr lvl="0">
              <a:spcBef>
                <a:spcPts val="0"/>
              </a:spcBef>
              <a:buNone/>
            </a:pPr>
            <a:r>
              <a:rPr lang="en" sz="1800"/>
              <a:t>Are Tweets “public” data?</a:t>
            </a:r>
          </a:p>
          <a:p>
            <a:pPr lvl="0">
              <a:spcBef>
                <a:spcPts val="0"/>
              </a:spcBef>
              <a:buNone/>
            </a:pPr>
            <a:r>
              <a:rPr lang="en" sz="1800"/>
              <a:t>In reference to the article, why did this project invoke such controversy?</a:t>
            </a:r>
          </a:p>
          <a:p>
            <a:pPr lvl="0" rtl="0">
              <a:spcBef>
                <a:spcPts val="0"/>
              </a:spcBef>
              <a:buNone/>
            </a:pPr>
            <a:r>
              <a:t/>
            </a:r>
            <a:endParaRPr sz="1800"/>
          </a:p>
          <a:p>
            <a:pPr lvl="0" rtl="0">
              <a:spcBef>
                <a:spcPts val="0"/>
              </a:spcBef>
              <a:buNone/>
            </a:pPr>
            <a:r>
              <a:rPr lang="en"/>
              <a:t> </a:t>
            </a:r>
          </a:p>
          <a:p>
            <a:pPr lvl="0" rt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FF0000"/>
                </a:solidFill>
              </a:rPr>
              <a:t>Ex. 2: Interference Archive (IA) </a:t>
            </a:r>
          </a:p>
        </p:txBody>
      </p:sp>
      <p:sp>
        <p:nvSpPr>
          <p:cNvPr id="208" name="Shape 20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800"/>
              <a:t>Check out </a:t>
            </a:r>
            <a:r>
              <a:rPr lang="en" sz="1800" u="sng">
                <a:solidFill>
                  <a:schemeClr val="hlink"/>
                </a:solidFill>
                <a:hlinkClick r:id="rId3"/>
              </a:rPr>
              <a:t>their website</a:t>
            </a:r>
            <a:r>
              <a:rPr lang="en" sz="1800"/>
              <a:t>, read </a:t>
            </a:r>
            <a:r>
              <a:rPr lang="en" sz="1800" u="sng">
                <a:solidFill>
                  <a:schemeClr val="hlink"/>
                </a:solidFill>
                <a:hlinkClick r:id="rId4"/>
              </a:rPr>
              <a:t>this brief article</a:t>
            </a:r>
            <a:r>
              <a:rPr lang="en" sz="1800"/>
              <a:t> and discuss:</a:t>
            </a:r>
          </a:p>
          <a:p>
            <a:pPr lvl="0" rtl="0">
              <a:spcBef>
                <a:spcPts val="0"/>
              </a:spcBef>
              <a:buNone/>
            </a:pPr>
            <a:r>
              <a:t/>
            </a:r>
            <a:endParaRPr sz="1800"/>
          </a:p>
          <a:p>
            <a:pPr lvl="0">
              <a:spcBef>
                <a:spcPts val="0"/>
              </a:spcBef>
              <a:buNone/>
            </a:pPr>
            <a:r>
              <a:rPr lang="en" sz="1800"/>
              <a:t>What kinds of materials does IA host and do they have rights to it?</a:t>
            </a:r>
          </a:p>
          <a:p>
            <a:pPr lvl="0" rtl="0">
              <a:spcBef>
                <a:spcPts val="0"/>
              </a:spcBef>
              <a:buNone/>
            </a:pPr>
            <a:r>
              <a:rPr lang="en" sz="1800"/>
              <a:t>In reference to the article, how does IA see itself as “resisting the hierarchy”?</a:t>
            </a:r>
          </a:p>
          <a:p>
            <a:pPr lvl="0" rtl="0">
              <a:spcBef>
                <a:spcPts val="0"/>
              </a:spcBef>
              <a:buNone/>
            </a:pPr>
            <a:r>
              <a:rPr lang="en" sz="1800"/>
              <a:t>What levels of impact does IA aim to take into account?</a:t>
            </a:r>
          </a:p>
          <a:p>
            <a:pPr lvl="0" rtl="0">
              <a:spcBef>
                <a:spcPts val="0"/>
              </a:spcBef>
              <a:buNone/>
            </a:pPr>
            <a:r>
              <a:t/>
            </a:r>
            <a:endParaRPr b="1" sz="1800"/>
          </a:p>
          <a:p>
            <a:pPr lvl="0" rtl="0">
              <a:spcBef>
                <a:spcPts val="0"/>
              </a:spcBef>
              <a:buNone/>
            </a:pPr>
            <a:r>
              <a:rPr lang="en"/>
              <a:t> </a:t>
            </a:r>
          </a:p>
          <a:p>
            <a:pPr lvl="0" rt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FF0000"/>
                </a:solidFill>
              </a:rPr>
              <a:t>Ex. 3: Selfie City </a:t>
            </a:r>
          </a:p>
        </p:txBody>
      </p:sp>
      <p:sp>
        <p:nvSpPr>
          <p:cNvPr id="214" name="Shape 21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800"/>
              <a:t>Check out the project </a:t>
            </a:r>
            <a:r>
              <a:rPr lang="en" sz="1800" u="sng">
                <a:solidFill>
                  <a:schemeClr val="hlink"/>
                </a:solidFill>
                <a:hlinkClick r:id="rId3"/>
              </a:rPr>
              <a:t>Selfie City</a:t>
            </a:r>
            <a:r>
              <a:rPr lang="en" sz="1800"/>
              <a:t>, and discuss:</a:t>
            </a:r>
          </a:p>
          <a:p>
            <a:pPr lvl="0">
              <a:spcBef>
                <a:spcPts val="0"/>
              </a:spcBef>
              <a:buNone/>
            </a:pPr>
            <a:r>
              <a:t/>
            </a:r>
            <a:endParaRPr sz="1800"/>
          </a:p>
          <a:p>
            <a:pPr lvl="0">
              <a:spcBef>
                <a:spcPts val="0"/>
              </a:spcBef>
              <a:buNone/>
            </a:pPr>
            <a:r>
              <a:rPr lang="en" sz="1800"/>
              <a:t>Does this project involve “human subjects”?</a:t>
            </a:r>
          </a:p>
          <a:p>
            <a:pPr lvl="0">
              <a:spcBef>
                <a:spcPts val="0"/>
              </a:spcBef>
              <a:buNone/>
            </a:pPr>
            <a:r>
              <a:rPr lang="en" sz="1800"/>
              <a:t>Are instagram photos “public” data?</a:t>
            </a:r>
          </a:p>
          <a:p>
            <a:pPr lvl="0">
              <a:spcBef>
                <a:spcPts val="0"/>
              </a:spcBef>
              <a:buNone/>
            </a:pPr>
            <a:r>
              <a:rPr lang="en" sz="1800"/>
              <a:t>What might be other ethical questions regarding this project?</a:t>
            </a:r>
          </a:p>
          <a:p>
            <a:pPr lvl="0" rtl="0">
              <a:spcBef>
                <a:spcPts val="0"/>
              </a:spcBef>
              <a:buNone/>
            </a:pPr>
            <a:r>
              <a:t/>
            </a:r>
            <a:endParaRPr sz="1800"/>
          </a:p>
          <a:p>
            <a:pPr lvl="0" rtl="0">
              <a:spcBef>
                <a:spcPts val="0"/>
              </a:spcBef>
              <a:buNone/>
            </a:pPr>
            <a:r>
              <a:rPr lang="en" sz="1800"/>
              <a:t> </a:t>
            </a:r>
          </a:p>
          <a:p>
            <a:pPr lvl="0" rtl="0">
              <a:spcBef>
                <a:spcPts val="0"/>
              </a:spcBef>
              <a:buNone/>
            </a:pPr>
            <a:r>
              <a:t/>
            </a:r>
            <a:endParaRPr b="1" sz="1800"/>
          </a:p>
          <a:p>
            <a:pPr lvl="0" rtl="0">
              <a:spcBef>
                <a:spcPts val="0"/>
              </a:spcBef>
              <a:buNone/>
            </a:pPr>
            <a:r>
              <a:rPr lang="en"/>
              <a:t> </a:t>
            </a:r>
          </a:p>
          <a:p>
            <a:pPr lvl="0" rtl="0">
              <a:spcBef>
                <a:spcPts val="0"/>
              </a:spcBef>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FF0000"/>
                </a:solidFill>
              </a:rPr>
              <a:t>Ex. 4: TBD</a:t>
            </a:r>
          </a:p>
        </p:txBody>
      </p:sp>
      <p:sp>
        <p:nvSpPr>
          <p:cNvPr id="220" name="Shape 22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1800"/>
              <a:t>TBD</a:t>
            </a:r>
          </a:p>
          <a:p>
            <a:pPr lvl="0" rtl="0">
              <a:spcBef>
                <a:spcPts val="0"/>
              </a:spcBef>
              <a:buNone/>
            </a:pPr>
            <a:r>
              <a:t/>
            </a:r>
            <a:endParaRPr sz="1800"/>
          </a:p>
          <a:p>
            <a:pPr lvl="0" rtl="0">
              <a:spcBef>
                <a:spcPts val="0"/>
              </a:spcBef>
              <a:buNone/>
            </a:pPr>
            <a:r>
              <a:rPr lang="en" sz="1800"/>
              <a:t> </a:t>
            </a:r>
          </a:p>
          <a:p>
            <a:pPr lvl="0" rtl="0">
              <a:spcBef>
                <a:spcPts val="0"/>
              </a:spcBef>
              <a:buNone/>
            </a:pPr>
            <a:r>
              <a:t/>
            </a:r>
            <a:endParaRPr b="1" sz="1800"/>
          </a:p>
          <a:p>
            <a:pPr lvl="0" rtl="0">
              <a:spcBef>
                <a:spcPts val="0"/>
              </a:spcBef>
              <a:buNone/>
            </a:pPr>
            <a:r>
              <a:rPr lang="en"/>
              <a:t> </a:t>
            </a:r>
          </a:p>
          <a:p>
            <a:pPr lvl="0" rtl="0">
              <a:spcBef>
                <a:spcPts val="0"/>
              </a:spcBef>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solidFill>
                  <a:srgbClr val="FF0000"/>
                </a:solidFill>
              </a:rPr>
              <a:t>Developing Our Own Ethical Digital Research</a:t>
            </a:r>
          </a:p>
        </p:txBody>
      </p:sp>
      <p:sp>
        <p:nvSpPr>
          <p:cNvPr id="226" name="Shape 226"/>
          <p:cNvSpPr txBox="1"/>
          <p:nvPr>
            <p:ph idx="1" type="body"/>
          </p:nvPr>
        </p:nvSpPr>
        <p:spPr>
          <a:xfrm>
            <a:off x="311700" y="1737150"/>
            <a:ext cx="5747100" cy="2268900"/>
          </a:xfrm>
          <a:prstGeom prst="rect">
            <a:avLst/>
          </a:prstGeom>
        </p:spPr>
        <p:txBody>
          <a:bodyPr anchorCtr="0" anchor="t" bIns="91425" lIns="91425" rIns="91425" tIns="91425">
            <a:noAutofit/>
          </a:bodyPr>
          <a:lstStyle/>
          <a:p>
            <a:pPr lvl="0" rtl="0" algn="ctr">
              <a:lnSpc>
                <a:spcPct val="100000"/>
              </a:lnSpc>
              <a:spcBef>
                <a:spcPts val="0"/>
              </a:spcBef>
              <a:spcAft>
                <a:spcPts val="0"/>
              </a:spcAft>
              <a:buNone/>
            </a:pPr>
            <a:r>
              <a:t/>
            </a:r>
            <a:endParaRPr>
              <a:solidFill>
                <a:srgbClr val="666666"/>
              </a:solidFill>
              <a:latin typeface="Arial"/>
              <a:ea typeface="Arial"/>
              <a:cs typeface="Arial"/>
              <a:sym typeface="Arial"/>
            </a:endParaRPr>
          </a:p>
          <a:p>
            <a:pPr lvl="0" rtl="0" algn="ctr">
              <a:lnSpc>
                <a:spcPct val="100000"/>
              </a:lnSpc>
              <a:spcBef>
                <a:spcPts val="0"/>
              </a:spcBef>
              <a:spcAft>
                <a:spcPts val="0"/>
              </a:spcAft>
              <a:buNone/>
            </a:pPr>
            <a:r>
              <a:rPr lang="en">
                <a:solidFill>
                  <a:srgbClr val="666666"/>
                </a:solidFill>
                <a:latin typeface="Arial"/>
                <a:ea typeface="Arial"/>
                <a:cs typeface="Arial"/>
                <a:sym typeface="Arial"/>
              </a:rPr>
              <a:t>{determine institutional requirements}</a:t>
            </a:r>
          </a:p>
          <a:p>
            <a:pPr lvl="0" rtl="0" algn="ctr">
              <a:lnSpc>
                <a:spcPct val="100000"/>
              </a:lnSpc>
              <a:spcBef>
                <a:spcPts val="0"/>
              </a:spcBef>
              <a:spcAft>
                <a:spcPts val="0"/>
              </a:spcAft>
              <a:buNone/>
            </a:pPr>
            <a:r>
              <a:rPr b="1" lang="en">
                <a:solidFill>
                  <a:srgbClr val="000000"/>
                </a:solidFill>
                <a:latin typeface="Arial"/>
                <a:ea typeface="Arial"/>
                <a:cs typeface="Arial"/>
                <a:sym typeface="Arial"/>
              </a:rPr>
              <a:t> will you apply for IRB? </a:t>
            </a:r>
          </a:p>
          <a:p>
            <a:pPr lvl="0" rtl="0" algn="ctr">
              <a:lnSpc>
                <a:spcPct val="100000"/>
              </a:lnSpc>
              <a:spcBef>
                <a:spcPts val="0"/>
              </a:spcBef>
              <a:spcAft>
                <a:spcPts val="0"/>
              </a:spcAft>
              <a:buNone/>
            </a:pPr>
            <a:r>
              <a:t/>
            </a:r>
            <a:endParaRPr>
              <a:solidFill>
                <a:srgbClr val="000000"/>
              </a:solidFill>
              <a:latin typeface="Arial"/>
              <a:ea typeface="Arial"/>
              <a:cs typeface="Arial"/>
              <a:sym typeface="Arial"/>
            </a:endParaRPr>
          </a:p>
          <a:p>
            <a:pPr lvl="0" rtl="0" algn="ctr">
              <a:lnSpc>
                <a:spcPct val="100000"/>
              </a:lnSpc>
              <a:spcBef>
                <a:spcPts val="0"/>
              </a:spcBef>
              <a:spcAft>
                <a:spcPts val="0"/>
              </a:spcAft>
              <a:buNone/>
            </a:pPr>
            <a:r>
              <a:rPr lang="en">
                <a:solidFill>
                  <a:srgbClr val="666666"/>
                </a:solidFill>
                <a:latin typeface="Arial"/>
                <a:ea typeface="Arial"/>
                <a:cs typeface="Arial"/>
                <a:sym typeface="Arial"/>
              </a:rPr>
              <a:t>{explore more radical ethics}</a:t>
            </a:r>
          </a:p>
          <a:p>
            <a:pPr lvl="0" rtl="0" algn="ctr">
              <a:lnSpc>
                <a:spcPct val="100000"/>
              </a:lnSpc>
              <a:spcBef>
                <a:spcPts val="0"/>
              </a:spcBef>
              <a:spcAft>
                <a:spcPts val="0"/>
              </a:spcAft>
              <a:buNone/>
            </a:pPr>
            <a:r>
              <a:rPr b="1" lang="en">
                <a:solidFill>
                  <a:srgbClr val="000000"/>
                </a:solidFill>
                <a:latin typeface="Arial"/>
                <a:ea typeface="Arial"/>
                <a:cs typeface="Arial"/>
                <a:sym typeface="Arial"/>
              </a:rPr>
              <a:t>what levels of impact will you consider?</a:t>
            </a:r>
          </a:p>
          <a:p>
            <a:pPr lvl="0" rtl="0" algn="ctr">
              <a:lnSpc>
                <a:spcPct val="100000"/>
              </a:lnSpc>
              <a:spcBef>
                <a:spcPts val="0"/>
              </a:spcBef>
              <a:spcAft>
                <a:spcPts val="0"/>
              </a:spcAft>
              <a:buNone/>
            </a:pPr>
            <a:r>
              <a:t/>
            </a:r>
            <a:endParaRPr b="1">
              <a:solidFill>
                <a:srgbClr val="000000"/>
              </a:solidFill>
              <a:latin typeface="Arial"/>
              <a:ea typeface="Arial"/>
              <a:cs typeface="Arial"/>
              <a:sym typeface="Arial"/>
            </a:endParaRPr>
          </a:p>
          <a:p>
            <a:pPr lvl="0" rtl="0" algn="ctr">
              <a:lnSpc>
                <a:spcPct val="100000"/>
              </a:lnSpc>
              <a:spcBef>
                <a:spcPts val="0"/>
              </a:spcBef>
              <a:spcAft>
                <a:spcPts val="0"/>
              </a:spcAft>
              <a:buNone/>
            </a:pPr>
            <a:r>
              <a:rPr lang="en">
                <a:solidFill>
                  <a:srgbClr val="666666"/>
                </a:solidFill>
                <a:latin typeface="Arial"/>
                <a:ea typeface="Arial"/>
                <a:cs typeface="Arial"/>
                <a:sym typeface="Arial"/>
              </a:rPr>
              <a:t>{reassess your research methodology}</a:t>
            </a:r>
          </a:p>
          <a:p>
            <a:pPr lvl="0" rtl="0" algn="ctr">
              <a:lnSpc>
                <a:spcPct val="100000"/>
              </a:lnSpc>
              <a:spcBef>
                <a:spcPts val="0"/>
              </a:spcBef>
              <a:spcAft>
                <a:spcPts val="0"/>
              </a:spcAft>
              <a:buNone/>
            </a:pPr>
            <a:r>
              <a:rPr b="1" lang="en">
                <a:solidFill>
                  <a:srgbClr val="000000"/>
                </a:solidFill>
                <a:latin typeface="Arial"/>
                <a:ea typeface="Arial"/>
                <a:cs typeface="Arial"/>
                <a:sym typeface="Arial"/>
              </a:rPr>
              <a:t>how will the above affect your research methods &amp; design?</a:t>
            </a:r>
          </a:p>
          <a:p>
            <a:pPr lvl="0">
              <a:spcBef>
                <a:spcPts val="0"/>
              </a:spcBef>
              <a:buNone/>
            </a:pPr>
            <a:r>
              <a:t/>
            </a:r>
            <a:endParaRPr/>
          </a:p>
        </p:txBody>
      </p:sp>
      <p:sp>
        <p:nvSpPr>
          <p:cNvPr id="227" name="Shape 227"/>
          <p:cNvSpPr txBox="1"/>
          <p:nvPr/>
        </p:nvSpPr>
        <p:spPr>
          <a:xfrm>
            <a:off x="6522050" y="1424900"/>
            <a:ext cx="1922999" cy="3243600"/>
          </a:xfrm>
          <a:prstGeom prst="rect">
            <a:avLst/>
          </a:prstGeom>
          <a:noFill/>
          <a:ln>
            <a:noFill/>
          </a:ln>
        </p:spPr>
        <p:txBody>
          <a:bodyPr anchorCtr="0" anchor="t" bIns="91425" lIns="91425" rIns="91425" tIns="91425">
            <a:noAutofit/>
          </a:bodyPr>
          <a:lstStyle/>
          <a:p>
            <a:pPr lvl="0" rtl="0">
              <a:spcBef>
                <a:spcPts val="0"/>
              </a:spcBef>
              <a:buNone/>
            </a:pPr>
            <a:r>
              <a:rPr lang="en">
                <a:solidFill>
                  <a:schemeClr val="dk1"/>
                </a:solidFill>
              </a:rPr>
              <a:t>Review </a:t>
            </a:r>
            <a:r>
              <a:rPr lang="en" u="sng">
                <a:solidFill>
                  <a:schemeClr val="hlink"/>
                </a:solidFill>
                <a:hlinkClick r:id="rId3"/>
              </a:rPr>
              <a:t>the collective guidelines </a:t>
            </a:r>
            <a:r>
              <a:rPr lang="en">
                <a:solidFill>
                  <a:schemeClr val="dk1"/>
                </a:solidFill>
              </a:rPr>
              <a:t>we have created so far and any additional notes you jotted down, and make a few notes by yourself about the questions listed on the left. </a:t>
            </a:r>
          </a:p>
          <a:p>
            <a:pPr lvl="0" rtl="0">
              <a:spcBef>
                <a:spcPts val="0"/>
              </a:spcBef>
              <a:buNone/>
            </a:pPr>
            <a:r>
              <a:t/>
            </a:r>
            <a:endParaRPr>
              <a:solidFill>
                <a:schemeClr val="dk1"/>
              </a:solidFill>
            </a:endParaRPr>
          </a:p>
          <a:p>
            <a:pPr lvl="0">
              <a:spcBef>
                <a:spcPts val="0"/>
              </a:spcBef>
              <a:buNone/>
            </a:pPr>
            <a:r>
              <a:rPr lang="en">
                <a:solidFill>
                  <a:schemeClr val="dk1"/>
                </a:solidFill>
              </a:rPr>
              <a:t>Discuss with your partner, and share with us!</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FF0000"/>
                </a:solidFill>
              </a:rPr>
              <a:t>Additional</a:t>
            </a:r>
            <a:r>
              <a:rPr lang="en">
                <a:solidFill>
                  <a:srgbClr val="FF0000"/>
                </a:solidFill>
              </a:rPr>
              <a:t> readings &amp; resources </a:t>
            </a:r>
          </a:p>
        </p:txBody>
      </p:sp>
      <p:sp>
        <p:nvSpPr>
          <p:cNvPr id="233" name="Shape 233"/>
          <p:cNvSpPr txBox="1"/>
          <p:nvPr>
            <p:ph idx="1" type="body"/>
          </p:nvPr>
        </p:nvSpPr>
        <p:spPr>
          <a:xfrm>
            <a:off x="311700" y="1152475"/>
            <a:ext cx="3999900" cy="34164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3"/>
              </a:rPr>
              <a:t>Guide to Digital Data Management by the American Anthropological Association</a:t>
            </a:r>
          </a:p>
          <a:p>
            <a:pPr lvl="0">
              <a:spcBef>
                <a:spcPts val="0"/>
              </a:spcBef>
              <a:buNone/>
            </a:pPr>
            <a:r>
              <a:rPr lang="en" u="sng">
                <a:solidFill>
                  <a:schemeClr val="hlink"/>
                </a:solidFill>
                <a:hlinkClick r:id="rId4"/>
              </a:rPr>
              <a:t>Ricky Punzanan’s research on archives &amp; digital access</a:t>
            </a:r>
          </a:p>
          <a:p>
            <a:pPr lvl="0">
              <a:spcBef>
                <a:spcPts val="0"/>
              </a:spcBef>
              <a:buNone/>
            </a:pPr>
            <a:r>
              <a:rPr lang="en"/>
              <a:t>Feminist DH</a:t>
            </a:r>
          </a:p>
          <a:p>
            <a:pPr lvl="0">
              <a:spcBef>
                <a:spcPts val="0"/>
              </a:spcBef>
              <a:buNone/>
            </a:pPr>
            <a:r>
              <a:rPr lang="en"/>
              <a:t>Decolonizing DH</a:t>
            </a:r>
          </a:p>
          <a:p>
            <a:pPr lvl="0">
              <a:spcBef>
                <a:spcPts val="0"/>
              </a:spcBef>
              <a:buNone/>
            </a:pPr>
            <a:r>
              <a:t/>
            </a:r>
            <a:endParaRPr/>
          </a:p>
          <a:p>
            <a:pPr lvl="0" rtl="0">
              <a:spcBef>
                <a:spcPts val="0"/>
              </a:spcBef>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type="title"/>
          </p:nvPr>
        </p:nvSpPr>
        <p:spPr>
          <a:xfrm>
            <a:off x="311700" y="1167925"/>
            <a:ext cx="8520599" cy="1980000"/>
          </a:xfrm>
          <a:prstGeom prst="rect">
            <a:avLst/>
          </a:prstGeom>
        </p:spPr>
        <p:txBody>
          <a:bodyPr anchorCtr="0" anchor="ctr" bIns="91425" lIns="91425" rIns="91425" tIns="91425">
            <a:noAutofit/>
          </a:bodyPr>
          <a:lstStyle/>
          <a:p>
            <a:pPr lvl="0" rtl="0">
              <a:spcBef>
                <a:spcPts val="0"/>
              </a:spcBef>
              <a:buNone/>
            </a:pPr>
            <a:r>
              <a:rPr lang="en" sz="3600"/>
              <a:t>Debrief.</a:t>
            </a:r>
          </a:p>
          <a:p>
            <a:pPr lvl="0" rtl="0">
              <a:spcBef>
                <a:spcPts val="0"/>
              </a:spcBef>
              <a:buNone/>
            </a:pPr>
            <a:r>
              <a:t/>
            </a:r>
            <a:endParaRPr sz="3600"/>
          </a:p>
          <a:p>
            <a:pPr lvl="0" rtl="0">
              <a:spcBef>
                <a:spcPts val="0"/>
              </a:spcBef>
              <a:buNone/>
            </a:pPr>
            <a:r>
              <a:t/>
            </a:r>
            <a:endParaRPr sz="3600">
              <a:solidFill>
                <a:srgbClr val="FFFFFF"/>
              </a:solidFill>
            </a:endParaRPr>
          </a:p>
        </p:txBody>
      </p:sp>
      <p:sp>
        <p:nvSpPr>
          <p:cNvPr id="239" name="Shape 239"/>
          <p:cNvSpPr txBox="1"/>
          <p:nvPr/>
        </p:nvSpPr>
        <p:spPr>
          <a:xfrm>
            <a:off x="260525" y="2216400"/>
            <a:ext cx="8639400" cy="2748899"/>
          </a:xfrm>
          <a:prstGeom prst="rect">
            <a:avLst/>
          </a:prstGeom>
          <a:noFill/>
          <a:ln>
            <a:noFill/>
          </a:ln>
        </p:spPr>
        <p:txBody>
          <a:bodyPr anchorCtr="0" anchor="t" bIns="91425" lIns="91425" rIns="91425" tIns="91425">
            <a:noAutofit/>
          </a:bodyPr>
          <a:lstStyle/>
          <a:p>
            <a:pPr indent="-342900" lvl="0" marL="457200" rtl="0">
              <a:lnSpc>
                <a:spcPct val="200000"/>
              </a:lnSpc>
              <a:spcBef>
                <a:spcPts val="0"/>
              </a:spcBef>
              <a:buClr>
                <a:schemeClr val="dk2"/>
              </a:buClr>
              <a:buSzPct val="100000"/>
              <a:buFont typeface="Proxima Nova"/>
              <a:buChar char="➔"/>
            </a:pPr>
            <a:r>
              <a:rPr b="1" lang="en" sz="1800">
                <a:solidFill>
                  <a:schemeClr val="dk2"/>
                </a:solidFill>
                <a:latin typeface="Proxima Nova"/>
                <a:ea typeface="Proxima Nova"/>
                <a:cs typeface="Proxima Nova"/>
                <a:sym typeface="Proxima Nova"/>
              </a:rPr>
              <a:t>developed </a:t>
            </a:r>
            <a:r>
              <a:rPr lang="en" sz="1800">
                <a:solidFill>
                  <a:schemeClr val="dk2"/>
                </a:solidFill>
                <a:latin typeface="Proxima Nova"/>
                <a:ea typeface="Proxima Nova"/>
                <a:cs typeface="Proxima Nova"/>
                <a:sym typeface="Proxima Nova"/>
              </a:rPr>
              <a:t>our understanding of ethical practices when doing digital research</a:t>
            </a:r>
          </a:p>
          <a:p>
            <a:pPr indent="-342900" lvl="0" marL="457200" rtl="0">
              <a:lnSpc>
                <a:spcPct val="200000"/>
              </a:lnSpc>
              <a:spcBef>
                <a:spcPts val="0"/>
              </a:spcBef>
              <a:buClr>
                <a:schemeClr val="dk2"/>
              </a:buClr>
              <a:buSzPct val="100000"/>
              <a:buFont typeface="Proxima Nova"/>
              <a:buChar char="➔"/>
            </a:pPr>
            <a:r>
              <a:rPr b="1" lang="en" sz="1800">
                <a:solidFill>
                  <a:schemeClr val="dk2"/>
                </a:solidFill>
                <a:latin typeface="Proxima Nova"/>
                <a:ea typeface="Proxima Nova"/>
                <a:cs typeface="Proxima Nova"/>
                <a:sym typeface="Proxima Nova"/>
              </a:rPr>
              <a:t>explored </a:t>
            </a:r>
            <a:r>
              <a:rPr lang="en" sz="1800">
                <a:solidFill>
                  <a:schemeClr val="dk2"/>
                </a:solidFill>
                <a:latin typeface="Proxima Nova"/>
                <a:ea typeface="Proxima Nova"/>
                <a:cs typeface="Proxima Nova"/>
                <a:sym typeface="Proxima Nova"/>
              </a:rPr>
              <a:t>ethical questions when doing various forms of digital research and using digital tools</a:t>
            </a:r>
          </a:p>
          <a:p>
            <a:pPr indent="-342900" lvl="0" marL="457200" rtl="0">
              <a:lnSpc>
                <a:spcPct val="200000"/>
              </a:lnSpc>
              <a:spcBef>
                <a:spcPts val="0"/>
              </a:spcBef>
              <a:buClr>
                <a:schemeClr val="dk2"/>
              </a:buClr>
              <a:buSzPct val="100000"/>
              <a:buFont typeface="Proxima Nova"/>
              <a:buChar char="➔"/>
            </a:pPr>
            <a:r>
              <a:rPr b="1" lang="en" sz="1800">
                <a:solidFill>
                  <a:schemeClr val="dk2"/>
                </a:solidFill>
                <a:latin typeface="Proxima Nova"/>
                <a:ea typeface="Proxima Nova"/>
                <a:cs typeface="Proxima Nova"/>
                <a:sym typeface="Proxima Nova"/>
              </a:rPr>
              <a:t>discussed </a:t>
            </a:r>
            <a:r>
              <a:rPr lang="en" sz="1800">
                <a:solidFill>
                  <a:schemeClr val="dk2"/>
                </a:solidFill>
                <a:latin typeface="Proxima Nova"/>
                <a:ea typeface="Proxima Nova"/>
                <a:cs typeface="Proxima Nova"/>
                <a:sym typeface="Proxima Nova"/>
              </a:rPr>
              <a:t>alternative approaches and case examples</a:t>
            </a:r>
          </a:p>
          <a:p>
            <a:pPr indent="-342900" lvl="0" marL="457200" rtl="0">
              <a:lnSpc>
                <a:spcPct val="200000"/>
              </a:lnSpc>
              <a:spcBef>
                <a:spcPts val="0"/>
              </a:spcBef>
              <a:buClr>
                <a:schemeClr val="dk2"/>
              </a:buClr>
              <a:buSzPct val="100000"/>
              <a:buFont typeface="Proxima Nova"/>
              <a:buChar char="➔"/>
            </a:pPr>
            <a:r>
              <a:rPr b="1" lang="en" sz="1800">
                <a:solidFill>
                  <a:schemeClr val="dk2"/>
                </a:solidFill>
                <a:latin typeface="Proxima Nova"/>
                <a:ea typeface="Proxima Nova"/>
                <a:cs typeface="Proxima Nova"/>
                <a:sym typeface="Proxima Nova"/>
              </a:rPr>
              <a:t>created</a:t>
            </a:r>
            <a:r>
              <a:rPr lang="en" sz="1800">
                <a:solidFill>
                  <a:schemeClr val="dk2"/>
                </a:solidFill>
                <a:latin typeface="Proxima Nova"/>
                <a:ea typeface="Proxima Nova"/>
                <a:cs typeface="Proxima Nova"/>
                <a:sym typeface="Proxima Nova"/>
              </a:rPr>
              <a:t> a</a:t>
            </a:r>
            <a:r>
              <a:rPr lang="en" sz="1800">
                <a:solidFill>
                  <a:schemeClr val="dk2"/>
                </a:solidFill>
                <a:latin typeface="Proxima Nova"/>
                <a:ea typeface="Proxima Nova"/>
                <a:cs typeface="Proxima Nova"/>
                <a:sym typeface="Proxima Nova"/>
              </a:rPr>
              <a:t> </a:t>
            </a:r>
            <a:r>
              <a:rPr lang="en" sz="1800" u="sng">
                <a:solidFill>
                  <a:schemeClr val="accent5"/>
                </a:solidFill>
                <a:latin typeface="Proxima Nova"/>
                <a:ea typeface="Proxima Nova"/>
                <a:cs typeface="Proxima Nova"/>
                <a:sym typeface="Proxima Nova"/>
                <a:hlinkClick r:id="rId3"/>
              </a:rPr>
              <a:t>working set of guidelines</a:t>
            </a:r>
            <a:r>
              <a:rPr lang="en" sz="1800">
                <a:solidFill>
                  <a:schemeClr val="dk2"/>
                </a:solidFill>
                <a:latin typeface="Proxima Nova"/>
                <a:ea typeface="Proxima Nova"/>
                <a:cs typeface="Proxima Nova"/>
                <a:sym typeface="Proxima Nova"/>
              </a:rPr>
              <a:t> for ethical digital research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type="title"/>
          </p:nvPr>
        </p:nvSpPr>
        <p:spPr>
          <a:xfrm>
            <a:off x="78400" y="-257375"/>
            <a:ext cx="9065700" cy="1824000"/>
          </a:xfrm>
          <a:prstGeom prst="rect">
            <a:avLst/>
          </a:prstGeom>
        </p:spPr>
        <p:txBody>
          <a:bodyPr anchorCtr="0" anchor="ctr" bIns="91425" lIns="91425" rIns="91425" tIns="91425">
            <a:noAutofit/>
          </a:bodyPr>
          <a:lstStyle/>
          <a:p>
            <a:pPr lvl="0" rtl="0">
              <a:spcBef>
                <a:spcPts val="0"/>
              </a:spcBef>
              <a:buNone/>
            </a:pPr>
            <a:r>
              <a:rPr lang="en"/>
              <a:t>The Lexicon of DH</a:t>
            </a:r>
          </a:p>
        </p:txBody>
      </p:sp>
      <p:sp>
        <p:nvSpPr>
          <p:cNvPr id="245" name="Shape 245"/>
          <p:cNvSpPr txBox="1"/>
          <p:nvPr>
            <p:ph idx="4294967295" type="subTitle"/>
          </p:nvPr>
        </p:nvSpPr>
        <p:spPr>
          <a:xfrm>
            <a:off x="897800" y="974475"/>
            <a:ext cx="2974500" cy="1020600"/>
          </a:xfrm>
          <a:prstGeom prst="rect">
            <a:avLst/>
          </a:prstGeom>
          <a:ln cap="flat" cmpd="sng" w="9525">
            <a:solidFill>
              <a:srgbClr val="FFFFFF"/>
            </a:solidFill>
            <a:prstDash val="solid"/>
            <a:round/>
            <a:headEnd len="med" w="med" type="none"/>
            <a:tailEnd len="med" w="med" type="none"/>
          </a:ln>
        </p:spPr>
        <p:txBody>
          <a:bodyPr anchorCtr="0" anchor="t" bIns="91425" lIns="91425" rIns="91425" tIns="91425">
            <a:noAutofit/>
          </a:bodyPr>
          <a:lstStyle/>
          <a:p>
            <a:pPr lvl="0" rtl="0">
              <a:lnSpc>
                <a:spcPct val="100000"/>
              </a:lnSpc>
              <a:spcBef>
                <a:spcPts val="0"/>
              </a:spcBef>
              <a:spcAft>
                <a:spcPts val="0"/>
              </a:spcAft>
              <a:buNone/>
            </a:pPr>
            <a:r>
              <a:t/>
            </a:r>
            <a:endParaRPr>
              <a:solidFill>
                <a:srgbClr val="000000"/>
              </a:solidFill>
            </a:endParaRPr>
          </a:p>
          <a:p>
            <a:pPr lvl="0" rtl="0">
              <a:lnSpc>
                <a:spcPct val="100000"/>
              </a:lnSpc>
              <a:spcBef>
                <a:spcPts val="0"/>
              </a:spcBef>
              <a:spcAft>
                <a:spcPts val="0"/>
              </a:spcAft>
              <a:buNone/>
            </a:pPr>
            <a:r>
              <a:rPr lang="en">
                <a:solidFill>
                  <a:srgbClr val="FFFFFF"/>
                </a:solidFill>
              </a:rPr>
              <a:t>Jojo Karlin</a:t>
            </a:r>
          </a:p>
          <a:p>
            <a:pPr lvl="0" rtl="0">
              <a:lnSpc>
                <a:spcPct val="100000"/>
              </a:lnSpc>
              <a:spcBef>
                <a:spcPts val="0"/>
              </a:spcBef>
              <a:spcAft>
                <a:spcPts val="0"/>
              </a:spcAft>
              <a:buNone/>
            </a:pPr>
            <a:r>
              <a:t/>
            </a:r>
            <a:endParaRPr sz="1400">
              <a:solidFill>
                <a:srgbClr val="000000"/>
              </a:solidFill>
            </a:endParaRPr>
          </a:p>
          <a:p>
            <a:pPr lvl="0" rtl="0">
              <a:lnSpc>
                <a:spcPct val="100000"/>
              </a:lnSpc>
              <a:spcBef>
                <a:spcPts val="0"/>
              </a:spcBef>
              <a:spcAft>
                <a:spcPts val="0"/>
              </a:spcAft>
              <a:buNone/>
            </a:pPr>
            <a:r>
              <a:t/>
            </a:r>
            <a:endParaRPr sz="1400">
              <a:solidFill>
                <a:srgbClr val="000000"/>
              </a:solidFill>
            </a:endParaRPr>
          </a:p>
          <a:p>
            <a:pPr lvl="0" rtl="0">
              <a:lnSpc>
                <a:spcPct val="100000"/>
              </a:lnSpc>
              <a:spcBef>
                <a:spcPts val="0"/>
              </a:spcBef>
              <a:spcAft>
                <a:spcPts val="0"/>
              </a:spcAft>
              <a:buNone/>
            </a:pPr>
            <a:r>
              <a:t/>
            </a:r>
            <a:endParaRPr sz="1400">
              <a:solidFill>
                <a:srgbClr val="000000"/>
              </a:solidFill>
            </a:endParaRPr>
          </a:p>
          <a:p>
            <a:pPr lvl="0" rtl="0">
              <a:lnSpc>
                <a:spcPct val="100000"/>
              </a:lnSpc>
              <a:spcBef>
                <a:spcPts val="0"/>
              </a:spcBef>
              <a:spcAft>
                <a:spcPts val="0"/>
              </a:spcAft>
              <a:buNone/>
            </a:pPr>
            <a:r>
              <a:rPr lang="en">
                <a:solidFill>
                  <a:srgbClr val="000000"/>
                </a:solidFill>
              </a:rPr>
              <a:t>Some slides adapted from:</a:t>
            </a:r>
          </a:p>
          <a:p>
            <a:pPr lvl="0" rtl="0">
              <a:lnSpc>
                <a:spcPct val="100000"/>
              </a:lnSpc>
              <a:spcBef>
                <a:spcPts val="0"/>
              </a:spcBef>
              <a:spcAft>
                <a:spcPts val="0"/>
              </a:spcAft>
              <a:buNone/>
            </a:pPr>
            <a:r>
              <a:rPr lang="en" sz="1800">
                <a:solidFill>
                  <a:srgbClr val="000000"/>
                </a:solidFill>
              </a:rPr>
              <a:t>Mary Catherine Kinniburgh</a:t>
            </a:r>
          </a:p>
          <a:p>
            <a:pPr lvl="0" rtl="0">
              <a:lnSpc>
                <a:spcPct val="100000"/>
              </a:lnSpc>
              <a:spcBef>
                <a:spcPts val="0"/>
              </a:spcBef>
              <a:spcAft>
                <a:spcPts val="0"/>
              </a:spcAft>
              <a:buNone/>
            </a:pPr>
            <a:r>
              <a:rPr lang="en" sz="1400">
                <a:solidFill>
                  <a:srgbClr val="000000"/>
                </a:solidFill>
              </a:rPr>
              <a:t>GC Digital Fellow</a:t>
            </a:r>
          </a:p>
          <a:p>
            <a:pPr lvl="0" rtl="0">
              <a:lnSpc>
                <a:spcPct val="100000"/>
              </a:lnSpc>
              <a:spcBef>
                <a:spcPts val="0"/>
              </a:spcBef>
              <a:spcAft>
                <a:spcPts val="0"/>
              </a:spcAft>
              <a:buNone/>
            </a:pPr>
            <a:r>
              <a:rPr lang="en" sz="1400" u="sng">
                <a:solidFill>
                  <a:srgbClr val="0000FF"/>
                </a:solidFill>
                <a:hlinkClick r:id="rId3"/>
              </a:rPr>
              <a:t>mckinniburgh@gmail.com</a:t>
            </a:r>
            <a:r>
              <a:rPr lang="en" sz="1400">
                <a:solidFill>
                  <a:srgbClr val="000000"/>
                </a:solidFill>
              </a:rPr>
              <a:t> </a:t>
            </a:r>
          </a:p>
          <a:p>
            <a:pPr lvl="0" rtl="0">
              <a:lnSpc>
                <a:spcPct val="100000"/>
              </a:lnSpc>
              <a:spcBef>
                <a:spcPts val="0"/>
              </a:spcBef>
              <a:spcAft>
                <a:spcPts val="0"/>
              </a:spcAft>
              <a:buNone/>
            </a:pPr>
            <a:r>
              <a:rPr lang="en" sz="1400">
                <a:solidFill>
                  <a:srgbClr val="000000"/>
                </a:solidFill>
              </a:rPr>
              <a:t>@mckinniburgh</a:t>
            </a:r>
          </a:p>
          <a:p>
            <a:pPr lvl="0" rtl="0">
              <a:lnSpc>
                <a:spcPct val="100000"/>
              </a:lnSpc>
              <a:spcBef>
                <a:spcPts val="0"/>
              </a:spcBef>
              <a:spcAft>
                <a:spcPts val="0"/>
              </a:spcAft>
              <a:buNone/>
            </a:pPr>
            <a:r>
              <a:t/>
            </a:r>
            <a:endParaRPr sz="1400">
              <a:solidFill>
                <a:srgbClr val="000000"/>
              </a:solidFill>
            </a:endParaRPr>
          </a:p>
          <a:p>
            <a:pPr lvl="0" rtl="0">
              <a:lnSpc>
                <a:spcPct val="100000"/>
              </a:lnSpc>
              <a:spcBef>
                <a:spcPts val="0"/>
              </a:spcBef>
              <a:spcAft>
                <a:spcPts val="0"/>
              </a:spcAft>
              <a:buNone/>
            </a:pPr>
            <a:r>
              <a:t/>
            </a:r>
            <a:endParaRPr sz="1800">
              <a:solidFill>
                <a:srgbClr val="000000"/>
              </a:solidFill>
            </a:endParaRPr>
          </a:p>
          <a:p>
            <a:pPr lvl="0" rtl="0">
              <a:lnSpc>
                <a:spcPct val="100000"/>
              </a:lnSpc>
              <a:spcBef>
                <a:spcPts val="0"/>
              </a:spcBef>
              <a:spcAft>
                <a:spcPts val="0"/>
              </a:spcAft>
              <a:buNone/>
            </a:pPr>
            <a:r>
              <a:t/>
            </a:r>
            <a:endParaRPr/>
          </a:p>
          <a:p>
            <a:pPr lvl="0" rtl="0" algn="l">
              <a:lnSpc>
                <a:spcPct val="100000"/>
              </a:lnSpc>
              <a:spcBef>
                <a:spcPts val="0"/>
              </a:spcBef>
              <a:spcAft>
                <a:spcPts val="0"/>
              </a:spcAft>
              <a:buNone/>
            </a:pPr>
            <a:r>
              <a:t/>
            </a:r>
            <a:endParaRPr sz="2400"/>
          </a:p>
        </p:txBody>
      </p:sp>
      <p:pic>
        <p:nvPicPr>
          <p:cNvPr id="246" name="Shape 246"/>
          <p:cNvPicPr preferRelativeResize="0"/>
          <p:nvPr/>
        </p:nvPicPr>
        <p:blipFill>
          <a:blip r:embed="rId4">
            <a:alphaModFix/>
          </a:blip>
          <a:stretch>
            <a:fillRect/>
          </a:stretch>
        </p:blipFill>
        <p:spPr>
          <a:xfrm>
            <a:off x="1018625" y="4069525"/>
            <a:ext cx="990600" cy="933450"/>
          </a:xfrm>
          <a:prstGeom prst="rect">
            <a:avLst/>
          </a:prstGeom>
          <a:noFill/>
          <a:ln>
            <a:noFill/>
          </a:ln>
        </p:spPr>
      </p:pic>
      <p:pic>
        <p:nvPicPr>
          <p:cNvPr id="247" name="Shape 247"/>
          <p:cNvPicPr preferRelativeResize="0"/>
          <p:nvPr/>
        </p:nvPicPr>
        <p:blipFill>
          <a:blip r:embed="rId5">
            <a:alphaModFix/>
          </a:blip>
          <a:stretch>
            <a:fillRect/>
          </a:stretch>
        </p:blipFill>
        <p:spPr>
          <a:xfrm>
            <a:off x="176450" y="3795175"/>
            <a:ext cx="764124" cy="1207800"/>
          </a:xfrm>
          <a:prstGeom prst="rect">
            <a:avLst/>
          </a:prstGeom>
          <a:noFill/>
          <a:ln>
            <a:noFill/>
          </a:ln>
        </p:spPr>
      </p:pic>
      <p:pic>
        <p:nvPicPr>
          <p:cNvPr descr="http://encoff.com/f/press/creative_commons.png" id="248" name="Shape 248"/>
          <p:cNvPicPr preferRelativeResize="0"/>
          <p:nvPr/>
        </p:nvPicPr>
        <p:blipFill>
          <a:blip r:embed="rId6">
            <a:alphaModFix/>
          </a:blip>
          <a:stretch>
            <a:fillRect/>
          </a:stretch>
        </p:blipFill>
        <p:spPr>
          <a:xfrm>
            <a:off x="2135124" y="4757051"/>
            <a:ext cx="990600" cy="245924"/>
          </a:xfrm>
          <a:prstGeom prst="rect">
            <a:avLst/>
          </a:prstGeom>
          <a:noFill/>
          <a:ln>
            <a:noFill/>
          </a:ln>
        </p:spPr>
      </p:pic>
      <p:sp>
        <p:nvSpPr>
          <p:cNvPr id="249" name="Shape 249"/>
          <p:cNvSpPr txBox="1"/>
          <p:nvPr/>
        </p:nvSpPr>
        <p:spPr>
          <a:xfrm>
            <a:off x="5306650" y="1272075"/>
            <a:ext cx="3755700" cy="23553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FFFFFF"/>
                </a:solidFill>
              </a:rPr>
              <a:t>Survey:</a:t>
            </a:r>
          </a:p>
          <a:p>
            <a:pPr lvl="0" rtl="0">
              <a:lnSpc>
                <a:spcPct val="115000"/>
              </a:lnSpc>
              <a:spcBef>
                <a:spcPts val="0"/>
              </a:spcBef>
              <a:spcAft>
                <a:spcPts val="1600"/>
              </a:spcAft>
              <a:buNone/>
            </a:pPr>
            <a:r>
              <a:rPr b="1" lang="en" sz="1800" u="sng">
                <a:solidFill>
                  <a:srgbClr val="FFFFFF"/>
                </a:solidFill>
                <a:hlinkClick r:id="rId7"/>
              </a:rPr>
              <a:t>http://tinyurl.com/gcdftopic</a:t>
            </a:r>
          </a:p>
          <a:p>
            <a:pPr lvl="0" rtl="0">
              <a:spcBef>
                <a:spcPts val="0"/>
              </a:spcBef>
              <a:buNone/>
            </a:pPr>
            <a:r>
              <a:t/>
            </a:r>
            <a:endParaRPr sz="1800">
              <a:solidFill>
                <a:srgbClr val="FFFFFF"/>
              </a:solidFill>
            </a:endParaRPr>
          </a:p>
          <a:p>
            <a:pPr lvl="0" rtl="0">
              <a:spcBef>
                <a:spcPts val="0"/>
              </a:spcBef>
              <a:buNone/>
            </a:pPr>
            <a:r>
              <a:rPr lang="en" sz="1800">
                <a:solidFill>
                  <a:srgbClr val="FFFFFF"/>
                </a:solidFill>
              </a:rPr>
              <a:t>Slides:</a:t>
            </a:r>
          </a:p>
          <a:p>
            <a:pPr lvl="0" rtl="0">
              <a:spcBef>
                <a:spcPts val="0"/>
              </a:spcBef>
              <a:buNone/>
            </a:pPr>
            <a:r>
              <a:rPr b="1" lang="en" sz="1800" u="sng">
                <a:solidFill>
                  <a:srgbClr val="FFFFFF"/>
                </a:solidFill>
                <a:latin typeface="Proxima Nova"/>
                <a:ea typeface="Proxima Nova"/>
                <a:cs typeface="Proxima Nova"/>
                <a:sym typeface="Proxima Nova"/>
                <a:hlinkClick r:id="rId8"/>
              </a:rPr>
              <a:t>http://tinyurl.com/lexiconofdh</a:t>
            </a:r>
            <a:r>
              <a:rPr lang="en" sz="1800">
                <a:solidFill>
                  <a:srgbClr val="FFFFFF"/>
                </a:solidFill>
                <a:latin typeface="Proxima Nova"/>
                <a:ea typeface="Proxima Nova"/>
                <a:cs typeface="Proxima Nova"/>
                <a:sym typeface="Proxima Nova"/>
              </a:rPr>
              <a:t>2016</a:t>
            </a:r>
          </a:p>
          <a:p>
            <a:pPr lvl="0" rtl="0">
              <a:spcBef>
                <a:spcPts val="0"/>
              </a:spcBef>
              <a:buNone/>
            </a:pPr>
            <a:r>
              <a:t/>
            </a:r>
            <a:endParaRPr sz="1800">
              <a:solidFill>
                <a:srgbClr val="FFFFFF"/>
              </a:solidFill>
              <a:latin typeface="Proxima Nova"/>
              <a:ea typeface="Proxima Nova"/>
              <a:cs typeface="Proxima Nova"/>
              <a:sym typeface="Proxima Nova"/>
            </a:endParaRPr>
          </a:p>
          <a:p>
            <a:pPr lvl="0" rtl="0">
              <a:spcBef>
                <a:spcPts val="0"/>
              </a:spcBef>
              <a:buNone/>
            </a:pPr>
            <a:r>
              <a:t/>
            </a:r>
            <a:endParaRPr sz="1800">
              <a:solidFill>
                <a:srgbClr val="FFFFFF"/>
              </a:solidFill>
              <a:latin typeface="Proxima Nova"/>
              <a:ea typeface="Proxima Nova"/>
              <a:cs typeface="Proxima Nova"/>
              <a:sym typeface="Proxima Nova"/>
            </a:endParaRPr>
          </a:p>
          <a:p>
            <a:pPr lvl="0" rtl="0">
              <a:spcBef>
                <a:spcPts val="0"/>
              </a:spcBef>
              <a:buNone/>
            </a:pPr>
            <a:r>
              <a:t/>
            </a:r>
            <a:endParaRPr sz="1800">
              <a:solidFill>
                <a:srgbClr val="FFFFFF"/>
              </a:solidFill>
              <a:latin typeface="Proxima Nova"/>
              <a:ea typeface="Proxima Nova"/>
              <a:cs typeface="Proxima Nova"/>
              <a:sym typeface="Proxima Nova"/>
            </a:endParaRPr>
          </a:p>
          <a:p>
            <a:pPr lvl="0" rtl="0">
              <a:spcBef>
                <a:spcPts val="0"/>
              </a:spcBef>
              <a:buNone/>
            </a:pPr>
            <a:r>
              <a:t/>
            </a:r>
            <a:endParaRPr sz="1800">
              <a:solidFill>
                <a:srgbClr val="FFFFFF"/>
              </a:solidFill>
              <a:latin typeface="Proxima Nova"/>
              <a:ea typeface="Proxima Nova"/>
              <a:cs typeface="Proxima Nova"/>
              <a:sym typeface="Proxima Nova"/>
            </a:endParaRPr>
          </a:p>
          <a:p>
            <a:pPr lvl="0" rtl="0">
              <a:spcBef>
                <a:spcPts val="0"/>
              </a:spcBef>
              <a:buNone/>
            </a:pPr>
            <a:r>
              <a:rPr i="1" lang="en" sz="3000">
                <a:solidFill>
                  <a:srgbClr val="FFFFFF"/>
                </a:solidFill>
                <a:latin typeface="Proxima Nova"/>
                <a:ea typeface="Proxima Nova"/>
                <a:cs typeface="Proxima Nova"/>
                <a:sym typeface="Proxima Nova"/>
              </a:rPr>
              <a:t>THANK YOU!</a:t>
            </a:r>
          </a:p>
          <a:p>
            <a:pPr lvl="0" rtl="0">
              <a:spcBef>
                <a:spcPts val="0"/>
              </a:spcBef>
              <a:buNone/>
            </a:pPr>
            <a:r>
              <a:t/>
            </a:r>
            <a:endParaRPr i="1" sz="1800">
              <a:solidFill>
                <a:srgbClr val="FFFFFF"/>
              </a:solidFill>
              <a:latin typeface="Proxima Nova"/>
              <a:ea typeface="Proxima Nova"/>
              <a:cs typeface="Proxima Nova"/>
              <a:sym typeface="Proxima Nova"/>
            </a:endParaRPr>
          </a:p>
          <a:p>
            <a:pPr lvl="0" rtl="0">
              <a:spcBef>
                <a:spcPts val="0"/>
              </a:spcBef>
              <a:buNone/>
            </a:pPr>
            <a:r>
              <a:t/>
            </a:r>
            <a:endParaRPr sz="1800"/>
          </a:p>
          <a:p>
            <a:pPr lvl="0" rtl="0">
              <a:spcBef>
                <a:spcPts val="0"/>
              </a:spcBef>
              <a:buNone/>
            </a:pPr>
            <a:r>
              <a:t/>
            </a:r>
            <a:endParaRPr/>
          </a:p>
        </p:txBody>
      </p:sp>
      <p:sp>
        <p:nvSpPr>
          <p:cNvPr id="250" name="Shape 250"/>
          <p:cNvSpPr txBox="1"/>
          <p:nvPr>
            <p:ph idx="4294967295" type="subTitle"/>
          </p:nvPr>
        </p:nvSpPr>
        <p:spPr>
          <a:xfrm>
            <a:off x="906025" y="636375"/>
            <a:ext cx="3249300" cy="1020600"/>
          </a:xfrm>
          <a:prstGeom prst="rect">
            <a:avLst/>
          </a:prstGeom>
          <a:ln>
            <a:noFill/>
          </a:ln>
        </p:spPr>
        <p:txBody>
          <a:bodyPr anchorCtr="0" anchor="t" bIns="91425" lIns="91425" rIns="91425" tIns="91425">
            <a:noAutofit/>
          </a:bodyPr>
          <a:lstStyle/>
          <a:p>
            <a:pPr lvl="0" rtl="0">
              <a:lnSpc>
                <a:spcPct val="100000"/>
              </a:lnSpc>
              <a:spcBef>
                <a:spcPts val="0"/>
              </a:spcBef>
              <a:spcAft>
                <a:spcPts val="0"/>
              </a:spcAft>
              <a:buNone/>
            </a:pPr>
            <a:r>
              <a:t/>
            </a:r>
            <a:endParaRPr>
              <a:solidFill>
                <a:srgbClr val="000000"/>
              </a:solidFill>
            </a:endParaRPr>
          </a:p>
          <a:p>
            <a:pPr lvl="0" rtl="0">
              <a:lnSpc>
                <a:spcPct val="100000"/>
              </a:lnSpc>
              <a:spcBef>
                <a:spcPts val="0"/>
              </a:spcBef>
              <a:spcAft>
                <a:spcPts val="0"/>
              </a:spcAft>
              <a:buNone/>
            </a:pPr>
            <a:r>
              <a:rPr lang="en">
                <a:solidFill>
                  <a:srgbClr val="000000"/>
                </a:solidFill>
              </a:rPr>
              <a:t>Kelsey Chatlosh</a:t>
            </a:r>
          </a:p>
          <a:p>
            <a:pPr lvl="0" rtl="0">
              <a:lnSpc>
                <a:spcPct val="100000"/>
              </a:lnSpc>
              <a:spcBef>
                <a:spcPts val="0"/>
              </a:spcBef>
              <a:spcAft>
                <a:spcPts val="0"/>
              </a:spcAft>
              <a:buNone/>
            </a:pPr>
            <a:r>
              <a:rPr lang="en" sz="1400">
                <a:solidFill>
                  <a:srgbClr val="000000"/>
                </a:solidFill>
              </a:rPr>
              <a:t>GC Digital Fellow</a:t>
            </a:r>
          </a:p>
          <a:p>
            <a:pPr lvl="0" rtl="0">
              <a:lnSpc>
                <a:spcPct val="100000"/>
              </a:lnSpc>
              <a:spcBef>
                <a:spcPts val="0"/>
              </a:spcBef>
              <a:spcAft>
                <a:spcPts val="0"/>
              </a:spcAft>
              <a:buNone/>
            </a:pPr>
            <a:r>
              <a:rPr lang="en" sz="1400" u="sng">
                <a:solidFill>
                  <a:schemeClr val="accent5"/>
                </a:solidFill>
                <a:hlinkClick r:id="rId9"/>
              </a:rPr>
              <a:t>kchatlosh@gradcenter.cuny.edu</a:t>
            </a:r>
            <a:r>
              <a:rPr lang="en" sz="1400">
                <a:solidFill>
                  <a:srgbClr val="000000"/>
                </a:solidFill>
              </a:rPr>
              <a:t>  </a:t>
            </a:r>
          </a:p>
          <a:p>
            <a:pPr lvl="0" rtl="0">
              <a:lnSpc>
                <a:spcPct val="100000"/>
              </a:lnSpc>
              <a:spcBef>
                <a:spcPts val="0"/>
              </a:spcBef>
              <a:spcAft>
                <a:spcPts val="0"/>
              </a:spcAft>
              <a:buNone/>
            </a:pPr>
            <a:r>
              <a:rPr lang="en" sz="1400">
                <a:solidFill>
                  <a:srgbClr val="000000"/>
                </a:solidFill>
              </a:rPr>
              <a:t>@kchatlosh</a:t>
            </a:r>
          </a:p>
          <a:p>
            <a:pPr lvl="0" rtl="0">
              <a:lnSpc>
                <a:spcPct val="100000"/>
              </a:lnSpc>
              <a:spcBef>
                <a:spcPts val="0"/>
              </a:spcBef>
              <a:spcAft>
                <a:spcPts val="0"/>
              </a:spcAft>
              <a:buNone/>
            </a:pPr>
            <a:r>
              <a:t/>
            </a:r>
            <a:endParaRPr sz="1400">
              <a:solidFill>
                <a:srgbClr val="000000"/>
              </a:solidFill>
            </a:endParaRPr>
          </a:p>
          <a:p>
            <a:pPr lvl="0" rtl="0">
              <a:lnSpc>
                <a:spcPct val="100000"/>
              </a:lnSpc>
              <a:spcBef>
                <a:spcPts val="0"/>
              </a:spcBef>
              <a:spcAft>
                <a:spcPts val="0"/>
              </a:spcAft>
              <a:buNone/>
            </a:pPr>
            <a:r>
              <a:t/>
            </a:r>
            <a:endParaRPr sz="1400">
              <a:solidFill>
                <a:srgbClr val="000000"/>
              </a:solidFill>
            </a:endParaRPr>
          </a:p>
          <a:p>
            <a:pPr lvl="0" rtl="0">
              <a:lnSpc>
                <a:spcPct val="100000"/>
              </a:lnSpc>
              <a:spcBef>
                <a:spcPts val="0"/>
              </a:spcBef>
              <a:spcAft>
                <a:spcPts val="0"/>
              </a:spcAft>
              <a:buNone/>
            </a:pPr>
            <a:r>
              <a:t/>
            </a:r>
            <a:endParaRPr sz="1400">
              <a:solidFill>
                <a:srgbClr val="000000"/>
              </a:solidFill>
            </a:endParaRPr>
          </a:p>
          <a:p>
            <a:pPr lvl="0" rtl="0">
              <a:lnSpc>
                <a:spcPct val="100000"/>
              </a:lnSpc>
              <a:spcBef>
                <a:spcPts val="0"/>
              </a:spcBef>
              <a:spcAft>
                <a:spcPts val="0"/>
              </a:spcAft>
              <a:buNone/>
            </a:pPr>
            <a:r>
              <a:t/>
            </a:r>
            <a:endParaRPr>
              <a:solidFill>
                <a:srgbClr val="FFFFFF"/>
              </a:solidFill>
            </a:endParaRPr>
          </a:p>
          <a:p>
            <a:pPr lvl="0" rtl="0">
              <a:lnSpc>
                <a:spcPct val="100000"/>
              </a:lnSpc>
              <a:spcBef>
                <a:spcPts val="0"/>
              </a:spcBef>
              <a:spcAft>
                <a:spcPts val="0"/>
              </a:spcAft>
              <a:buNone/>
            </a:pPr>
            <a:r>
              <a:t/>
            </a:r>
            <a:endParaRPr sz="1400">
              <a:solidFill>
                <a:srgbClr val="000000"/>
              </a:solidFill>
            </a:endParaRPr>
          </a:p>
          <a:p>
            <a:pPr lvl="0" rtl="0">
              <a:lnSpc>
                <a:spcPct val="100000"/>
              </a:lnSpc>
              <a:spcBef>
                <a:spcPts val="0"/>
              </a:spcBef>
              <a:spcAft>
                <a:spcPts val="0"/>
              </a:spcAft>
              <a:buNone/>
            </a:pPr>
            <a:r>
              <a:t/>
            </a:r>
            <a:endParaRPr sz="1400">
              <a:solidFill>
                <a:srgbClr val="000000"/>
              </a:solidFill>
            </a:endParaRPr>
          </a:p>
          <a:p>
            <a:pPr lvl="0" rtl="0">
              <a:lnSpc>
                <a:spcPct val="100000"/>
              </a:lnSpc>
              <a:spcBef>
                <a:spcPts val="0"/>
              </a:spcBef>
              <a:spcAft>
                <a:spcPts val="0"/>
              </a:spcAft>
              <a:buNone/>
            </a:pPr>
            <a:r>
              <a:t/>
            </a:r>
            <a:endParaRPr sz="1400">
              <a:solidFill>
                <a:srgbClr val="000000"/>
              </a:solidFill>
            </a:endParaRPr>
          </a:p>
          <a:p>
            <a:pPr lvl="0" rtl="0">
              <a:lnSpc>
                <a:spcPct val="100000"/>
              </a:lnSpc>
              <a:spcBef>
                <a:spcPts val="0"/>
              </a:spcBef>
              <a:spcAft>
                <a:spcPts val="0"/>
              </a:spcAft>
              <a:buNone/>
            </a:pPr>
            <a:r>
              <a:t/>
            </a:r>
            <a:endParaRPr sz="1800">
              <a:solidFill>
                <a:srgbClr val="000000"/>
              </a:solidFill>
            </a:endParaRPr>
          </a:p>
          <a:p>
            <a:pPr lvl="0" rtl="0">
              <a:lnSpc>
                <a:spcPct val="100000"/>
              </a:lnSpc>
              <a:spcBef>
                <a:spcPts val="0"/>
              </a:spcBef>
              <a:spcAft>
                <a:spcPts val="0"/>
              </a:spcAft>
              <a:buNone/>
            </a:pPr>
            <a:r>
              <a:t/>
            </a:r>
            <a:endParaRPr/>
          </a:p>
          <a:p>
            <a:pPr lvl="0" rtl="0" algn="l">
              <a:lnSpc>
                <a:spcPct val="100000"/>
              </a:lnSpc>
              <a:spcBef>
                <a:spcPts val="0"/>
              </a:spcBef>
              <a:spcAft>
                <a:spcPts val="0"/>
              </a:spcAft>
              <a:buNone/>
            </a:pPr>
            <a:r>
              <a:t/>
            </a:r>
            <a:endParaRPr sz="2400"/>
          </a:p>
        </p:txBody>
      </p:sp>
      <p:sp>
        <p:nvSpPr>
          <p:cNvPr id="251" name="Shape 251"/>
          <p:cNvSpPr txBox="1"/>
          <p:nvPr/>
        </p:nvSpPr>
        <p:spPr>
          <a:xfrm>
            <a:off x="3791800" y="669675"/>
            <a:ext cx="3000000" cy="1411200"/>
          </a:xfrm>
          <a:prstGeom prst="rect">
            <a:avLst/>
          </a:prstGeom>
          <a:noFill/>
          <a:ln>
            <a:noFill/>
          </a:ln>
        </p:spPr>
        <p:txBody>
          <a:bodyPr anchorCtr="0" anchor="ctr" bIns="91425" lIns="91425" rIns="91425" tIns="91425">
            <a:noAutofit/>
          </a:bodyPr>
          <a:lstStyle/>
          <a:p>
            <a:pPr lvl="0" rtl="0">
              <a:spcBef>
                <a:spcPts val="0"/>
              </a:spcBef>
              <a:buNone/>
            </a:pPr>
            <a:r>
              <a:rPr lang="en" sz="1800">
                <a:latin typeface="Proxima Nova"/>
                <a:ea typeface="Proxima Nova"/>
                <a:cs typeface="Proxima Nova"/>
                <a:sym typeface="Proxima Nova"/>
              </a:rPr>
              <a:t>Patrick Sweeney</a:t>
            </a:r>
          </a:p>
          <a:p>
            <a:pPr lvl="0" rtl="0">
              <a:spcBef>
                <a:spcPts val="0"/>
              </a:spcBef>
              <a:buNone/>
            </a:pPr>
            <a:r>
              <a:rPr lang="en">
                <a:latin typeface="Proxima Nova"/>
                <a:ea typeface="Proxima Nova"/>
                <a:cs typeface="Proxima Nova"/>
                <a:sym typeface="Proxima Nova"/>
              </a:rPr>
              <a:t>GC Digital Fellow</a:t>
            </a:r>
          </a:p>
          <a:p>
            <a:pPr lvl="0" rtl="0">
              <a:spcBef>
                <a:spcPts val="0"/>
              </a:spcBef>
              <a:buNone/>
            </a:pPr>
            <a:r>
              <a:rPr lang="en" u="sng">
                <a:solidFill>
                  <a:schemeClr val="accent5"/>
                </a:solidFill>
                <a:latin typeface="Proxima Nova"/>
                <a:ea typeface="Proxima Nova"/>
                <a:cs typeface="Proxima Nova"/>
                <a:sym typeface="Proxima Nova"/>
                <a:hlinkClick r:id="rId10"/>
              </a:rPr>
              <a:t>psweeney@gradcenter.cuny.edu</a:t>
            </a:r>
            <a:r>
              <a:rPr lang="en">
                <a:latin typeface="Proxima Nova"/>
                <a:ea typeface="Proxima Nova"/>
                <a:cs typeface="Proxima Nova"/>
                <a:sym typeface="Proxima Nova"/>
              </a:rPr>
              <a:t>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FF0000"/>
                </a:solidFill>
              </a:rPr>
              <a:t>Our Approach to Ethics </a:t>
            </a:r>
          </a:p>
        </p:txBody>
      </p:sp>
      <p:sp>
        <p:nvSpPr>
          <p:cNvPr id="76" name="Shape 76"/>
          <p:cNvSpPr txBox="1"/>
          <p:nvPr>
            <p:ph idx="1" type="body"/>
          </p:nvPr>
        </p:nvSpPr>
        <p:spPr>
          <a:xfrm>
            <a:off x="311700" y="1474575"/>
            <a:ext cx="8520600" cy="3416400"/>
          </a:xfrm>
          <a:prstGeom prst="rect">
            <a:avLst/>
          </a:prstGeom>
        </p:spPr>
        <p:txBody>
          <a:bodyPr anchorCtr="0" anchor="t" bIns="91425" lIns="91425" rIns="91425" tIns="91425">
            <a:noAutofit/>
          </a:bodyPr>
          <a:lstStyle/>
          <a:p>
            <a:pPr indent="-330200" lvl="0" marL="457200" rtl="0">
              <a:lnSpc>
                <a:spcPct val="138000"/>
              </a:lnSpc>
              <a:spcBef>
                <a:spcPts val="0"/>
              </a:spcBef>
              <a:spcAft>
                <a:spcPts val="0"/>
              </a:spcAft>
              <a:buSzPct val="100000"/>
              <a:buChar char="➔"/>
            </a:pPr>
            <a:r>
              <a:rPr b="1" lang="en" sz="1600"/>
              <a:t>“Do the right thing”</a:t>
            </a:r>
          </a:p>
          <a:p>
            <a:pPr indent="-330200" lvl="0" marL="457200" rtl="0">
              <a:lnSpc>
                <a:spcPct val="138000"/>
              </a:lnSpc>
              <a:spcBef>
                <a:spcPts val="0"/>
              </a:spcBef>
              <a:spcAft>
                <a:spcPts val="0"/>
              </a:spcAft>
              <a:buSzPct val="100000"/>
              <a:buChar char="➔"/>
            </a:pPr>
            <a:r>
              <a:rPr b="1" lang="en" sz="1600"/>
              <a:t>Keep q</a:t>
            </a:r>
            <a:r>
              <a:rPr b="1" lang="en" sz="1600"/>
              <a:t>uestioning</a:t>
            </a:r>
          </a:p>
          <a:p>
            <a:pPr indent="-330200" lvl="0" marL="457200" rtl="0">
              <a:lnSpc>
                <a:spcPct val="138000"/>
              </a:lnSpc>
              <a:spcBef>
                <a:spcPts val="0"/>
              </a:spcBef>
              <a:spcAft>
                <a:spcPts val="0"/>
              </a:spcAft>
              <a:buSzPct val="100000"/>
              <a:buChar char="➔"/>
            </a:pPr>
            <a:r>
              <a:rPr b="1" lang="en" sz="1600"/>
              <a:t>Levels of impact </a:t>
            </a:r>
          </a:p>
          <a:p>
            <a:pPr indent="0" lvl="0" marL="457200" rtl="0">
              <a:lnSpc>
                <a:spcPct val="138000"/>
              </a:lnSpc>
              <a:spcBef>
                <a:spcPts val="0"/>
              </a:spcBef>
              <a:spcAft>
                <a:spcPts val="0"/>
              </a:spcAft>
              <a:buNone/>
            </a:pPr>
            <a:r>
              <a:rPr lang="en" sz="1400"/>
              <a:t>1. Direct impacts on people</a:t>
            </a:r>
          </a:p>
          <a:p>
            <a:pPr indent="0" lvl="0" marL="457200" rtl="0">
              <a:lnSpc>
                <a:spcPct val="138000"/>
              </a:lnSpc>
              <a:spcBef>
                <a:spcPts val="0"/>
              </a:spcBef>
              <a:spcAft>
                <a:spcPts val="0"/>
              </a:spcAft>
              <a:buNone/>
            </a:pPr>
            <a:r>
              <a:rPr lang="en" sz="1400"/>
              <a:t>2. Role in knowledge production</a:t>
            </a:r>
            <a:r>
              <a:rPr lang="en" sz="1400"/>
              <a:t> &amp; category formation</a:t>
            </a:r>
          </a:p>
          <a:p>
            <a:pPr indent="0" lvl="0" marL="457200" rtl="0">
              <a:lnSpc>
                <a:spcPct val="138000"/>
              </a:lnSpc>
              <a:spcBef>
                <a:spcPts val="0"/>
              </a:spcBef>
              <a:spcAft>
                <a:spcPts val="0"/>
              </a:spcAft>
              <a:buNone/>
            </a:pPr>
            <a:r>
              <a:rPr lang="en" sz="1400"/>
              <a:t>3. Social, political or economic effects</a:t>
            </a:r>
          </a:p>
          <a:p>
            <a:pPr indent="0" lvl="0" marL="457200" rtl="0">
              <a:lnSpc>
                <a:spcPct val="138000"/>
              </a:lnSpc>
              <a:spcBef>
                <a:spcPts val="0"/>
              </a:spcBef>
              <a:spcAft>
                <a:spcPts val="0"/>
              </a:spcAft>
              <a:buNone/>
            </a:pPr>
            <a:r>
              <a:rPr lang="en" sz="1400"/>
              <a:t>4. Access &amp; attribution </a:t>
            </a:r>
          </a:p>
          <a:p>
            <a:pPr indent="0" lvl="0" marL="457200" rtl="0">
              <a:lnSpc>
                <a:spcPct val="138000"/>
              </a:lnSpc>
              <a:spcBef>
                <a:spcPts val="0"/>
              </a:spcBef>
              <a:spcAft>
                <a:spcPts val="0"/>
              </a:spcAft>
              <a:buNone/>
            </a:pPr>
            <a:r>
              <a:rPr i="1" lang="en" sz="1400"/>
              <a:t>(We will return to this topic in more depth later…)</a:t>
            </a:r>
          </a:p>
          <a:p>
            <a:pPr indent="0" lvl="0" marL="0" rtl="0">
              <a:lnSpc>
                <a:spcPct val="138000"/>
              </a:lnSpc>
              <a:spcBef>
                <a:spcPts val="0"/>
              </a:spcBef>
              <a:spcAft>
                <a:spcPts val="0"/>
              </a:spcAft>
              <a:buNone/>
            </a:pPr>
            <a:r>
              <a:t/>
            </a:r>
            <a:endParaRPr sz="1200"/>
          </a:p>
          <a:p>
            <a:pPr indent="0" lvl="0" marL="0" rtl="0">
              <a:lnSpc>
                <a:spcPct val="138000"/>
              </a:lnSpc>
              <a:spcBef>
                <a:spcPts val="0"/>
              </a:spcBef>
              <a:spcAft>
                <a:spcPts val="0"/>
              </a:spcAft>
              <a:buNone/>
            </a:pPr>
            <a:r>
              <a:rPr lang="en" sz="1200"/>
              <a:t>Source</a:t>
            </a:r>
            <a:r>
              <a:rPr lang="en" sz="1200"/>
              <a:t>: </a:t>
            </a:r>
            <a:r>
              <a:rPr lang="en" sz="1200" u="sng">
                <a:solidFill>
                  <a:schemeClr val="hlink"/>
                </a:solidFill>
                <a:hlinkClick r:id="rId3"/>
              </a:rPr>
              <a:t>Annette Markham, “OKCupid data release fiasco: It’s time to rethink ethics education” (2016)</a:t>
            </a:r>
            <a:r>
              <a:rPr lang="en" sz="1200"/>
              <a:t> </a:t>
            </a:r>
          </a:p>
          <a:p>
            <a:pPr indent="0" lvl="0" marL="457200" rtl="0">
              <a:lnSpc>
                <a:spcPct val="138000"/>
              </a:lnSpc>
              <a:spcBef>
                <a:spcPts val="0"/>
              </a:spcBef>
              <a:spcAft>
                <a:spcPts val="0"/>
              </a:spcAft>
              <a:buNone/>
            </a:pPr>
            <a:r>
              <a:t/>
            </a:r>
            <a:endParaRPr/>
          </a:p>
          <a:p>
            <a:pPr indent="0" lvl="0" marL="457200" rtl="0">
              <a:lnSpc>
                <a:spcPct val="138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solidFill>
                  <a:srgbClr val="FF0000"/>
                </a:solidFill>
              </a:rPr>
              <a:t>Your Digital Work</a:t>
            </a:r>
          </a:p>
        </p:txBody>
      </p:sp>
      <p:sp>
        <p:nvSpPr>
          <p:cNvPr id="82" name="Shape 82"/>
          <p:cNvSpPr txBox="1"/>
          <p:nvPr>
            <p:ph idx="1" type="body"/>
          </p:nvPr>
        </p:nvSpPr>
        <p:spPr>
          <a:xfrm>
            <a:off x="311700" y="1090275"/>
            <a:ext cx="8520600" cy="3562500"/>
          </a:xfrm>
          <a:prstGeom prst="rect">
            <a:avLst/>
          </a:prstGeom>
        </p:spPr>
        <p:txBody>
          <a:bodyPr anchorCtr="0" anchor="t" bIns="91425" lIns="91425" rIns="91425" tIns="91425">
            <a:noAutofit/>
          </a:bodyPr>
          <a:lstStyle/>
          <a:p>
            <a:pPr lvl="0" rtl="0">
              <a:spcBef>
                <a:spcPts val="0"/>
              </a:spcBef>
              <a:buNone/>
            </a:pPr>
            <a:r>
              <a:rPr lang="en"/>
              <a:t>Ethical concerns vary between people, disciplines, projects and tools. </a:t>
            </a:r>
          </a:p>
          <a:p>
            <a:pPr lvl="0" rtl="0">
              <a:spcBef>
                <a:spcPts val="0"/>
              </a:spcBef>
              <a:buNone/>
            </a:pPr>
            <a:r>
              <a:rPr lang="en"/>
              <a:t>Introduce yourself to the person next to you:</a:t>
            </a:r>
          </a:p>
          <a:p>
            <a:pPr lvl="0" rtl="0">
              <a:spcBef>
                <a:spcPts val="0"/>
              </a:spcBef>
              <a:buNone/>
            </a:pPr>
            <a:r>
              <a:rPr lang="en">
                <a:solidFill>
                  <a:schemeClr val="accent5"/>
                </a:solidFill>
              </a:rPr>
              <a:t>	Name</a:t>
            </a:r>
          </a:p>
          <a:p>
            <a:pPr lvl="0" rtl="0">
              <a:spcBef>
                <a:spcPts val="0"/>
              </a:spcBef>
              <a:buNone/>
            </a:pPr>
            <a:r>
              <a:rPr lang="en">
                <a:solidFill>
                  <a:schemeClr val="accent5"/>
                </a:solidFill>
              </a:rPr>
              <a:t>	Program</a:t>
            </a:r>
          </a:p>
          <a:p>
            <a:pPr lvl="0">
              <a:spcBef>
                <a:spcPts val="0"/>
              </a:spcBef>
              <a:buNone/>
            </a:pPr>
            <a:r>
              <a:rPr lang="en">
                <a:solidFill>
                  <a:schemeClr val="accent5"/>
                </a:solidFill>
              </a:rPr>
              <a:t>	Current or upcoming digital research or projects? </a:t>
            </a:r>
          </a:p>
          <a:p>
            <a:pPr indent="457200" lvl="0" rtl="0">
              <a:spcBef>
                <a:spcPts val="0"/>
              </a:spcBef>
              <a:buNone/>
            </a:pPr>
            <a:r>
              <a:rPr lang="en">
                <a:solidFill>
                  <a:schemeClr val="accent5"/>
                </a:solidFill>
              </a:rPr>
              <a:t>Digital tools that you use?</a:t>
            </a:r>
          </a:p>
          <a:p>
            <a:pPr lvl="0" rtl="0">
              <a:spcBef>
                <a:spcPts val="0"/>
              </a:spcBef>
              <a:buNone/>
            </a:pPr>
            <a:r>
              <a:rPr lang="en">
                <a:solidFill>
                  <a:schemeClr val="accent5"/>
                </a:solidFill>
              </a:rPr>
              <a:t>	Ethical concerns?</a:t>
            </a:r>
          </a:p>
          <a:p>
            <a:pPr lvl="0" rtl="0">
              <a:spcBef>
                <a:spcPts val="0"/>
              </a:spcBef>
              <a:buNone/>
            </a:pPr>
            <a:r>
              <a:t/>
            </a:r>
            <a:endParaRP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solidFill>
                  <a:srgbClr val="FF0000"/>
                </a:solidFill>
              </a:rPr>
              <a:t>Workshop Goals</a:t>
            </a:r>
          </a:p>
        </p:txBody>
      </p:sp>
      <p:sp>
        <p:nvSpPr>
          <p:cNvPr id="88" name="Shape 88"/>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lnSpc>
                <a:spcPct val="138000"/>
              </a:lnSpc>
              <a:spcBef>
                <a:spcPts val="0"/>
              </a:spcBef>
              <a:spcAft>
                <a:spcPts val="0"/>
              </a:spcAft>
              <a:buNone/>
            </a:pPr>
            <a:r>
              <a:rPr lang="en" sz="1400"/>
              <a:t>We will:</a:t>
            </a:r>
          </a:p>
          <a:p>
            <a:pPr indent="-228600" lvl="0" marL="457200" rtl="0">
              <a:lnSpc>
                <a:spcPct val="138000"/>
              </a:lnSpc>
              <a:spcBef>
                <a:spcPts val="0"/>
              </a:spcBef>
              <a:spcAft>
                <a:spcPts val="0"/>
              </a:spcAft>
              <a:buChar char="➔"/>
            </a:pPr>
            <a:r>
              <a:rPr b="1" lang="en"/>
              <a:t>consider</a:t>
            </a:r>
            <a:r>
              <a:rPr lang="en"/>
              <a:t> ethical practices to satisfy institutional needs (IRB) and working with “human subjects,”</a:t>
            </a:r>
          </a:p>
          <a:p>
            <a:pPr indent="-228600" lvl="0" marL="457200" rtl="0">
              <a:lnSpc>
                <a:spcPct val="138000"/>
              </a:lnSpc>
              <a:spcBef>
                <a:spcPts val="0"/>
              </a:spcBef>
              <a:spcAft>
                <a:spcPts val="0"/>
              </a:spcAft>
              <a:buChar char="➔"/>
            </a:pPr>
            <a:r>
              <a:rPr b="1" lang="en"/>
              <a:t>create</a:t>
            </a:r>
            <a:r>
              <a:rPr lang="en"/>
              <a:t> a </a:t>
            </a:r>
            <a:r>
              <a:rPr lang="en" u="sng">
                <a:solidFill>
                  <a:schemeClr val="hlink"/>
                </a:solidFill>
                <a:hlinkClick r:id="rId3"/>
              </a:rPr>
              <a:t>working set of guidelines</a:t>
            </a:r>
            <a:r>
              <a:rPr lang="en"/>
              <a:t> for ethical research,</a:t>
            </a:r>
          </a:p>
          <a:p>
            <a:pPr indent="-228600" lvl="0" marL="457200" rtl="0">
              <a:lnSpc>
                <a:spcPct val="138000"/>
              </a:lnSpc>
              <a:spcBef>
                <a:spcPts val="0"/>
              </a:spcBef>
              <a:spcAft>
                <a:spcPts val="0"/>
              </a:spcAft>
              <a:buChar char="➔"/>
            </a:pPr>
            <a:r>
              <a:rPr b="1" lang="en"/>
              <a:t>explore</a:t>
            </a:r>
            <a:r>
              <a:rPr lang="en"/>
              <a:t> ethical questions when doing various forms of digital research and using digital tools,</a:t>
            </a:r>
          </a:p>
          <a:p>
            <a:pPr indent="-228600" lvl="0" marL="457200" rtl="0">
              <a:lnSpc>
                <a:spcPct val="138000"/>
              </a:lnSpc>
              <a:spcBef>
                <a:spcPts val="0"/>
              </a:spcBef>
              <a:spcAft>
                <a:spcPts val="0"/>
              </a:spcAft>
              <a:buChar char="➔"/>
            </a:pPr>
            <a:r>
              <a:rPr b="1" lang="en"/>
              <a:t>discuss </a:t>
            </a:r>
            <a:r>
              <a:rPr lang="en"/>
              <a:t>the ethics of example projects and methodologies</a:t>
            </a:r>
            <a:r>
              <a:rPr lang="en"/>
              <a:t>,</a:t>
            </a:r>
          </a:p>
          <a:p>
            <a:pPr indent="-228600" lvl="0" marL="457200" rtl="0">
              <a:lnSpc>
                <a:spcPct val="138000"/>
              </a:lnSpc>
              <a:spcBef>
                <a:spcPts val="0"/>
              </a:spcBef>
              <a:spcAft>
                <a:spcPts val="0"/>
              </a:spcAft>
              <a:buChar char="➔"/>
            </a:pPr>
            <a:r>
              <a:rPr b="1" lang="en"/>
              <a:t>envision and elaborate</a:t>
            </a:r>
            <a:r>
              <a:rPr lang="en"/>
              <a:t> on our own ideas and concerns!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idx="1" type="body"/>
          </p:nvPr>
        </p:nvSpPr>
        <p:spPr>
          <a:xfrm>
            <a:off x="1572600" y="2125350"/>
            <a:ext cx="5998800" cy="598799"/>
          </a:xfrm>
          <a:prstGeom prst="rect">
            <a:avLst/>
          </a:prstGeom>
        </p:spPr>
        <p:txBody>
          <a:bodyPr anchorCtr="0" anchor="ctr" bIns="91425" lIns="91425" rIns="91425" tIns="91425">
            <a:noAutofit/>
          </a:bodyPr>
          <a:lstStyle/>
          <a:p>
            <a:pPr lvl="0">
              <a:spcBef>
                <a:spcPts val="0"/>
              </a:spcBef>
              <a:buNone/>
            </a:pPr>
            <a:r>
              <a:rPr lang="en" sz="3000">
                <a:solidFill>
                  <a:schemeClr val="dk1"/>
                </a:solidFill>
              </a:rPr>
              <a:t>Okay, ready?</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11700" y="216950"/>
            <a:ext cx="8520600" cy="572700"/>
          </a:xfrm>
          <a:prstGeom prst="rect">
            <a:avLst/>
          </a:prstGeom>
        </p:spPr>
        <p:txBody>
          <a:bodyPr anchorCtr="0" anchor="t" bIns="91425" lIns="91425" rIns="91425" tIns="91425">
            <a:noAutofit/>
          </a:bodyPr>
          <a:lstStyle/>
          <a:p>
            <a:pPr lvl="0">
              <a:spcBef>
                <a:spcPts val="0"/>
              </a:spcBef>
              <a:buNone/>
            </a:pPr>
            <a:r>
              <a:rPr lang="en">
                <a:solidFill>
                  <a:srgbClr val="FF0000"/>
                </a:solidFill>
              </a:rPr>
              <a:t>Starting with ethics from the standpoint of the institution</a:t>
            </a:r>
          </a:p>
        </p:txBody>
      </p:sp>
      <p:sp>
        <p:nvSpPr>
          <p:cNvPr id="99" name="Shape 99"/>
          <p:cNvSpPr txBox="1"/>
          <p:nvPr>
            <p:ph idx="1" type="body"/>
          </p:nvPr>
        </p:nvSpPr>
        <p:spPr>
          <a:xfrm>
            <a:off x="311700" y="1152475"/>
            <a:ext cx="4958099" cy="36405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sz="1800"/>
              <a:t>We’ll organize our review of guidelines around the following steps:</a:t>
            </a:r>
          </a:p>
          <a:p>
            <a:pPr lvl="0" rtl="0">
              <a:lnSpc>
                <a:spcPct val="100000"/>
              </a:lnSpc>
              <a:spcBef>
                <a:spcPts val="0"/>
              </a:spcBef>
              <a:spcAft>
                <a:spcPts val="0"/>
              </a:spcAft>
              <a:buNone/>
            </a:pPr>
            <a:r>
              <a:t/>
            </a:r>
            <a:endParaRPr sz="1800"/>
          </a:p>
          <a:p>
            <a:pPr indent="-228600" lvl="0" marL="457200" rtl="0">
              <a:spcBef>
                <a:spcPts val="0"/>
              </a:spcBef>
              <a:buChar char="➔"/>
            </a:pPr>
            <a:r>
              <a:rPr b="1" lang="en">
                <a:solidFill>
                  <a:srgbClr val="FF0000"/>
                </a:solidFill>
              </a:rPr>
              <a:t>Institutional</a:t>
            </a:r>
            <a:r>
              <a:rPr b="1" lang="en">
                <a:solidFill>
                  <a:schemeClr val="accent3"/>
                </a:solidFill>
              </a:rPr>
              <a:t> </a:t>
            </a:r>
            <a:r>
              <a:rPr lang="en"/>
              <a:t>ethics </a:t>
            </a:r>
          </a:p>
          <a:p>
            <a:pPr indent="-228600" lvl="0" marL="457200" rtl="0">
              <a:spcBef>
                <a:spcPts val="0"/>
              </a:spcBef>
              <a:buChar char="➔"/>
            </a:pPr>
            <a:r>
              <a:rPr lang="en"/>
              <a:t>AND more </a:t>
            </a:r>
            <a:r>
              <a:rPr b="1" lang="en">
                <a:solidFill>
                  <a:srgbClr val="FF0000"/>
                </a:solidFill>
              </a:rPr>
              <a:t>radical</a:t>
            </a:r>
            <a:r>
              <a:rPr b="1" lang="en">
                <a:solidFill>
                  <a:schemeClr val="accent3"/>
                </a:solidFill>
              </a:rPr>
              <a:t> </a:t>
            </a:r>
            <a:r>
              <a:rPr lang="en"/>
              <a:t>ethics</a:t>
            </a:r>
          </a:p>
          <a:p>
            <a:pPr lvl="0" rtl="0">
              <a:spcBef>
                <a:spcPts val="0"/>
              </a:spcBef>
              <a:buNone/>
            </a:pPr>
            <a:r>
              <a:rPr lang="en"/>
              <a:t>THEN</a:t>
            </a:r>
          </a:p>
          <a:p>
            <a:pPr indent="-228600" lvl="0" marL="457200" rtl="0">
              <a:spcBef>
                <a:spcPts val="0"/>
              </a:spcBef>
              <a:buClr>
                <a:srgbClr val="434343"/>
              </a:buClr>
              <a:buChar char="➔"/>
            </a:pPr>
            <a:r>
              <a:rPr b="1" lang="en">
                <a:solidFill>
                  <a:srgbClr val="FF0000"/>
                </a:solidFill>
              </a:rPr>
              <a:t>Questions / case examples</a:t>
            </a:r>
          </a:p>
          <a:p>
            <a:pPr lvl="0" rtl="0">
              <a:spcBef>
                <a:spcPts val="0"/>
              </a:spcBef>
              <a:buNone/>
            </a:pPr>
            <a:r>
              <a:rPr b="1" lang="en">
                <a:solidFill>
                  <a:srgbClr val="B7B7B7"/>
                </a:solidFill>
              </a:rPr>
              <a:t>Assess / Share results. </a:t>
            </a:r>
          </a:p>
          <a:p>
            <a:pPr lvl="0" rtl="0">
              <a:spcBef>
                <a:spcPts val="0"/>
              </a:spcBef>
              <a:buNone/>
            </a:pPr>
            <a:r>
              <a:rPr b="1" lang="en">
                <a:solidFill>
                  <a:srgbClr val="FF0000"/>
                </a:solidFill>
              </a:rPr>
              <a:t>Messy categories, and we’ll discuss why.</a:t>
            </a:r>
          </a:p>
          <a:p>
            <a:pPr lvl="0" rtl="0">
              <a:spcBef>
                <a:spcPts val="0"/>
              </a:spcBef>
              <a:buNone/>
            </a:pPr>
            <a:r>
              <a:rPr b="1" lang="en">
                <a:solidFill>
                  <a:srgbClr val="FF0000"/>
                </a:solidFill>
              </a:rPr>
              <a:t>Many debates, we will discuss too.</a:t>
            </a:r>
          </a:p>
          <a:p>
            <a:pPr lvl="0" rtl="0">
              <a:spcBef>
                <a:spcPts val="0"/>
              </a:spcBef>
              <a:buNone/>
            </a:pPr>
            <a:r>
              <a:t/>
            </a:r>
            <a:endParaRPr b="1">
              <a:solidFill>
                <a:schemeClr val="accent3"/>
              </a:solidFill>
            </a:endParaRPr>
          </a:p>
          <a:p>
            <a:pPr lvl="0" rtl="0">
              <a:spcBef>
                <a:spcPts val="0"/>
              </a:spcBef>
              <a:buNone/>
            </a:pPr>
            <a:r>
              <a:t/>
            </a:r>
            <a:endParaRPr b="1">
              <a:solidFill>
                <a:srgbClr val="B7B7B7"/>
              </a:solidFill>
            </a:endParaRPr>
          </a:p>
          <a:p>
            <a:pPr lvl="0">
              <a:spcBef>
                <a:spcPts val="0"/>
              </a:spcBef>
              <a:buNone/>
            </a:pPr>
            <a:r>
              <a:t/>
            </a:r>
            <a:endParaRPr b="1">
              <a:solidFill>
                <a:schemeClr val="accent3"/>
              </a:solidFill>
            </a:endParaRPr>
          </a:p>
        </p:txBody>
      </p:sp>
      <p:pic>
        <p:nvPicPr>
          <p:cNvPr id="100" name="Shape 100"/>
          <p:cNvPicPr preferRelativeResize="0"/>
          <p:nvPr/>
        </p:nvPicPr>
        <p:blipFill>
          <a:blip r:embed="rId3">
            <a:alphaModFix/>
          </a:blip>
          <a:stretch>
            <a:fillRect/>
          </a:stretch>
        </p:blipFill>
        <p:spPr>
          <a:xfrm>
            <a:off x="3895375" y="1805625"/>
            <a:ext cx="5081249" cy="2334199"/>
          </a:xfrm>
          <a:prstGeom prst="rect">
            <a:avLst/>
          </a:prstGeom>
          <a:noFill/>
          <a:ln>
            <a:noFill/>
          </a:ln>
        </p:spPr>
      </p:pic>
      <p:sp>
        <p:nvSpPr>
          <p:cNvPr id="101" name="Shape 101"/>
          <p:cNvSpPr txBox="1"/>
          <p:nvPr/>
        </p:nvSpPr>
        <p:spPr>
          <a:xfrm>
            <a:off x="5147637" y="4070350"/>
            <a:ext cx="2576700" cy="342300"/>
          </a:xfrm>
          <a:prstGeom prst="rect">
            <a:avLst/>
          </a:prstGeom>
          <a:noFill/>
          <a:ln>
            <a:noFill/>
          </a:ln>
        </p:spPr>
        <p:txBody>
          <a:bodyPr anchorCtr="0" anchor="t" bIns="91425" lIns="91425" rIns="91425" tIns="91425">
            <a:noAutofit/>
          </a:bodyPr>
          <a:lstStyle/>
          <a:p>
            <a:pPr lvl="0" rtl="0" algn="ctr">
              <a:spcBef>
                <a:spcPts val="0"/>
              </a:spcBef>
              <a:buNone/>
            </a:pPr>
            <a:r>
              <a:rPr lang="en" sz="800" u="sng">
                <a:solidFill>
                  <a:schemeClr val="hlink"/>
                </a:solidFill>
                <a:hlinkClick r:id="rId4"/>
              </a:rPr>
              <a:t>https://gcdi.commons.gc.cuny.edu/</a:t>
            </a:r>
            <a:r>
              <a:rPr lang="en" sz="800"/>
              <a:t>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8450"/>
            <a:ext cx="8520600" cy="572700"/>
          </a:xfrm>
          <a:prstGeom prst="rect">
            <a:avLst/>
          </a:prstGeom>
        </p:spPr>
        <p:txBody>
          <a:bodyPr anchorCtr="0" anchor="t" bIns="91425" lIns="91425" rIns="91425" tIns="91425">
            <a:noAutofit/>
          </a:bodyPr>
          <a:lstStyle/>
          <a:p>
            <a:pPr lvl="0" rtl="0">
              <a:spcBef>
                <a:spcPts val="0"/>
              </a:spcBef>
              <a:buNone/>
            </a:pPr>
            <a:r>
              <a:rPr lang="en">
                <a:solidFill>
                  <a:srgbClr val="FF0000"/>
                </a:solidFill>
              </a:rPr>
              <a:t>Belmont Report </a:t>
            </a:r>
          </a:p>
        </p:txBody>
      </p:sp>
      <p:sp>
        <p:nvSpPr>
          <p:cNvPr id="107" name="Shape 107"/>
          <p:cNvSpPr txBox="1"/>
          <p:nvPr>
            <p:ph idx="1" type="body"/>
          </p:nvPr>
        </p:nvSpPr>
        <p:spPr>
          <a:xfrm>
            <a:off x="311700" y="880700"/>
            <a:ext cx="4958100" cy="3640500"/>
          </a:xfrm>
          <a:prstGeom prst="rect">
            <a:avLst/>
          </a:prstGeom>
        </p:spPr>
        <p:txBody>
          <a:bodyPr anchorCtr="0" anchor="t" bIns="91425" lIns="91425" rIns="91425" tIns="91425">
            <a:noAutofit/>
          </a:bodyPr>
          <a:lstStyle/>
          <a:p>
            <a:pPr lvl="0" rtl="0">
              <a:spcBef>
                <a:spcPts val="0"/>
              </a:spcBef>
              <a:buNone/>
            </a:pPr>
            <a:r>
              <a:t/>
            </a:r>
            <a:endParaRPr sz="1800"/>
          </a:p>
          <a:p>
            <a:pPr lvl="0">
              <a:spcBef>
                <a:spcPts val="0"/>
              </a:spcBef>
              <a:buNone/>
            </a:pPr>
            <a:r>
              <a:rPr lang="en" sz="1800"/>
              <a:t>National Research Act of 1974 </a:t>
            </a:r>
          </a:p>
          <a:p>
            <a:pPr lvl="0" rtl="0">
              <a:spcBef>
                <a:spcPts val="0"/>
              </a:spcBef>
              <a:buNone/>
            </a:pPr>
            <a:r>
              <a:rPr lang="en" sz="1800"/>
              <a:t>Est. the National Commission for the Protection of Human Subjects of Biomedical and Behavioral Research</a:t>
            </a:r>
          </a:p>
          <a:p>
            <a:pPr lvl="0" rtl="0">
              <a:spcBef>
                <a:spcPts val="0"/>
              </a:spcBef>
              <a:buNone/>
            </a:pPr>
            <a:r>
              <a:t/>
            </a:r>
            <a:endParaRPr sz="1800"/>
          </a:p>
          <a:p>
            <a:pPr lvl="0">
              <a:spcBef>
                <a:spcPts val="0"/>
              </a:spcBef>
              <a:buNone/>
            </a:pPr>
            <a:r>
              <a:rPr i="1" lang="en" sz="2400"/>
              <a:t>Learn more </a:t>
            </a:r>
            <a:r>
              <a:rPr i="1" lang="en" sz="2400" u="sng">
                <a:solidFill>
                  <a:schemeClr val="hlink"/>
                </a:solidFill>
                <a:hlinkClick r:id="rId3"/>
              </a:rPr>
              <a:t>here</a:t>
            </a:r>
          </a:p>
          <a:p>
            <a:pPr lvl="0" rtl="0">
              <a:spcBef>
                <a:spcPts val="0"/>
              </a:spcBef>
              <a:buNone/>
            </a:pPr>
            <a:r>
              <a:t/>
            </a:r>
            <a:endParaRPr sz="1800"/>
          </a:p>
          <a:p>
            <a:pPr lvl="0" rtl="0">
              <a:spcBef>
                <a:spcPts val="0"/>
              </a:spcBef>
              <a:buNone/>
            </a:pPr>
            <a:r>
              <a:t/>
            </a:r>
            <a:endParaRPr b="1">
              <a:solidFill>
                <a:schemeClr val="accent3"/>
              </a:solidFill>
            </a:endParaRPr>
          </a:p>
          <a:p>
            <a:pPr lvl="0" rtl="0">
              <a:spcBef>
                <a:spcPts val="0"/>
              </a:spcBef>
              <a:buNone/>
            </a:pPr>
            <a:r>
              <a:t/>
            </a:r>
            <a:endParaRPr b="1">
              <a:solidFill>
                <a:srgbClr val="B7B7B7"/>
              </a:solidFill>
            </a:endParaRPr>
          </a:p>
          <a:p>
            <a:pPr lvl="0" rtl="0">
              <a:spcBef>
                <a:spcPts val="0"/>
              </a:spcBef>
              <a:buNone/>
            </a:pPr>
            <a:r>
              <a:t/>
            </a:r>
            <a:endParaRPr b="1">
              <a:solidFill>
                <a:schemeClr val="accent3"/>
              </a:solidFill>
            </a:endParaRPr>
          </a:p>
        </p:txBody>
      </p:sp>
      <p:pic>
        <p:nvPicPr>
          <p:cNvPr id="108" name="Shape 108"/>
          <p:cNvPicPr preferRelativeResize="0"/>
          <p:nvPr/>
        </p:nvPicPr>
        <p:blipFill rotWithShape="1">
          <a:blip r:embed="rId4">
            <a:alphaModFix/>
          </a:blip>
          <a:srcRect b="6140" l="0" r="15038" t="14519"/>
          <a:stretch/>
        </p:blipFill>
        <p:spPr>
          <a:xfrm>
            <a:off x="5442124" y="292349"/>
            <a:ext cx="3254528" cy="4558802"/>
          </a:xfrm>
          <a:prstGeom prst="rect">
            <a:avLst/>
          </a:prstGeom>
          <a:noFill/>
          <a:ln>
            <a:noFill/>
          </a:ln>
        </p:spPr>
      </p:pic>
      <p:sp>
        <p:nvSpPr>
          <p:cNvPr id="109" name="Shape 109"/>
          <p:cNvSpPr txBox="1"/>
          <p:nvPr/>
        </p:nvSpPr>
        <p:spPr>
          <a:xfrm>
            <a:off x="5781037" y="4774950"/>
            <a:ext cx="2576700" cy="342300"/>
          </a:xfrm>
          <a:prstGeom prst="rect">
            <a:avLst/>
          </a:prstGeom>
          <a:noFill/>
          <a:ln>
            <a:noFill/>
          </a:ln>
        </p:spPr>
        <p:txBody>
          <a:bodyPr anchorCtr="0" anchor="t" bIns="91425" lIns="91425" rIns="91425" tIns="91425">
            <a:noAutofit/>
          </a:bodyPr>
          <a:lstStyle/>
          <a:p>
            <a:pPr lvl="0" algn="ctr">
              <a:spcBef>
                <a:spcPts val="0"/>
              </a:spcBef>
              <a:buNone/>
            </a:pPr>
            <a:r>
              <a:rPr lang="en" sz="800" u="sng">
                <a:solidFill>
                  <a:schemeClr val="hlink"/>
                </a:solidFill>
                <a:hlinkClick r:id="rId5"/>
              </a:rPr>
              <a:t>https://archive.org/details/belmontreporteth00unit</a:t>
            </a:r>
            <a:r>
              <a:rPr lang="en" sz="800"/>
              <a:t>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28325"/>
            <a:ext cx="8520600" cy="572700"/>
          </a:xfrm>
          <a:prstGeom prst="rect">
            <a:avLst/>
          </a:prstGeom>
        </p:spPr>
        <p:txBody>
          <a:bodyPr anchorCtr="0" anchor="t" bIns="91425" lIns="91425" rIns="91425" tIns="91425">
            <a:noAutofit/>
          </a:bodyPr>
          <a:lstStyle/>
          <a:p>
            <a:pPr lvl="0" rtl="0">
              <a:spcBef>
                <a:spcPts val="0"/>
              </a:spcBef>
              <a:buNone/>
            </a:pPr>
            <a:r>
              <a:rPr lang="en">
                <a:solidFill>
                  <a:srgbClr val="FF0000"/>
                </a:solidFill>
              </a:rPr>
              <a:t>Belmont Report</a:t>
            </a:r>
          </a:p>
        </p:txBody>
      </p:sp>
      <p:sp>
        <p:nvSpPr>
          <p:cNvPr id="115" name="Shape 115"/>
          <p:cNvSpPr txBox="1"/>
          <p:nvPr>
            <p:ph idx="1" type="body"/>
          </p:nvPr>
        </p:nvSpPr>
        <p:spPr>
          <a:xfrm>
            <a:off x="311700" y="1152475"/>
            <a:ext cx="4958100" cy="3640500"/>
          </a:xfrm>
          <a:prstGeom prst="rect">
            <a:avLst/>
          </a:prstGeom>
        </p:spPr>
        <p:txBody>
          <a:bodyPr anchorCtr="0" anchor="t" bIns="91425" lIns="91425" rIns="91425" tIns="91425">
            <a:noAutofit/>
          </a:bodyPr>
          <a:lstStyle/>
          <a:p>
            <a:pPr lvl="0">
              <a:spcBef>
                <a:spcPts val="0"/>
              </a:spcBef>
              <a:buNone/>
            </a:pPr>
            <a:r>
              <a:t/>
            </a:r>
            <a:endParaRPr sz="1800"/>
          </a:p>
          <a:p>
            <a:pPr lvl="0">
              <a:spcBef>
                <a:spcPts val="0"/>
              </a:spcBef>
              <a:buNone/>
            </a:pPr>
            <a:r>
              <a:rPr lang="en" sz="1800"/>
              <a:t>3 core principles:</a:t>
            </a:r>
          </a:p>
          <a:p>
            <a:pPr indent="-342900" lvl="0" marL="457200" rtl="0">
              <a:spcBef>
                <a:spcPts val="0"/>
              </a:spcBef>
              <a:buSzPct val="100000"/>
              <a:buAutoNum type="arabicPeriod"/>
            </a:pPr>
            <a:r>
              <a:rPr b="1" lang="en" sz="1800"/>
              <a:t>Respect for persons</a:t>
            </a:r>
          </a:p>
          <a:p>
            <a:pPr indent="-342900" lvl="0" marL="457200" rtl="0">
              <a:spcBef>
                <a:spcPts val="0"/>
              </a:spcBef>
              <a:buSzPct val="100000"/>
              <a:buAutoNum type="arabicPeriod"/>
            </a:pPr>
            <a:r>
              <a:rPr b="1" lang="en" sz="1800"/>
              <a:t>Beneficence</a:t>
            </a:r>
          </a:p>
          <a:p>
            <a:pPr indent="-342900" lvl="0" marL="457200" rtl="0">
              <a:spcBef>
                <a:spcPts val="0"/>
              </a:spcBef>
              <a:buSzPct val="100000"/>
              <a:buAutoNum type="arabicPeriod"/>
            </a:pPr>
            <a:r>
              <a:rPr b="1" lang="en" sz="1800"/>
              <a:t>Justice</a:t>
            </a:r>
          </a:p>
          <a:p>
            <a:pPr lvl="0" rtl="0">
              <a:spcBef>
                <a:spcPts val="0"/>
              </a:spcBef>
              <a:buNone/>
            </a:pPr>
            <a:r>
              <a:t/>
            </a:r>
            <a:endParaRPr sz="1800"/>
          </a:p>
          <a:p>
            <a:pPr lvl="0" rtl="0">
              <a:spcBef>
                <a:spcPts val="0"/>
              </a:spcBef>
              <a:buNone/>
            </a:pPr>
            <a:r>
              <a:rPr i="1" lang="en" sz="2400"/>
              <a:t>Learn more </a:t>
            </a:r>
            <a:r>
              <a:rPr i="1" lang="en" sz="2400" u="sng">
                <a:solidFill>
                  <a:schemeClr val="accent5"/>
                </a:solidFill>
                <a:hlinkClick r:id="rId3"/>
              </a:rPr>
              <a:t>here</a:t>
            </a:r>
          </a:p>
          <a:p>
            <a:pPr lvl="0" rtl="0">
              <a:spcBef>
                <a:spcPts val="0"/>
              </a:spcBef>
              <a:buNone/>
            </a:pPr>
            <a:r>
              <a:t/>
            </a:r>
            <a:endParaRPr b="1">
              <a:solidFill>
                <a:schemeClr val="accent3"/>
              </a:solidFill>
            </a:endParaRPr>
          </a:p>
          <a:p>
            <a:pPr lvl="0" rtl="0">
              <a:spcBef>
                <a:spcPts val="0"/>
              </a:spcBef>
              <a:buNone/>
            </a:pPr>
            <a:r>
              <a:t/>
            </a:r>
            <a:endParaRPr b="1">
              <a:solidFill>
                <a:srgbClr val="B7B7B7"/>
              </a:solidFill>
            </a:endParaRPr>
          </a:p>
          <a:p>
            <a:pPr lvl="0" rtl="0">
              <a:spcBef>
                <a:spcPts val="0"/>
              </a:spcBef>
              <a:buNone/>
            </a:pPr>
            <a:r>
              <a:t/>
            </a:r>
            <a:endParaRPr b="1">
              <a:solidFill>
                <a:schemeClr val="accent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