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0" r:id="rId5"/>
    <p:sldId id="270" r:id="rId6"/>
    <p:sldId id="261" r:id="rId7"/>
    <p:sldId id="264" r:id="rId8"/>
    <p:sldId id="263" r:id="rId9"/>
    <p:sldId id="271" r:id="rId10"/>
    <p:sldId id="269"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3B73F-6814-45FB-81DD-4FEF0C501E56}" type="datetimeFigureOut">
              <a:rPr lang="en-GB" smtClean="0"/>
              <a:t>22/01/2019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4E1D0F-E4B3-44CD-8AE7-BDA742E837D5}" type="slidenum">
              <a:rPr lang="en-GB" smtClean="0"/>
              <a:t>‹#›</a:t>
            </a:fld>
            <a:endParaRPr lang="en-GB"/>
          </a:p>
        </p:txBody>
      </p:sp>
    </p:spTree>
    <p:extLst>
      <p:ext uri="{BB962C8B-B14F-4D97-AF65-F5344CB8AC3E}">
        <p14:creationId xmlns:p14="http://schemas.microsoft.com/office/powerpoint/2010/main" val="2913571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Hello,</a:t>
            </a:r>
            <a:r>
              <a:rPr lang="en-GB" baseline="0" dirty="0" smtClean="0"/>
              <a:t> and thank you for the opportunity to speak today.</a:t>
            </a:r>
          </a:p>
          <a:p>
            <a:endParaRPr lang="en-GB" baseline="0" dirty="0" smtClean="0"/>
          </a:p>
          <a:p>
            <a:r>
              <a:rPr lang="en-GB" baseline="0" dirty="0" smtClean="0"/>
              <a:t>I’m David Milodowski, and I’m going to present results from some of the work we’ve been doing in Sabah, using airborne LiDAR surveys to quantify the structural impact of logging on forest canopies.</a:t>
            </a:r>
          </a:p>
          <a:p>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This research</a:t>
            </a:r>
            <a:r>
              <a:rPr lang="en-GB" baseline="0" dirty="0" smtClean="0"/>
              <a:t> forms part of the NERC-funded BALI project, which aims to better understand how biodiversity and biogeochemical cycles are impacted by degradation</a:t>
            </a:r>
          </a:p>
          <a:p>
            <a:endParaRPr lang="en-GB" dirty="0"/>
          </a:p>
        </p:txBody>
      </p:sp>
      <p:sp>
        <p:nvSpPr>
          <p:cNvPr id="4" name="Slide Number Placeholder 3"/>
          <p:cNvSpPr>
            <a:spLocks noGrp="1"/>
          </p:cNvSpPr>
          <p:nvPr>
            <p:ph type="sldNum" sz="quarter" idx="10"/>
          </p:nvPr>
        </p:nvSpPr>
        <p:spPr/>
        <p:txBody>
          <a:bodyPr/>
          <a:lstStyle/>
          <a:p>
            <a:fld id="{FCDD4435-BCD0-44A6-A1D3-DAA9429A1578}" type="slidenum">
              <a:rPr lang="en-GB" smtClean="0"/>
              <a:t>1</a:t>
            </a:fld>
            <a:endParaRPr lang="en-GB"/>
          </a:p>
        </p:txBody>
      </p:sp>
    </p:spTree>
    <p:extLst>
      <p:ext uri="{BB962C8B-B14F-4D97-AF65-F5344CB8AC3E}">
        <p14:creationId xmlns:p14="http://schemas.microsoft.com/office/powerpoint/2010/main" val="1497427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AD396FE-C257-4DF9-9433-22462D78D95C}" type="datetimeFigureOut">
              <a:rPr lang="en-GB" smtClean="0"/>
              <a:t>22/01/2019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2632638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D396FE-C257-4DF9-9433-22462D78D95C}" type="datetimeFigureOut">
              <a:rPr lang="en-GB" smtClean="0"/>
              <a:t>22/01/2019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1297924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D396FE-C257-4DF9-9433-22462D78D95C}" type="datetimeFigureOut">
              <a:rPr lang="en-GB" smtClean="0"/>
              <a:t>22/01/2019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904900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AD396FE-C257-4DF9-9433-22462D78D95C}" type="datetimeFigureOut">
              <a:rPr lang="en-GB" smtClean="0"/>
              <a:t>22/01/2019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3017806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D396FE-C257-4DF9-9433-22462D78D95C}" type="datetimeFigureOut">
              <a:rPr lang="en-GB" smtClean="0"/>
              <a:t>22/01/2019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404677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AD396FE-C257-4DF9-9433-22462D78D95C}" type="datetimeFigureOut">
              <a:rPr lang="en-GB" smtClean="0"/>
              <a:t>22/01/2019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279529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AD396FE-C257-4DF9-9433-22462D78D95C}" type="datetimeFigureOut">
              <a:rPr lang="en-GB" smtClean="0"/>
              <a:t>22/01/2019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1627012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AD396FE-C257-4DF9-9433-22462D78D95C}" type="datetimeFigureOut">
              <a:rPr lang="en-GB" smtClean="0"/>
              <a:t>22/01/2019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666623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396FE-C257-4DF9-9433-22462D78D95C}" type="datetimeFigureOut">
              <a:rPr lang="en-GB" smtClean="0"/>
              <a:t>22/01/2019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2546459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D396FE-C257-4DF9-9433-22462D78D95C}" type="datetimeFigureOut">
              <a:rPr lang="en-GB" smtClean="0"/>
              <a:t>22/01/2019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301161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D396FE-C257-4DF9-9433-22462D78D95C}" type="datetimeFigureOut">
              <a:rPr lang="en-GB" smtClean="0"/>
              <a:t>22/01/2019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25F132-BE3D-44F7-B418-AFA887B479CA}" type="slidenum">
              <a:rPr lang="en-GB" smtClean="0"/>
              <a:t>‹#›</a:t>
            </a:fld>
            <a:endParaRPr lang="en-GB"/>
          </a:p>
        </p:txBody>
      </p:sp>
    </p:spTree>
    <p:extLst>
      <p:ext uri="{BB962C8B-B14F-4D97-AF65-F5344CB8AC3E}">
        <p14:creationId xmlns:p14="http://schemas.microsoft.com/office/powerpoint/2010/main" val="2051683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D396FE-C257-4DF9-9433-22462D78D95C}" type="datetimeFigureOut">
              <a:rPr lang="en-GB" smtClean="0"/>
              <a:t>22/01/2019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5F132-BE3D-44F7-B418-AFA887B479CA}" type="slidenum">
              <a:rPr lang="en-GB" smtClean="0"/>
              <a:t>‹#›</a:t>
            </a:fld>
            <a:endParaRPr lang="en-GB"/>
          </a:p>
        </p:txBody>
      </p:sp>
    </p:spTree>
    <p:extLst>
      <p:ext uri="{BB962C8B-B14F-4D97-AF65-F5344CB8AC3E}">
        <p14:creationId xmlns:p14="http://schemas.microsoft.com/office/powerpoint/2010/main" val="2105909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gi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8"/>
          <p:cNvPicPr>
            <a:picLocks noChangeAspect="1"/>
          </p:cNvPicPr>
          <p:nvPr/>
        </p:nvPicPr>
        <p:blipFill rotWithShape="1">
          <a:blip r:embed="rId3" cstate="print">
            <a:extLst>
              <a:ext uri="{28A0092B-C50C-407E-A947-70E740481C1C}">
                <a14:useLocalDpi xmlns:a14="http://schemas.microsoft.com/office/drawing/2010/main" val="0"/>
              </a:ext>
            </a:extLst>
          </a:blip>
          <a:srcRect t="12208" b="12208"/>
          <a:stretch/>
        </p:blipFill>
        <p:spPr>
          <a:xfrm>
            <a:off x="0" y="-38100"/>
            <a:ext cx="12192000" cy="6915150"/>
          </a:xfrm>
          <a:prstGeom prst="rect">
            <a:avLst/>
          </a:prstGeom>
        </p:spPr>
      </p:pic>
      <p:sp>
        <p:nvSpPr>
          <p:cNvPr id="7" name="Rectangle 6"/>
          <p:cNvSpPr/>
          <p:nvPr/>
        </p:nvSpPr>
        <p:spPr>
          <a:xfrm>
            <a:off x="-1" y="5820229"/>
            <a:ext cx="12192000" cy="10377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noFill/>
          <a:effectLst>
            <a:softEdge rad="63500"/>
          </a:effectLst>
        </p:spPr>
        <p:txBody>
          <a:bodyPr anchor="b">
            <a:noAutofit/>
          </a:bodyPr>
          <a:lstStyle/>
          <a:p>
            <a:r>
              <a:rPr lang="en-GB" sz="5400" b="1" dirty="0" smtClean="0">
                <a:solidFill>
                  <a:schemeClr val="bg1"/>
                </a:solidFill>
              </a:rPr>
              <a:t>An Introduction to machine learning with Random Forests</a:t>
            </a:r>
            <a:endParaRPr lang="en-GB" sz="5400" b="1" dirty="0">
              <a:solidFill>
                <a:schemeClr val="bg1"/>
              </a:solidFill>
            </a:endParaRPr>
          </a:p>
        </p:txBody>
      </p:sp>
      <p:sp>
        <p:nvSpPr>
          <p:cNvPr id="3" name="Subtitle 2"/>
          <p:cNvSpPr>
            <a:spLocks noGrp="1"/>
          </p:cNvSpPr>
          <p:nvPr>
            <p:ph type="subTitle" idx="1"/>
          </p:nvPr>
        </p:nvSpPr>
        <p:spPr>
          <a:xfrm>
            <a:off x="261257" y="3602037"/>
            <a:ext cx="11669486" cy="2032799"/>
          </a:xfrm>
          <a:noFill/>
          <a:effectLst>
            <a:softEdge rad="63500"/>
          </a:effectLst>
        </p:spPr>
        <p:txBody>
          <a:bodyPr anchor="t">
            <a:normAutofit/>
          </a:bodyPr>
          <a:lstStyle/>
          <a:p>
            <a:r>
              <a:rPr lang="en-US" sz="3200" b="1" dirty="0" smtClean="0">
                <a:solidFill>
                  <a:schemeClr val="bg1"/>
                </a:solidFill>
              </a:rPr>
              <a:t>D. T. Milodowski</a:t>
            </a:r>
          </a:p>
          <a:p>
            <a:r>
              <a:rPr lang="en-US" sz="2000" dirty="0" smtClean="0">
                <a:solidFill>
                  <a:schemeClr val="accent6">
                    <a:lumMod val="20000"/>
                    <a:lumOff val="80000"/>
                  </a:schemeClr>
                </a:solidFill>
              </a:rPr>
              <a:t>School of </a:t>
            </a:r>
            <a:r>
              <a:rPr lang="en-US" sz="2000" dirty="0" err="1" smtClean="0">
                <a:solidFill>
                  <a:schemeClr val="accent6">
                    <a:lumMod val="20000"/>
                    <a:lumOff val="80000"/>
                  </a:schemeClr>
                </a:solidFill>
              </a:rPr>
              <a:t>GeoSciences</a:t>
            </a:r>
            <a:r>
              <a:rPr lang="en-US" sz="2000" dirty="0" smtClean="0">
                <a:solidFill>
                  <a:schemeClr val="accent6">
                    <a:lumMod val="20000"/>
                    <a:lumOff val="80000"/>
                  </a:schemeClr>
                </a:solidFill>
              </a:rPr>
              <a:t> &amp; National Centre for Earth Observation, University of Edinburgh</a:t>
            </a:r>
            <a:endParaRPr lang="en-US" sz="2000" dirty="0">
              <a:solidFill>
                <a:schemeClr val="accent6">
                  <a:lumMod val="20000"/>
                  <a:lumOff val="80000"/>
                </a:schemeClr>
              </a:solidFill>
            </a:endParaRPr>
          </a:p>
        </p:txBody>
      </p:sp>
      <p:pic>
        <p:nvPicPr>
          <p:cNvPr id="4" name="Picture 6"/>
          <p:cNvPicPr>
            <a:picLocks noChangeAspect="1"/>
          </p:cNvPicPr>
          <p:nvPr/>
        </p:nvPicPr>
        <p:blipFill>
          <a:blip r:embed="rId4"/>
          <a:stretch>
            <a:fillRect/>
          </a:stretch>
        </p:blipFill>
        <p:spPr>
          <a:xfrm>
            <a:off x="380077" y="6059635"/>
            <a:ext cx="2743200" cy="620684"/>
          </a:xfrm>
          <a:prstGeom prst="rect">
            <a:avLst/>
          </a:prstGeom>
        </p:spPr>
      </p:pic>
      <p:pic>
        <p:nvPicPr>
          <p:cNvPr id="5" name="Picture 4" descr="nceologo791.gif"/>
          <p:cNvPicPr>
            <a:picLocks noChangeAspect="1"/>
          </p:cNvPicPr>
          <p:nvPr/>
        </p:nvPicPr>
        <p:blipFill>
          <a:blip r:embed="rId5"/>
          <a:stretch>
            <a:fillRect/>
          </a:stretch>
        </p:blipFill>
        <p:spPr>
          <a:xfrm>
            <a:off x="9478385" y="6059635"/>
            <a:ext cx="2452358" cy="638667"/>
          </a:xfrm>
          <a:prstGeom prst="rect">
            <a:avLst/>
          </a:prstGeom>
        </p:spPr>
      </p:pic>
    </p:spTree>
    <p:extLst>
      <p:ext uri="{BB962C8B-B14F-4D97-AF65-F5344CB8AC3E}">
        <p14:creationId xmlns:p14="http://schemas.microsoft.com/office/powerpoint/2010/main" val="2879891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Scikit</a:t>
            </a:r>
            <a:r>
              <a:rPr lang="en-GB" dirty="0" smtClean="0"/>
              <a:t>-learn – machine learning with python</a:t>
            </a:r>
          </a:p>
        </p:txBody>
      </p:sp>
      <p:sp>
        <p:nvSpPr>
          <p:cNvPr id="5" name="Content Placeholder 4"/>
          <p:cNvSpPr>
            <a:spLocks noGrp="1"/>
          </p:cNvSpPr>
          <p:nvPr>
            <p:ph idx="1"/>
          </p:nvPr>
        </p:nvSpPr>
        <p:spPr/>
        <p:txBody>
          <a:bodyPr>
            <a:normAutofit fontScale="70000" lnSpcReduction="20000"/>
          </a:bodyPr>
          <a:lstStyle/>
          <a:p>
            <a:r>
              <a:rPr lang="en-GB" dirty="0" smtClean="0"/>
              <a:t>Many different machine learning algorithms available</a:t>
            </a:r>
          </a:p>
          <a:p>
            <a:endParaRPr lang="en-GB" dirty="0" smtClean="0"/>
          </a:p>
          <a:p>
            <a:r>
              <a:rPr lang="en-GB" dirty="0" smtClean="0"/>
              <a:t>Built in functions for splitting data, cross validation, hyper-parameter sensitivity testing etc.</a:t>
            </a:r>
            <a:endParaRPr lang="en-GB" dirty="0"/>
          </a:p>
          <a:p>
            <a:endParaRPr lang="en-GB" dirty="0" smtClean="0"/>
          </a:p>
          <a:p>
            <a:r>
              <a:rPr lang="en-GB" dirty="0" smtClean="0"/>
              <a:t>Key hyper-parameters in RF implementation:</a:t>
            </a:r>
          </a:p>
          <a:p>
            <a:endParaRPr lang="en-GB" dirty="0" smtClean="0"/>
          </a:p>
          <a:p>
            <a:pPr lvl="1"/>
            <a:r>
              <a:rPr lang="en-GB" dirty="0" smtClean="0"/>
              <a:t>number of trees in forest (</a:t>
            </a:r>
            <a:r>
              <a:rPr lang="en-GB" dirty="0" err="1" smtClean="0"/>
              <a:t>n_estimators</a:t>
            </a:r>
            <a:r>
              <a:rPr lang="en-GB" dirty="0" smtClean="0"/>
              <a:t>)</a:t>
            </a:r>
          </a:p>
          <a:p>
            <a:pPr lvl="1"/>
            <a:endParaRPr lang="en-GB" dirty="0" smtClean="0"/>
          </a:p>
          <a:p>
            <a:pPr lvl="1"/>
            <a:r>
              <a:rPr lang="en-GB" dirty="0" smtClean="0"/>
              <a:t>max number of variables considered for splitting a node (</a:t>
            </a:r>
            <a:r>
              <a:rPr lang="en-GB" dirty="0" err="1" smtClean="0"/>
              <a:t>max_features</a:t>
            </a:r>
            <a:r>
              <a:rPr lang="en-GB" dirty="0" smtClean="0"/>
              <a:t>)</a:t>
            </a:r>
          </a:p>
          <a:p>
            <a:pPr lvl="1"/>
            <a:endParaRPr lang="en-GB" dirty="0" smtClean="0"/>
          </a:p>
          <a:p>
            <a:pPr lvl="1"/>
            <a:r>
              <a:rPr lang="en-GB" dirty="0" smtClean="0"/>
              <a:t>max number of levels in decision tree (</a:t>
            </a:r>
            <a:r>
              <a:rPr lang="en-GB" dirty="0" err="1" smtClean="0"/>
              <a:t>max_depth</a:t>
            </a:r>
            <a:r>
              <a:rPr lang="en-GB" dirty="0" smtClean="0"/>
              <a:t>)</a:t>
            </a:r>
          </a:p>
          <a:p>
            <a:pPr lvl="1"/>
            <a:endParaRPr lang="en-GB" dirty="0" smtClean="0"/>
          </a:p>
          <a:p>
            <a:pPr lvl="1"/>
            <a:r>
              <a:rPr lang="en-GB" dirty="0" smtClean="0"/>
              <a:t>min data required before node is split (</a:t>
            </a:r>
            <a:r>
              <a:rPr lang="en-GB" dirty="0" err="1" smtClean="0"/>
              <a:t>min_samples_split</a:t>
            </a:r>
            <a:r>
              <a:rPr lang="en-GB" dirty="0" smtClean="0"/>
              <a:t>)</a:t>
            </a:r>
          </a:p>
          <a:p>
            <a:pPr lvl="1"/>
            <a:endParaRPr lang="en-GB" dirty="0" smtClean="0"/>
          </a:p>
          <a:p>
            <a:pPr lvl="1"/>
            <a:r>
              <a:rPr lang="en-GB" dirty="0" smtClean="0"/>
              <a:t>min data allowed within a given leaf node (</a:t>
            </a:r>
            <a:r>
              <a:rPr lang="en-GB" dirty="0" err="1" smtClean="0"/>
              <a:t>min_samples_leaf</a:t>
            </a:r>
            <a:r>
              <a:rPr lang="en-GB" dirty="0" smtClean="0"/>
              <a:t>)</a:t>
            </a:r>
          </a:p>
          <a:p>
            <a:endParaRPr lang="en-GB" dirty="0"/>
          </a:p>
        </p:txBody>
      </p:sp>
    </p:spTree>
    <p:extLst>
      <p:ext uri="{BB962C8B-B14F-4D97-AF65-F5344CB8AC3E}">
        <p14:creationId xmlns:p14="http://schemas.microsoft.com/office/powerpoint/2010/main" val="952455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Example</a:t>
            </a:r>
            <a:endParaRPr lang="en-GB" dirty="0"/>
          </a:p>
        </p:txBody>
      </p:sp>
      <p:sp>
        <p:nvSpPr>
          <p:cNvPr id="5" name="Text Placeholder 4"/>
          <p:cNvSpPr>
            <a:spLocks noGrp="1"/>
          </p:cNvSpPr>
          <p:nvPr>
            <p:ph type="body" idx="1"/>
          </p:nvPr>
        </p:nvSpPr>
        <p:spPr/>
        <p:txBody>
          <a:bodyPr>
            <a:normAutofit fontScale="92500" lnSpcReduction="20000"/>
          </a:bodyPr>
          <a:lstStyle/>
          <a:p>
            <a:r>
              <a:rPr lang="en-GB" dirty="0" smtClean="0"/>
              <a:t>Simple RF regression</a:t>
            </a:r>
          </a:p>
          <a:p>
            <a:r>
              <a:rPr lang="en-GB" dirty="0" smtClean="0"/>
              <a:t>Cal/</a:t>
            </a:r>
            <a:r>
              <a:rPr lang="en-GB" dirty="0" err="1" smtClean="0"/>
              <a:t>val</a:t>
            </a:r>
            <a:endParaRPr lang="en-GB" dirty="0" smtClean="0"/>
          </a:p>
          <a:p>
            <a:r>
              <a:rPr lang="en-GB" dirty="0" smtClean="0"/>
              <a:t>Variable importance</a:t>
            </a:r>
          </a:p>
          <a:p>
            <a:r>
              <a:rPr lang="en-GB" dirty="0" smtClean="0"/>
              <a:t>Partial dependencies</a:t>
            </a:r>
            <a:endParaRPr lang="en-GB" dirty="0"/>
          </a:p>
        </p:txBody>
      </p:sp>
    </p:spTree>
    <p:extLst>
      <p:ext uri="{BB962C8B-B14F-4D97-AF65-F5344CB8AC3E}">
        <p14:creationId xmlns:p14="http://schemas.microsoft.com/office/powerpoint/2010/main" val="2507649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use machine learning?</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Life is complicated!</a:t>
            </a:r>
          </a:p>
          <a:p>
            <a:endParaRPr lang="en-GB" dirty="0" smtClean="0"/>
          </a:p>
          <a:p>
            <a:r>
              <a:rPr lang="en-GB" dirty="0" smtClean="0"/>
              <a:t>We like to analyse complex things and make predictions:</a:t>
            </a:r>
          </a:p>
          <a:p>
            <a:pPr lvl="1"/>
            <a:r>
              <a:rPr lang="en-GB" dirty="0" smtClean="0"/>
              <a:t>classification, regression etc.</a:t>
            </a:r>
            <a:endParaRPr lang="en-GB" dirty="0"/>
          </a:p>
          <a:p>
            <a:endParaRPr lang="en-GB" dirty="0" smtClean="0"/>
          </a:p>
          <a:p>
            <a:r>
              <a:rPr lang="en-GB" dirty="0" smtClean="0"/>
              <a:t>Often have a lot of data that capture this complexity</a:t>
            </a:r>
          </a:p>
          <a:p>
            <a:pPr lvl="1"/>
            <a:r>
              <a:rPr lang="en-GB" dirty="0" smtClean="0"/>
              <a:t>Often don’t have </a:t>
            </a:r>
            <a:r>
              <a:rPr lang="en-GB" i="1" dirty="0" smtClean="0"/>
              <a:t>all</a:t>
            </a:r>
            <a:r>
              <a:rPr lang="en-GB" dirty="0" smtClean="0"/>
              <a:t> the data we’d like</a:t>
            </a:r>
          </a:p>
          <a:p>
            <a:endParaRPr lang="en-GB" dirty="0" smtClean="0"/>
          </a:p>
          <a:p>
            <a:r>
              <a:rPr lang="en-GB" dirty="0" smtClean="0"/>
              <a:t>Machine learning algorithms have potential to fit complex models, often with high predictive accuracy</a:t>
            </a:r>
          </a:p>
          <a:p>
            <a:endParaRPr lang="en-GB" dirty="0" smtClean="0"/>
          </a:p>
          <a:p>
            <a:endParaRPr lang="en-GB" dirty="0" smtClean="0"/>
          </a:p>
        </p:txBody>
      </p:sp>
    </p:spTree>
    <p:extLst>
      <p:ext uri="{BB962C8B-B14F-4D97-AF65-F5344CB8AC3E}">
        <p14:creationId xmlns:p14="http://schemas.microsoft.com/office/powerpoint/2010/main" val="819387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Cautionary Notes</a:t>
            </a:r>
            <a:endParaRPr lang="en-GB" dirty="0">
              <a:solidFill>
                <a:srgbClr val="FF0000"/>
              </a:solidFill>
            </a:endParaRPr>
          </a:p>
        </p:txBody>
      </p:sp>
      <p:sp>
        <p:nvSpPr>
          <p:cNvPr id="3" name="Content Placeholder 2"/>
          <p:cNvSpPr>
            <a:spLocks noGrp="1"/>
          </p:cNvSpPr>
          <p:nvPr>
            <p:ph idx="1"/>
          </p:nvPr>
        </p:nvSpPr>
        <p:spPr/>
        <p:txBody>
          <a:bodyPr/>
          <a:lstStyle/>
          <a:p>
            <a:r>
              <a:rPr lang="en-GB" dirty="0" smtClean="0"/>
              <a:t>Lots of options – no one algorithm is the </a:t>
            </a:r>
            <a:r>
              <a:rPr lang="en-GB" i="1" dirty="0" smtClean="0"/>
              <a:t>best </a:t>
            </a:r>
            <a:r>
              <a:rPr lang="en-GB" dirty="0" smtClean="0"/>
              <a:t>in all circumstances</a:t>
            </a:r>
          </a:p>
          <a:p>
            <a:endParaRPr lang="en-GB" dirty="0" smtClean="0"/>
          </a:p>
          <a:p>
            <a:r>
              <a:rPr lang="en-GB" dirty="0" smtClean="0"/>
              <a:t>Results are only as good as the data you provide</a:t>
            </a:r>
          </a:p>
          <a:p>
            <a:endParaRPr lang="en-GB" dirty="0" smtClean="0"/>
          </a:p>
          <a:p>
            <a:r>
              <a:rPr lang="en-GB" dirty="0" smtClean="0"/>
              <a:t>Algorithms can be complex – a black box – and subject to method-specific limitations</a:t>
            </a:r>
          </a:p>
          <a:p>
            <a:endParaRPr lang="en-GB" dirty="0"/>
          </a:p>
          <a:p>
            <a:r>
              <a:rPr lang="en-GB" dirty="0" smtClean="0"/>
              <a:t>The </a:t>
            </a:r>
            <a:r>
              <a:rPr lang="en-GB" b="1" dirty="0" smtClean="0"/>
              <a:t>results are sometimes nonsense </a:t>
            </a:r>
            <a:r>
              <a:rPr lang="en-GB" dirty="0" smtClean="0"/>
              <a:t>(e.g. “</a:t>
            </a:r>
            <a:r>
              <a:rPr lang="en-GB" i="1" dirty="0" smtClean="0"/>
              <a:t>personalised”</a:t>
            </a:r>
            <a:r>
              <a:rPr lang="en-GB" dirty="0" smtClean="0"/>
              <a:t> adverts)</a:t>
            </a:r>
          </a:p>
          <a:p>
            <a:endParaRPr lang="en-GB" dirty="0" smtClean="0"/>
          </a:p>
          <a:p>
            <a:endParaRPr lang="en-GB" dirty="0" smtClean="0"/>
          </a:p>
        </p:txBody>
      </p:sp>
    </p:spTree>
    <p:extLst>
      <p:ext uri="{BB962C8B-B14F-4D97-AF65-F5344CB8AC3E}">
        <p14:creationId xmlns:p14="http://schemas.microsoft.com/office/powerpoint/2010/main" val="2023690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Random forests</a:t>
            </a:r>
            <a:endParaRPr lang="en-GB" dirty="0"/>
          </a:p>
        </p:txBody>
      </p:sp>
      <p:sp>
        <p:nvSpPr>
          <p:cNvPr id="3" name="Content Placeholder 2"/>
          <p:cNvSpPr>
            <a:spLocks noGrp="1"/>
          </p:cNvSpPr>
          <p:nvPr>
            <p:ph idx="1"/>
          </p:nvPr>
        </p:nvSpPr>
        <p:spPr/>
        <p:txBody>
          <a:bodyPr>
            <a:normAutofit/>
          </a:bodyPr>
          <a:lstStyle/>
          <a:p>
            <a:r>
              <a:rPr lang="en-GB" dirty="0" smtClean="0"/>
              <a:t>classification &amp; regression – essentially the same underlying algorithm</a:t>
            </a:r>
          </a:p>
          <a:p>
            <a:endParaRPr lang="en-GB" dirty="0"/>
          </a:p>
          <a:p>
            <a:r>
              <a:rPr lang="en-GB" dirty="0" smtClean="0"/>
              <a:t>Relatively simple to understand &amp; implement</a:t>
            </a:r>
          </a:p>
          <a:p>
            <a:endParaRPr lang="en-GB" dirty="0"/>
          </a:p>
          <a:p>
            <a:r>
              <a:rPr lang="en-GB" dirty="0" smtClean="0"/>
              <a:t>Can fit complex non-linear relationships and interactions</a:t>
            </a:r>
          </a:p>
          <a:p>
            <a:endParaRPr lang="en-GB" dirty="0"/>
          </a:p>
          <a:p>
            <a:r>
              <a:rPr lang="en-GB" dirty="0" smtClean="0"/>
              <a:t>Useful additional information e.g. relative importance of dependent variables</a:t>
            </a:r>
            <a:endParaRPr lang="en-GB" dirty="0"/>
          </a:p>
        </p:txBody>
      </p:sp>
    </p:spTree>
    <p:extLst>
      <p:ext uri="{BB962C8B-B14F-4D97-AF65-F5344CB8AC3E}">
        <p14:creationId xmlns:p14="http://schemas.microsoft.com/office/powerpoint/2010/main" val="3010628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802100"/>
            <a:ext cx="4998319" cy="3552575"/>
          </a:xfrm>
          <a:prstGeom prst="rect">
            <a:avLst/>
          </a:prstGeom>
        </p:spPr>
      </p:pic>
      <p:pic>
        <p:nvPicPr>
          <p:cNvPr id="4" name="Picture 3"/>
          <p:cNvPicPr>
            <a:picLocks noChangeAspect="1"/>
          </p:cNvPicPr>
          <p:nvPr/>
        </p:nvPicPr>
        <p:blipFill>
          <a:blip r:embed="rId3"/>
          <a:stretch>
            <a:fillRect/>
          </a:stretch>
        </p:blipFill>
        <p:spPr>
          <a:xfrm>
            <a:off x="7066225" y="0"/>
            <a:ext cx="5125775" cy="4804611"/>
          </a:xfrm>
          <a:prstGeom prst="rect">
            <a:avLst/>
          </a:prstGeom>
        </p:spPr>
      </p:pic>
      <p:pic>
        <p:nvPicPr>
          <p:cNvPr id="3" name="Picture 2"/>
          <p:cNvPicPr>
            <a:picLocks noChangeAspect="1"/>
          </p:cNvPicPr>
          <p:nvPr/>
        </p:nvPicPr>
        <p:blipFill>
          <a:blip r:embed="rId4"/>
          <a:stretch>
            <a:fillRect/>
          </a:stretch>
        </p:blipFill>
        <p:spPr>
          <a:xfrm>
            <a:off x="4124024" y="3028323"/>
            <a:ext cx="4473613" cy="3552575"/>
          </a:xfrm>
          <a:prstGeom prst="rect">
            <a:avLst/>
          </a:prstGeom>
        </p:spPr>
      </p:pic>
      <p:sp>
        <p:nvSpPr>
          <p:cNvPr id="5" name="TextBox 4"/>
          <p:cNvSpPr txBox="1"/>
          <p:nvPr/>
        </p:nvSpPr>
        <p:spPr>
          <a:xfrm>
            <a:off x="0" y="4381558"/>
            <a:ext cx="3465094" cy="923330"/>
          </a:xfrm>
          <a:prstGeom prst="rect">
            <a:avLst/>
          </a:prstGeom>
          <a:noFill/>
        </p:spPr>
        <p:txBody>
          <a:bodyPr wrap="square" rtlCol="0">
            <a:spAutoFit/>
          </a:bodyPr>
          <a:lstStyle/>
          <a:p>
            <a:r>
              <a:rPr lang="en-GB" dirty="0" smtClean="0"/>
              <a:t>Analysing complex multivariate relationships (</a:t>
            </a:r>
            <a:r>
              <a:rPr lang="en-GB" dirty="0" err="1" smtClean="0"/>
              <a:t>e.g</a:t>
            </a:r>
            <a:r>
              <a:rPr lang="en-GB" dirty="0" smtClean="0"/>
              <a:t> climate-land-use-carbon) dependencies</a:t>
            </a:r>
            <a:endParaRPr lang="en-GB" dirty="0"/>
          </a:p>
        </p:txBody>
      </p:sp>
      <p:sp>
        <p:nvSpPr>
          <p:cNvPr id="6" name="TextBox 5"/>
          <p:cNvSpPr txBox="1"/>
          <p:nvPr/>
        </p:nvSpPr>
        <p:spPr>
          <a:xfrm>
            <a:off x="658930" y="5657568"/>
            <a:ext cx="3465094" cy="1200329"/>
          </a:xfrm>
          <a:prstGeom prst="rect">
            <a:avLst/>
          </a:prstGeom>
          <a:noFill/>
        </p:spPr>
        <p:txBody>
          <a:bodyPr wrap="square" rtlCol="0">
            <a:spAutoFit/>
          </a:bodyPr>
          <a:lstStyle/>
          <a:p>
            <a:r>
              <a:rPr lang="en-GB" dirty="0" smtClean="0"/>
              <a:t>Extrapolation from point flux tower observation network to global maps of energy and carbon fluxes (FLUXCOM)</a:t>
            </a:r>
            <a:endParaRPr lang="en-GB" dirty="0"/>
          </a:p>
        </p:txBody>
      </p:sp>
      <p:sp>
        <p:nvSpPr>
          <p:cNvPr id="7" name="TextBox 6"/>
          <p:cNvSpPr txBox="1"/>
          <p:nvPr/>
        </p:nvSpPr>
        <p:spPr>
          <a:xfrm>
            <a:off x="9320463" y="4804610"/>
            <a:ext cx="2806902" cy="923330"/>
          </a:xfrm>
          <a:prstGeom prst="rect">
            <a:avLst/>
          </a:prstGeom>
          <a:noFill/>
        </p:spPr>
        <p:txBody>
          <a:bodyPr wrap="square" rtlCol="0">
            <a:spAutoFit/>
          </a:bodyPr>
          <a:lstStyle/>
          <a:p>
            <a:r>
              <a:rPr lang="en-GB" dirty="0" smtClean="0"/>
              <a:t>Upscaling from small-scale LiDAR surveys to regional maps of biomass</a:t>
            </a:r>
            <a:endParaRPr lang="en-GB" dirty="0"/>
          </a:p>
        </p:txBody>
      </p:sp>
      <p:sp>
        <p:nvSpPr>
          <p:cNvPr id="8" name="TextBox 7"/>
          <p:cNvSpPr txBox="1"/>
          <p:nvPr/>
        </p:nvSpPr>
        <p:spPr>
          <a:xfrm>
            <a:off x="0" y="122904"/>
            <a:ext cx="3465094" cy="523220"/>
          </a:xfrm>
          <a:prstGeom prst="rect">
            <a:avLst/>
          </a:prstGeom>
          <a:noFill/>
        </p:spPr>
        <p:txBody>
          <a:bodyPr wrap="square" rtlCol="0">
            <a:spAutoFit/>
          </a:bodyPr>
          <a:lstStyle/>
          <a:p>
            <a:r>
              <a:rPr lang="en-GB" sz="2800" dirty="0" smtClean="0"/>
              <a:t>Lots of uses!</a:t>
            </a:r>
            <a:endParaRPr lang="en-GB" sz="2800" dirty="0"/>
          </a:p>
        </p:txBody>
      </p:sp>
    </p:spTree>
    <p:extLst>
      <p:ext uri="{BB962C8B-B14F-4D97-AF65-F5344CB8AC3E}">
        <p14:creationId xmlns:p14="http://schemas.microsoft.com/office/powerpoint/2010/main" val="3286981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How do Random Forests work?</a:t>
            </a:r>
            <a:endParaRPr lang="en-GB" dirty="0"/>
          </a:p>
        </p:txBody>
      </p:sp>
      <p:sp>
        <p:nvSpPr>
          <p:cNvPr id="5" name="Text Placeholder 4"/>
          <p:cNvSpPr>
            <a:spLocks noGrp="1"/>
          </p:cNvSpPr>
          <p:nvPr>
            <p:ph type="body" idx="1"/>
          </p:nvPr>
        </p:nvSpPr>
        <p:spPr/>
        <p:txBody>
          <a:bodyPr/>
          <a:lstStyle/>
          <a:p>
            <a:r>
              <a:rPr lang="en-GB" dirty="0" smtClean="0"/>
              <a:t>A simple introduction (honest)</a:t>
            </a:r>
            <a:endParaRPr lang="en-GB" dirty="0"/>
          </a:p>
        </p:txBody>
      </p:sp>
    </p:spTree>
    <p:extLst>
      <p:ext uri="{BB962C8B-B14F-4D97-AF65-F5344CB8AC3E}">
        <p14:creationId xmlns:p14="http://schemas.microsoft.com/office/powerpoint/2010/main" val="514780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 “forest” of Decision Trees</a:t>
            </a:r>
            <a:endParaRPr lang="en-GB" dirty="0"/>
          </a:p>
        </p:txBody>
      </p:sp>
      <p:pic>
        <p:nvPicPr>
          <p:cNvPr id="8" name="Content Placeholder 7"/>
          <p:cNvPicPr>
            <a:picLocks noGrp="1" noChangeAspect="1"/>
          </p:cNvPicPr>
          <p:nvPr>
            <p:ph sz="half" idx="1"/>
          </p:nvPr>
        </p:nvPicPr>
        <p:blipFill>
          <a:blip r:embed="rId2"/>
          <a:stretch>
            <a:fillRect/>
          </a:stretch>
        </p:blipFill>
        <p:spPr>
          <a:xfrm>
            <a:off x="838200" y="2254010"/>
            <a:ext cx="5181600" cy="3494567"/>
          </a:xfrm>
          <a:prstGeom prst="rect">
            <a:avLst/>
          </a:prstGeom>
        </p:spPr>
      </p:pic>
      <p:sp>
        <p:nvSpPr>
          <p:cNvPr id="7" name="Content Placeholder 6"/>
          <p:cNvSpPr>
            <a:spLocks noGrp="1"/>
          </p:cNvSpPr>
          <p:nvPr>
            <p:ph sz="half" idx="2"/>
          </p:nvPr>
        </p:nvSpPr>
        <p:spPr/>
        <p:txBody>
          <a:bodyPr>
            <a:normAutofit fontScale="92500" lnSpcReduction="10000"/>
          </a:bodyPr>
          <a:lstStyle/>
          <a:p>
            <a:r>
              <a:rPr lang="en-GB" dirty="0" smtClean="0"/>
              <a:t>Randomly sample training data  (with replacement)</a:t>
            </a:r>
          </a:p>
          <a:p>
            <a:endParaRPr lang="en-GB" dirty="0"/>
          </a:p>
          <a:p>
            <a:r>
              <a:rPr lang="en-GB" dirty="0" smtClean="0"/>
              <a:t>A random subset of variables (&lt;= total number of variables) </a:t>
            </a:r>
          </a:p>
          <a:p>
            <a:endParaRPr lang="en-GB" dirty="0"/>
          </a:p>
          <a:p>
            <a:r>
              <a:rPr lang="en-GB" dirty="0" smtClean="0"/>
              <a:t>Construct decision tree:</a:t>
            </a:r>
          </a:p>
          <a:p>
            <a:pPr lvl="1"/>
            <a:r>
              <a:rPr lang="en-GB" dirty="0" smtClean="0"/>
              <a:t>At each node, predictor variable providing best split is used to part the data into two groups</a:t>
            </a:r>
          </a:p>
          <a:p>
            <a:pPr lvl="1"/>
            <a:r>
              <a:rPr lang="en-GB" dirty="0" smtClean="0"/>
              <a:t>Continue until the data has been split as far as specified/as far as possible</a:t>
            </a:r>
          </a:p>
        </p:txBody>
      </p:sp>
      <p:sp>
        <p:nvSpPr>
          <p:cNvPr id="9" name="TextBox 8"/>
          <p:cNvSpPr txBox="1"/>
          <p:nvPr/>
        </p:nvSpPr>
        <p:spPr>
          <a:xfrm>
            <a:off x="2815389" y="5863389"/>
            <a:ext cx="3204411" cy="369332"/>
          </a:xfrm>
          <a:prstGeom prst="rect">
            <a:avLst/>
          </a:prstGeom>
          <a:noFill/>
        </p:spPr>
        <p:txBody>
          <a:bodyPr wrap="square" rtlCol="0">
            <a:spAutoFit/>
          </a:bodyPr>
          <a:lstStyle/>
          <a:p>
            <a:r>
              <a:rPr lang="en-GB" dirty="0" smtClean="0">
                <a:solidFill>
                  <a:schemeClr val="bg2">
                    <a:lumMod val="75000"/>
                  </a:schemeClr>
                </a:solidFill>
              </a:rPr>
              <a:t>Jung et al., </a:t>
            </a:r>
            <a:r>
              <a:rPr lang="en-GB" i="1" dirty="0" err="1" smtClean="0">
                <a:solidFill>
                  <a:schemeClr val="bg2">
                    <a:lumMod val="75000"/>
                  </a:schemeClr>
                </a:solidFill>
              </a:rPr>
              <a:t>Biogeosciences</a:t>
            </a:r>
            <a:r>
              <a:rPr lang="en-GB" dirty="0" smtClean="0">
                <a:solidFill>
                  <a:schemeClr val="bg2">
                    <a:lumMod val="75000"/>
                  </a:schemeClr>
                </a:solidFill>
              </a:rPr>
              <a:t>, 2009</a:t>
            </a:r>
            <a:endParaRPr lang="en-GB" dirty="0">
              <a:solidFill>
                <a:schemeClr val="bg2">
                  <a:lumMod val="75000"/>
                </a:schemeClr>
              </a:solidFill>
            </a:endParaRPr>
          </a:p>
        </p:txBody>
      </p:sp>
    </p:spTree>
    <p:extLst>
      <p:ext uri="{BB962C8B-B14F-4D97-AF65-F5344CB8AC3E}">
        <p14:creationId xmlns:p14="http://schemas.microsoft.com/office/powerpoint/2010/main" val="3673041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Random forest == Multiple of (random) trees</a:t>
            </a:r>
          </a:p>
        </p:txBody>
      </p:sp>
      <p:sp>
        <p:nvSpPr>
          <p:cNvPr id="5" name="Content Placeholder 4"/>
          <p:cNvSpPr>
            <a:spLocks noGrp="1"/>
          </p:cNvSpPr>
          <p:nvPr>
            <p:ph sz="half" idx="2"/>
          </p:nvPr>
        </p:nvSpPr>
        <p:spPr/>
        <p:txBody>
          <a:bodyPr>
            <a:normAutofit fontScale="77500" lnSpcReduction="20000"/>
          </a:bodyPr>
          <a:lstStyle/>
          <a:p>
            <a:endParaRPr lang="en-GB" dirty="0" smtClean="0"/>
          </a:p>
          <a:p>
            <a:r>
              <a:rPr lang="en-GB" dirty="0" smtClean="0"/>
              <a:t>Averaging across many decision trees provides increases accuracy and stability of predictions</a:t>
            </a:r>
          </a:p>
          <a:p>
            <a:endParaRPr lang="en-GB" dirty="0" smtClean="0"/>
          </a:p>
          <a:p>
            <a:r>
              <a:rPr lang="en-GB" dirty="0" smtClean="0"/>
              <a:t>For classification, class probabilities calculated from class fraction at leaf node</a:t>
            </a:r>
          </a:p>
          <a:p>
            <a:endParaRPr lang="en-GB" dirty="0" smtClean="0"/>
          </a:p>
          <a:p>
            <a:r>
              <a:rPr lang="en-GB" dirty="0" smtClean="0"/>
              <a:t>For regression, estimated values calculated from mean at leaf node</a:t>
            </a:r>
          </a:p>
          <a:p>
            <a:endParaRPr lang="en-GB" dirty="0" smtClean="0"/>
          </a:p>
          <a:p>
            <a:r>
              <a:rPr lang="en-GB" dirty="0" smtClean="0"/>
              <a:t>Variable importance determined </a:t>
            </a:r>
            <a:r>
              <a:rPr lang="en-GB" smtClean="0"/>
              <a:t>by height within each </a:t>
            </a:r>
            <a:r>
              <a:rPr lang="en-GB" dirty="0" smtClean="0"/>
              <a:t>tree</a:t>
            </a:r>
          </a:p>
        </p:txBody>
      </p:sp>
      <p:pic>
        <p:nvPicPr>
          <p:cNvPr id="6" name="Content Placeholder 7"/>
          <p:cNvPicPr>
            <a:picLocks noChangeAspect="1"/>
          </p:cNvPicPr>
          <p:nvPr/>
        </p:nvPicPr>
        <p:blipFill>
          <a:blip r:embed="rId2"/>
          <a:stretch>
            <a:fillRect/>
          </a:stretch>
        </p:blipFill>
        <p:spPr>
          <a:xfrm>
            <a:off x="838200" y="2254010"/>
            <a:ext cx="5181600" cy="3494567"/>
          </a:xfrm>
          <a:prstGeom prst="rect">
            <a:avLst/>
          </a:prstGeom>
        </p:spPr>
      </p:pic>
      <p:sp>
        <p:nvSpPr>
          <p:cNvPr id="7" name="TextBox 6"/>
          <p:cNvSpPr txBox="1"/>
          <p:nvPr/>
        </p:nvSpPr>
        <p:spPr>
          <a:xfrm>
            <a:off x="2815389" y="5863389"/>
            <a:ext cx="3204411" cy="369332"/>
          </a:xfrm>
          <a:prstGeom prst="rect">
            <a:avLst/>
          </a:prstGeom>
          <a:noFill/>
        </p:spPr>
        <p:txBody>
          <a:bodyPr wrap="square" rtlCol="0">
            <a:spAutoFit/>
          </a:bodyPr>
          <a:lstStyle/>
          <a:p>
            <a:r>
              <a:rPr lang="en-GB" dirty="0" smtClean="0">
                <a:solidFill>
                  <a:schemeClr val="bg2">
                    <a:lumMod val="75000"/>
                  </a:schemeClr>
                </a:solidFill>
              </a:rPr>
              <a:t>Jung et al., </a:t>
            </a:r>
            <a:r>
              <a:rPr lang="en-GB" i="1" dirty="0" err="1" smtClean="0">
                <a:solidFill>
                  <a:schemeClr val="bg2">
                    <a:lumMod val="75000"/>
                  </a:schemeClr>
                </a:solidFill>
              </a:rPr>
              <a:t>Biogeosciences</a:t>
            </a:r>
            <a:r>
              <a:rPr lang="en-GB" dirty="0" smtClean="0">
                <a:solidFill>
                  <a:schemeClr val="bg2">
                    <a:lumMod val="75000"/>
                  </a:schemeClr>
                </a:solidFill>
              </a:rPr>
              <a:t>, 2009</a:t>
            </a:r>
            <a:endParaRPr lang="en-GB" dirty="0">
              <a:solidFill>
                <a:schemeClr val="bg2">
                  <a:lumMod val="75000"/>
                </a:schemeClr>
              </a:solidFill>
            </a:endParaRPr>
          </a:p>
        </p:txBody>
      </p:sp>
    </p:spTree>
    <p:extLst>
      <p:ext uri="{BB962C8B-B14F-4D97-AF65-F5344CB8AC3E}">
        <p14:creationId xmlns:p14="http://schemas.microsoft.com/office/powerpoint/2010/main" val="3822508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Cautionary Notes 2</a:t>
            </a:r>
            <a:endParaRPr lang="en-GB" dirty="0" smtClean="0">
              <a:solidFill>
                <a:srgbClr val="FF0000"/>
              </a:solidFill>
            </a:endParaRPr>
          </a:p>
        </p:txBody>
      </p:sp>
      <p:sp>
        <p:nvSpPr>
          <p:cNvPr id="5" name="Content Placeholder 4"/>
          <p:cNvSpPr>
            <a:spLocks noGrp="1"/>
          </p:cNvSpPr>
          <p:nvPr>
            <p:ph idx="1"/>
          </p:nvPr>
        </p:nvSpPr>
        <p:spPr/>
        <p:txBody>
          <a:bodyPr>
            <a:normAutofit fontScale="70000" lnSpcReduction="20000"/>
          </a:bodyPr>
          <a:lstStyle/>
          <a:p>
            <a:r>
              <a:rPr lang="en-GB" dirty="0" smtClean="0"/>
              <a:t>Flexible and easy to use, but not perfect!</a:t>
            </a:r>
          </a:p>
          <a:p>
            <a:endParaRPr lang="en-GB" dirty="0"/>
          </a:p>
          <a:p>
            <a:r>
              <a:rPr lang="en-GB" dirty="0" smtClean="0"/>
              <a:t>Only as good as your data</a:t>
            </a:r>
          </a:p>
          <a:p>
            <a:endParaRPr lang="en-GB" dirty="0" smtClean="0"/>
          </a:p>
          <a:p>
            <a:r>
              <a:rPr lang="en-GB" dirty="0" smtClean="0"/>
              <a:t>Behaves differently to parametric regression models</a:t>
            </a:r>
            <a:endParaRPr lang="en-GB" dirty="0"/>
          </a:p>
          <a:p>
            <a:pPr lvl="1"/>
            <a:r>
              <a:rPr lang="en-GB" dirty="0" smtClean="0"/>
              <a:t>Cannot extrapolate</a:t>
            </a:r>
          </a:p>
          <a:p>
            <a:pPr lvl="1"/>
            <a:r>
              <a:rPr lang="en-GB" dirty="0" smtClean="0"/>
              <a:t>Struggles to interpolate across holes in parameter space (</a:t>
            </a:r>
            <a:r>
              <a:rPr lang="en-GB" i="1" dirty="0" smtClean="0"/>
              <a:t>may not always be desired though</a:t>
            </a:r>
            <a:r>
              <a:rPr lang="en-GB" dirty="0" smtClean="0"/>
              <a:t>)</a:t>
            </a:r>
          </a:p>
          <a:p>
            <a:endParaRPr lang="en-GB" dirty="0" smtClean="0"/>
          </a:p>
          <a:p>
            <a:r>
              <a:rPr lang="en-GB" dirty="0" smtClean="0"/>
              <a:t>Overfitting!</a:t>
            </a:r>
          </a:p>
          <a:p>
            <a:endParaRPr lang="en-GB" dirty="0"/>
          </a:p>
          <a:p>
            <a:r>
              <a:rPr lang="en-GB" dirty="0" smtClean="0"/>
              <a:t>Under-prediction of extremes/tendency </a:t>
            </a:r>
            <a:r>
              <a:rPr lang="en-GB" smtClean="0"/>
              <a:t>towards the mean</a:t>
            </a:r>
            <a:endParaRPr lang="en-GB" dirty="0"/>
          </a:p>
          <a:p>
            <a:endParaRPr lang="en-GB" dirty="0"/>
          </a:p>
          <a:p>
            <a:r>
              <a:rPr lang="en-GB" dirty="0" smtClean="0"/>
              <a:t>Can be difficult to decipher the functional </a:t>
            </a:r>
            <a:r>
              <a:rPr lang="en-GB" i="1" dirty="0" smtClean="0"/>
              <a:t>effect </a:t>
            </a:r>
            <a:r>
              <a:rPr lang="en-GB" dirty="0" smtClean="0"/>
              <a:t>of particular variables</a:t>
            </a:r>
            <a:endParaRPr lang="en-GB" i="1" dirty="0"/>
          </a:p>
        </p:txBody>
      </p:sp>
    </p:spTree>
    <p:extLst>
      <p:ext uri="{BB962C8B-B14F-4D97-AF65-F5344CB8AC3E}">
        <p14:creationId xmlns:p14="http://schemas.microsoft.com/office/powerpoint/2010/main" val="2127160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578</Words>
  <Application>Microsoft Office PowerPoint</Application>
  <PresentationFormat>Widescreen</PresentationFormat>
  <Paragraphs>95</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An Introduction to machine learning with Random Forests</vt:lpstr>
      <vt:lpstr>Why use machine learning?</vt:lpstr>
      <vt:lpstr>Cautionary Notes</vt:lpstr>
      <vt:lpstr>Random forests</vt:lpstr>
      <vt:lpstr>PowerPoint Presentation</vt:lpstr>
      <vt:lpstr>How do Random Forests work?</vt:lpstr>
      <vt:lpstr>A “forest” of Decision Trees</vt:lpstr>
      <vt:lpstr>Random forest == Multiple of (random) trees</vt:lpstr>
      <vt:lpstr>Cautionary Notes 2</vt:lpstr>
      <vt:lpstr>Scikit-learn – machine learning with python</vt:lpstr>
      <vt:lpstr>Example</vt:lpstr>
    </vt:vector>
  </TitlesOfParts>
  <Company>University of Edinburgh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machine learning with Random Forests</dc:title>
  <dc:creator>MILODOWSKI David</dc:creator>
  <cp:lastModifiedBy>MILODOWSKI David</cp:lastModifiedBy>
  <cp:revision>29</cp:revision>
  <dcterms:created xsi:type="dcterms:W3CDTF">2019-01-21T09:55:35Z</dcterms:created>
  <dcterms:modified xsi:type="dcterms:W3CDTF">2019-01-22T13:40:09Z</dcterms:modified>
</cp:coreProperties>
</file>