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900"/>
    <a:srgbClr val="D7C896"/>
    <a:srgbClr val="39275B"/>
    <a:srgbClr val="C79900"/>
    <a:srgbClr val="F4F4F4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9"/>
    <p:restoredTop sz="94657"/>
  </p:normalViewPr>
  <p:slideViewPr>
    <p:cSldViewPr snapToObjects="1">
      <p:cViewPr varScale="1">
        <p:scale>
          <a:sx n="110" d="100"/>
          <a:sy n="110" d="100"/>
        </p:scale>
        <p:origin x="17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62184-E826-9C4F-B625-09C545A64D6F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04F0-6601-0D41-B119-59804D9A4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3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 w="9525">
            <a:noFill/>
            <a:miter lim="800000"/>
            <a:headEnd/>
            <a:tailEnd/>
          </a:ln>
          <a:effectLst>
            <a:outerShdw dist="38100" dir="3600019" algn="br" rotWithShape="0">
              <a:srgbClr val="808080">
                <a:alpha val="1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A03AE0-1E73-4D6F-945F-CAA2DDD07847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04B1C1-72C1-4FC6-8E27-DE3EF213E62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95CDF-7E72-445E-9D41-EFABC8EE6700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82FB5-CCE9-4971-8DDE-9AE541E3C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D55661-A617-4B17-A19C-3650BDD5BBF3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0F8C3-A7A1-4331-A573-332875DA3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 w="9525">
            <a:noFill/>
            <a:miter lim="800000"/>
            <a:headEnd/>
            <a:tailEnd/>
          </a:ln>
          <a:effectLst>
            <a:outerShdw dist="38100" dir="3600019" algn="br" rotWithShape="0">
              <a:srgbClr val="808080">
                <a:alpha val="1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AB8BA4E-0111-4C97-9185-B5D7A3D0C273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BAD832A-9ACF-44AB-B435-448F08B13F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F5F3E5-6F6C-4AA7-ADC1-6D033EED0520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C80B5-A836-4E80-BF2B-BE821A15F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0346C-31C1-4A23-A8B5-6AE8CB80911D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92CCF-FDF7-4506-B8CC-EC86691D8D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55D501-7BB2-41CD-BB0A-EC3319B3BBA6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25BAF-79C1-4F2D-9A20-09C3C237CE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61F70-6D49-4FD3-BC56-C37BF95E3E77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02949-8369-4940-B354-23A3E4BF7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4C725-F114-40C2-9C5A-4EAD8EA0D7AD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9244B-0CC9-4C43-83EC-6923F9AA0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0454A-F214-4B69-AA64-C92D0E42A5E4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524CF-B9D9-4D6A-B142-14D4162BBC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FDCC8-81EB-4108-838F-7ED892334406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673CC-6C22-459C-96E7-3EEAE8AEA7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3B8F9E22-774A-4EF4-9B38-0B34A5CF6A96}" type="datetime1">
              <a:rPr lang="en-US"/>
              <a:pPr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5811DF7A-D306-4D74-A6CD-1EFBF92B36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57150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76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/>
              <a:t>Generalized Chiller Efficiency Predictor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9D6EA9E-BB4F-7D4B-BBFD-799176688B15}"/>
              </a:ext>
            </a:extLst>
          </p:cNvPr>
          <p:cNvGrpSpPr/>
          <p:nvPr/>
        </p:nvGrpSpPr>
        <p:grpSpPr>
          <a:xfrm>
            <a:off x="2362199" y="4089269"/>
            <a:ext cx="4419602" cy="2067498"/>
            <a:chOff x="457198" y="1024038"/>
            <a:chExt cx="4419602" cy="20674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1A2544A-723E-BE44-ACE1-7869BDDD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040" y="1643746"/>
              <a:ext cx="1832835" cy="129538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B42C437-CFA2-944E-9404-86568B468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941" y="1491341"/>
              <a:ext cx="1368917" cy="160019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EF0FA2-17E5-1D4E-BF7C-CE2B2F8E1BF4}"/>
                </a:ext>
              </a:extLst>
            </p:cNvPr>
            <p:cNvSpPr txBox="1"/>
            <p:nvPr/>
          </p:nvSpPr>
          <p:spPr>
            <a:xfrm>
              <a:off x="457198" y="1024038"/>
              <a:ext cx="247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Low Efficiency Chiller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5D108FE-67D7-AC4C-ADFA-DB84CAEC8570}"/>
                </a:ext>
              </a:extLst>
            </p:cNvPr>
            <p:cNvSpPr txBox="1"/>
            <p:nvPr/>
          </p:nvSpPr>
          <p:spPr>
            <a:xfrm>
              <a:off x="3048000" y="102403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Traditional Way</a:t>
              </a:r>
              <a:endParaRPr kumimoji="1" lang="zh-CN" altLang="en-US" dirty="0"/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4F54859F-3D6C-044D-8805-769DA2815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936177"/>
            <a:ext cx="4800600" cy="2720340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34D2718-D57F-404F-A63D-F9B4A6EE8F87}"/>
              </a:ext>
            </a:extLst>
          </p:cNvPr>
          <p:cNvGrpSpPr/>
          <p:nvPr/>
        </p:nvGrpSpPr>
        <p:grpSpPr>
          <a:xfrm>
            <a:off x="2362199" y="4089269"/>
            <a:ext cx="4550602" cy="2291438"/>
            <a:chOff x="554126" y="1143000"/>
            <a:chExt cx="4550602" cy="2291438"/>
          </a:xfrm>
        </p:grpSpPr>
        <p:sp>
          <p:nvSpPr>
            <p:cNvPr id="42" name="乘 41">
              <a:extLst>
                <a:ext uri="{FF2B5EF4-FFF2-40B4-BE49-F238E27FC236}">
                  <a16:creationId xmlns:a16="http://schemas.microsoft.com/office/drawing/2014/main" id="{ACFAB982-408B-B24B-A94E-61E0130B4BCF}"/>
                </a:ext>
              </a:extLst>
            </p:cNvPr>
            <p:cNvSpPr/>
            <p:nvPr/>
          </p:nvSpPr>
          <p:spPr>
            <a:xfrm>
              <a:off x="554126" y="1148438"/>
              <a:ext cx="2284659" cy="2286000"/>
            </a:xfrm>
            <a:prstGeom prst="mathMultiply">
              <a:avLst/>
            </a:prstGeom>
            <a:solidFill>
              <a:schemeClr val="accent2"/>
            </a:solidFill>
            <a:ln w="63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乘 42">
              <a:extLst>
                <a:ext uri="{FF2B5EF4-FFF2-40B4-BE49-F238E27FC236}">
                  <a16:creationId xmlns:a16="http://schemas.microsoft.com/office/drawing/2014/main" id="{7EA9A040-1898-8A4D-AD91-C4C89D5DCD2A}"/>
                </a:ext>
              </a:extLst>
            </p:cNvPr>
            <p:cNvSpPr/>
            <p:nvPr/>
          </p:nvSpPr>
          <p:spPr>
            <a:xfrm>
              <a:off x="2820069" y="1143000"/>
              <a:ext cx="2284659" cy="2286000"/>
            </a:xfrm>
            <a:prstGeom prst="mathMultiply">
              <a:avLst/>
            </a:prstGeom>
            <a:solidFill>
              <a:schemeClr val="accent2"/>
            </a:solidFill>
            <a:ln w="63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8AA5DF6E-4961-C54A-BCEB-EF4EE0D6E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54" y="1625485"/>
            <a:ext cx="3774804" cy="4067503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01ED63D0-9F70-6E40-B439-DF7A15294A71}"/>
              </a:ext>
            </a:extLst>
          </p:cNvPr>
          <p:cNvGrpSpPr/>
          <p:nvPr/>
        </p:nvGrpSpPr>
        <p:grpSpPr>
          <a:xfrm>
            <a:off x="5791200" y="1196982"/>
            <a:ext cx="2284660" cy="2232018"/>
            <a:chOff x="5791200" y="1196982"/>
            <a:chExt cx="2284660" cy="223201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1A7D495-B33B-1D44-B127-74BC7DB92DD0}"/>
                </a:ext>
              </a:extLst>
            </p:cNvPr>
            <p:cNvSpPr/>
            <p:nvPr/>
          </p:nvSpPr>
          <p:spPr>
            <a:xfrm>
              <a:off x="5791200" y="1196982"/>
              <a:ext cx="2284660" cy="539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</a:t>
              </a:r>
              <a:r>
                <a:rPr kumimoji="1"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48FF92-7314-D64D-B793-C869E4C1E50A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6933530" y="1736886"/>
              <a:ext cx="0" cy="569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545F03-1F57-1C4B-970E-77134DB82B1E}"/>
                </a:ext>
              </a:extLst>
            </p:cNvPr>
            <p:cNvSpPr/>
            <p:nvPr/>
          </p:nvSpPr>
          <p:spPr>
            <a:xfrm>
              <a:off x="5791200" y="2305928"/>
              <a:ext cx="2284660" cy="1123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Saving</a:t>
              </a:r>
              <a:r>
                <a:rPr kumimoji="1"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Saving Money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Saving Energy</a:t>
              </a: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CF3902E7-C389-6746-B9F0-401E50BE4F79}"/>
              </a:ext>
            </a:extLst>
          </p:cNvPr>
          <p:cNvSpPr/>
          <p:nvPr/>
        </p:nvSpPr>
        <p:spPr>
          <a:xfrm>
            <a:off x="5091369" y="4027645"/>
            <a:ext cx="3684321" cy="21869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can accurately and quickly predict the chiller efficiency only based on the model number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Recommending the chillers for companies to buy</a:t>
            </a:r>
          </a:p>
        </p:txBody>
      </p:sp>
    </p:spTree>
    <p:extLst>
      <p:ext uri="{BB962C8B-B14F-4D97-AF65-F5344CB8AC3E}">
        <p14:creationId xmlns:p14="http://schemas.microsoft.com/office/powerpoint/2010/main" val="21493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17275</TotalTime>
  <Words>40</Words>
  <Application>Microsoft Macintosh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Frutiger 55 Roman</vt:lpstr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Hongbo Qiao</dc:creator>
  <cp:lastModifiedBy>Hongbo Qiao</cp:lastModifiedBy>
  <cp:revision>140</cp:revision>
  <dcterms:created xsi:type="dcterms:W3CDTF">2019-05-07T17:17:35Z</dcterms:created>
  <dcterms:modified xsi:type="dcterms:W3CDTF">2019-06-17T21:11:09Z</dcterms:modified>
</cp:coreProperties>
</file>