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d4359878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d4359878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4359878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4359878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d4359878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d4359878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d4359878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d4359878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d4359878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d4359878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4359878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4359878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d4359878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d4359878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d4359878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d4359878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d4359878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d4359878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gces@gces.edu.np"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15825"/>
            <a:ext cx="8520600" cy="193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Senser Band</a:t>
            </a:r>
            <a:endParaRPr/>
          </a:p>
        </p:txBody>
      </p:sp>
      <p:sp>
        <p:nvSpPr>
          <p:cNvPr id="55" name="Google Shape;55;p13"/>
          <p:cNvSpPr txBox="1"/>
          <p:nvPr>
            <p:ph idx="1" type="subTitle"/>
          </p:nvPr>
        </p:nvSpPr>
        <p:spPr>
          <a:xfrm>
            <a:off x="120850" y="2164950"/>
            <a:ext cx="8520600" cy="20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latin typeface="Trebuchet MS"/>
                <a:ea typeface="Trebuchet MS"/>
                <a:cs typeface="Trebuchet MS"/>
                <a:sym typeface="Trebuchet MS"/>
              </a:rPr>
              <a:t>Project by :- ( 2nd year -- Pratigya Dhakal, Salipa Gurung, Alson Garbuja)</a:t>
            </a:r>
            <a:endParaRPr sz="1800">
              <a:latin typeface="Trebuchet MS"/>
              <a:ea typeface="Trebuchet MS"/>
              <a:cs typeface="Trebuchet MS"/>
              <a:sym typeface="Trebuchet MS"/>
            </a:endParaRPr>
          </a:p>
          <a:p>
            <a:pPr indent="0" lvl="0" marL="0" rtl="0" algn="l">
              <a:spcBef>
                <a:spcPts val="0"/>
              </a:spcBef>
              <a:spcAft>
                <a:spcPts val="0"/>
              </a:spcAft>
              <a:buNone/>
            </a:pPr>
            <a:r>
              <a:rPr lang="en" sz="1800">
                <a:latin typeface="Trebuchet MS"/>
                <a:ea typeface="Trebuchet MS"/>
                <a:cs typeface="Trebuchet MS"/>
                <a:sym typeface="Trebuchet MS"/>
              </a:rPr>
              <a:t>Guided by :- Jhalak Lamichane</a:t>
            </a:r>
            <a:r>
              <a:rPr lang="en" sz="1800">
                <a:latin typeface="Trebuchet MS"/>
                <a:ea typeface="Trebuchet MS"/>
                <a:cs typeface="Trebuchet MS"/>
                <a:sym typeface="Trebuchet MS"/>
              </a:rPr>
              <a:t>		</a:t>
            </a:r>
            <a:endParaRPr sz="1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311700" y="185225"/>
            <a:ext cx="8520600" cy="4383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lnSpc>
                <a:spcPct val="6000"/>
              </a:lnSpc>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Clr>
                <a:schemeClr val="dk1"/>
              </a:buClr>
              <a:buSzPts val="1100"/>
              <a:buFont typeface="Arial"/>
              <a:buNone/>
            </a:pPr>
            <a:r>
              <a:rPr b="1" lang="en" sz="2400"/>
              <a:t>Gandaki College of engineering and Science</a:t>
            </a:r>
            <a:endParaRPr b="1" sz="2400"/>
          </a:p>
          <a:p>
            <a:pPr indent="0" lvl="0" marL="0" rtl="0" algn="l">
              <a:spcBef>
                <a:spcPts val="1600"/>
              </a:spcBef>
              <a:spcAft>
                <a:spcPts val="0"/>
              </a:spcAft>
              <a:buNone/>
            </a:pPr>
            <a:r>
              <a:rPr b="1" lang="en"/>
              <a:t>						Lamachour-16, Pokhara</a:t>
            </a:r>
            <a:endParaRPr b="1"/>
          </a:p>
          <a:p>
            <a:pPr indent="0" lvl="0" marL="0" rtl="0" algn="l">
              <a:spcBef>
                <a:spcPts val="1600"/>
              </a:spcBef>
              <a:spcAft>
                <a:spcPts val="0"/>
              </a:spcAft>
              <a:buNone/>
            </a:pPr>
            <a:r>
              <a:rPr b="1" lang="en"/>
              <a:t>					      Email: </a:t>
            </a:r>
            <a:r>
              <a:rPr b="1" lang="en" u="sng">
                <a:solidFill>
                  <a:schemeClr val="hlink"/>
                </a:solidFill>
                <a:hlinkClick r:id="rId3"/>
              </a:rPr>
              <a:t>gces@gces.edu.np</a:t>
            </a:r>
            <a:endParaRPr b="1"/>
          </a:p>
          <a:p>
            <a:pPr indent="0" lvl="0" marL="0" rtl="0" algn="l">
              <a:spcBef>
                <a:spcPts val="1600"/>
              </a:spcBef>
              <a:spcAft>
                <a:spcPts val="1600"/>
              </a:spcAft>
              <a:buNone/>
            </a:pPr>
            <a:r>
              <a:rPr b="1" lang="en"/>
              <a:t>					      Phone-no: +977-61-440866 </a:t>
            </a:r>
            <a:endParaRPr b="1"/>
          </a:p>
        </p:txBody>
      </p:sp>
      <p:pic>
        <p:nvPicPr>
          <p:cNvPr id="138" name="Google Shape;138;p22"/>
          <p:cNvPicPr preferRelativeResize="0"/>
          <p:nvPr/>
        </p:nvPicPr>
        <p:blipFill>
          <a:blip r:embed="rId4">
            <a:alphaModFix/>
          </a:blip>
          <a:stretch>
            <a:fillRect/>
          </a:stretch>
        </p:blipFill>
        <p:spPr>
          <a:xfrm>
            <a:off x="3442563" y="312846"/>
            <a:ext cx="2258875" cy="225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INTRODUCTION</a:t>
            </a:r>
            <a:endParaRPr b="1"/>
          </a:p>
          <a:p>
            <a:pPr indent="-342900" lvl="0" marL="457200" rtl="0" algn="l">
              <a:spcBef>
                <a:spcPts val="0"/>
              </a:spcBef>
              <a:spcAft>
                <a:spcPts val="0"/>
              </a:spcAft>
              <a:buSzPts val="1800"/>
              <a:buChar char="●"/>
            </a:pPr>
            <a:r>
              <a:rPr b="1" lang="en"/>
              <a:t>OBJECTIVES</a:t>
            </a:r>
            <a:endParaRPr b="1"/>
          </a:p>
          <a:p>
            <a:pPr indent="-342900" lvl="0" marL="457200" rtl="0" algn="l">
              <a:spcBef>
                <a:spcPts val="0"/>
              </a:spcBef>
              <a:spcAft>
                <a:spcPts val="0"/>
              </a:spcAft>
              <a:buSzPts val="1800"/>
              <a:buChar char="●"/>
            </a:pPr>
            <a:r>
              <a:rPr b="1" lang="en"/>
              <a:t>EQUIPMENTS</a:t>
            </a:r>
            <a:endParaRPr b="1"/>
          </a:p>
          <a:p>
            <a:pPr indent="-342900" lvl="0" marL="457200" rtl="0" algn="l">
              <a:spcBef>
                <a:spcPts val="0"/>
              </a:spcBef>
              <a:spcAft>
                <a:spcPts val="0"/>
              </a:spcAft>
              <a:buSzPts val="1800"/>
              <a:buChar char="●"/>
            </a:pPr>
            <a:r>
              <a:rPr b="1" lang="en"/>
              <a:t>METHODOLOGY</a:t>
            </a:r>
            <a:endParaRPr b="1"/>
          </a:p>
          <a:p>
            <a:pPr indent="-342900" lvl="0" marL="457200" rtl="0" algn="l">
              <a:spcBef>
                <a:spcPts val="0"/>
              </a:spcBef>
              <a:spcAft>
                <a:spcPts val="0"/>
              </a:spcAft>
              <a:buSzPts val="1800"/>
              <a:buChar char="●"/>
            </a:pPr>
            <a:r>
              <a:rPr b="1" lang="en"/>
              <a:t>FUTURE SCOPE</a:t>
            </a:r>
            <a:endParaRPr b="1"/>
          </a:p>
          <a:p>
            <a:pPr indent="-342900" lvl="0" marL="457200" rtl="0" algn="l">
              <a:spcBef>
                <a:spcPts val="0"/>
              </a:spcBef>
              <a:spcAft>
                <a:spcPts val="0"/>
              </a:spcAft>
              <a:buSzPts val="1800"/>
              <a:buChar char="●"/>
            </a:pPr>
            <a:r>
              <a:rPr b="1" lang="en"/>
              <a:t>CONCLUSION</a:t>
            </a:r>
            <a:endParaRPr b="1"/>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Trebuchet MS"/>
                <a:ea typeface="Trebuchet MS"/>
                <a:cs typeface="Trebuchet MS"/>
                <a:sym typeface="Trebuchet MS"/>
              </a:rPr>
              <a:t>Vision is the most important part of human physiology as 83% of human information being gets from the environment is via sight.</a:t>
            </a:r>
            <a:r>
              <a:rPr b="1" lang="en">
                <a:solidFill>
                  <a:srgbClr val="4C4C4C"/>
                </a:solidFill>
                <a:highlight>
                  <a:srgbClr val="FFFFFF"/>
                </a:highlight>
                <a:latin typeface="Trebuchet MS"/>
                <a:ea typeface="Trebuchet MS"/>
                <a:cs typeface="Trebuchet MS"/>
                <a:sym typeface="Trebuchet MS"/>
              </a:rPr>
              <a:t>Sensor Band is an innovative band designed for visually disabled people for improved navigation. We here propose an advanced sensor band that allows visually challenged people to navigate with ease using advanced technology. The Sensor Band is integrated with ultrasonic sensor along with GPS tracking system.</a:t>
            </a:r>
            <a:endParaRPr b="1">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UltraSonic sensor is used to detect the presences of object and calculate the distance between Band and the object.</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GPS tracker for providing their current location</a:t>
            </a:r>
            <a:endParaRPr b="1">
              <a:latin typeface="Trebuchet MS"/>
              <a:ea typeface="Trebuchet MS"/>
              <a:cs typeface="Trebuchet MS"/>
              <a:sym typeface="Trebuchet MS"/>
            </a:endParaRPr>
          </a:p>
          <a:p>
            <a:pPr indent="-342900" lvl="0" marL="457200" rtl="0" algn="l">
              <a:spcBef>
                <a:spcPts val="0"/>
              </a:spcBef>
              <a:spcAft>
                <a:spcPts val="0"/>
              </a:spcAft>
              <a:buSzPts val="1800"/>
              <a:buChar char="●"/>
            </a:pPr>
            <a:r>
              <a:rPr b="1" lang="en">
                <a:latin typeface="Trebuchet MS"/>
                <a:ea typeface="Trebuchet MS"/>
                <a:cs typeface="Trebuchet MS"/>
                <a:sym typeface="Trebuchet MS"/>
              </a:rPr>
              <a:t>Warning through buzzer and vibration </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Equipments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Arduino UNO</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5v Battery</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UltraSonic Sensor</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Vibrating Motor</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Buzzer</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GPS tracker</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Wires (male-male*5, female-female*5)</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LED</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Switch (Push button)</a:t>
            </a:r>
            <a:endParaRPr b="1">
              <a:latin typeface="Trebuchet MS"/>
              <a:ea typeface="Trebuchet MS"/>
              <a:cs typeface="Trebuchet MS"/>
              <a:sym typeface="Trebuchet MS"/>
            </a:endParaRPr>
          </a:p>
        </p:txBody>
      </p:sp>
      <p:pic>
        <p:nvPicPr>
          <p:cNvPr id="80" name="Google Shape;80;p17"/>
          <p:cNvPicPr preferRelativeResize="0"/>
          <p:nvPr/>
        </p:nvPicPr>
        <p:blipFill>
          <a:blip r:embed="rId3">
            <a:alphaModFix/>
          </a:blip>
          <a:stretch>
            <a:fillRect/>
          </a:stretch>
        </p:blipFill>
        <p:spPr>
          <a:xfrm>
            <a:off x="3728995" y="885270"/>
            <a:ext cx="2455244" cy="1554025"/>
          </a:xfrm>
          <a:prstGeom prst="rect">
            <a:avLst/>
          </a:prstGeom>
          <a:noFill/>
          <a:ln>
            <a:noFill/>
          </a:ln>
        </p:spPr>
      </p:pic>
      <p:pic>
        <p:nvPicPr>
          <p:cNvPr id="81" name="Google Shape;81;p17"/>
          <p:cNvPicPr preferRelativeResize="0"/>
          <p:nvPr/>
        </p:nvPicPr>
        <p:blipFill>
          <a:blip r:embed="rId4">
            <a:alphaModFix/>
          </a:blip>
          <a:stretch>
            <a:fillRect/>
          </a:stretch>
        </p:blipFill>
        <p:spPr>
          <a:xfrm>
            <a:off x="3548225" y="3626100"/>
            <a:ext cx="1650450" cy="1236250"/>
          </a:xfrm>
          <a:prstGeom prst="rect">
            <a:avLst/>
          </a:prstGeom>
          <a:noFill/>
          <a:ln>
            <a:noFill/>
          </a:ln>
        </p:spPr>
      </p:pic>
      <p:pic>
        <p:nvPicPr>
          <p:cNvPr id="82" name="Google Shape;82;p17"/>
          <p:cNvPicPr preferRelativeResize="0"/>
          <p:nvPr/>
        </p:nvPicPr>
        <p:blipFill>
          <a:blip r:embed="rId5">
            <a:alphaModFix/>
          </a:blip>
          <a:stretch>
            <a:fillRect/>
          </a:stretch>
        </p:blipFill>
        <p:spPr>
          <a:xfrm>
            <a:off x="6303998" y="2626948"/>
            <a:ext cx="1867175" cy="186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Trebuchet MS"/>
                <a:ea typeface="Trebuchet MS"/>
                <a:cs typeface="Trebuchet MS"/>
                <a:sym typeface="Trebuchet MS"/>
              </a:rPr>
              <a:t>We propose a advance Sensor Band that allows visually challenged people to navigate with ease and safe along with the ambience of their location. Our Sensor Band is integrated with ultrasonic sensor and GPS tracking system. At first it uses ultrasonic sensor to detect the obstacles and passes the data to the Arduino board. The Arduino UNO then process the data and calculate if the object is close enough for user to be alerted, if the obstacle is close enough the buzzer and vibrator is used to alert them.</a:t>
            </a:r>
            <a:endParaRPr b="1">
              <a:latin typeface="Trebuchet MS"/>
              <a:ea typeface="Trebuchet MS"/>
              <a:cs typeface="Trebuchet MS"/>
              <a:sym typeface="Trebuchet MS"/>
            </a:endParaRPr>
          </a:p>
          <a:p>
            <a:pPr indent="0" lvl="0" marL="0" rtl="0" algn="l">
              <a:spcBef>
                <a:spcPts val="1600"/>
              </a:spcBef>
              <a:spcAft>
                <a:spcPts val="1600"/>
              </a:spcAft>
              <a:buNone/>
            </a:pPr>
            <a:r>
              <a:rPr b="1" lang="en">
                <a:latin typeface="Trebuchet MS"/>
                <a:ea typeface="Trebuchet MS"/>
                <a:cs typeface="Trebuchet MS"/>
                <a:sym typeface="Trebuchet MS"/>
              </a:rPr>
              <a:t>Our system also have another technology to provide them with their current location using the GPS tracking system, on the click of switch within Sensor Band.</a:t>
            </a:r>
            <a:endParaRPr b="1">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p:nvPr/>
        </p:nvSpPr>
        <p:spPr>
          <a:xfrm>
            <a:off x="3315100" y="1798175"/>
            <a:ext cx="1527000" cy="52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nvSpPr>
        <p:spPr>
          <a:xfrm>
            <a:off x="3425650" y="1888625"/>
            <a:ext cx="13059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Arduino</a:t>
            </a:r>
            <a:endParaRPr/>
          </a:p>
        </p:txBody>
      </p:sp>
      <p:cxnSp>
        <p:nvCxnSpPr>
          <p:cNvPr id="95" name="Google Shape;95;p19"/>
          <p:cNvCxnSpPr>
            <a:endCxn id="96" idx="1"/>
          </p:cNvCxnSpPr>
          <p:nvPr/>
        </p:nvCxnSpPr>
        <p:spPr>
          <a:xfrm>
            <a:off x="4841950" y="2054675"/>
            <a:ext cx="1336500" cy="4800"/>
          </a:xfrm>
          <a:prstGeom prst="straightConnector1">
            <a:avLst/>
          </a:prstGeom>
          <a:noFill/>
          <a:ln cap="flat" cmpd="sng" w="28575">
            <a:solidFill>
              <a:schemeClr val="dk2"/>
            </a:solidFill>
            <a:prstDash val="solid"/>
            <a:round/>
            <a:headEnd len="med" w="med" type="none"/>
            <a:tailEnd len="med" w="med" type="none"/>
          </a:ln>
        </p:spPr>
      </p:cxnSp>
      <p:cxnSp>
        <p:nvCxnSpPr>
          <p:cNvPr id="97" name="Google Shape;97;p19"/>
          <p:cNvCxnSpPr/>
          <p:nvPr/>
        </p:nvCxnSpPr>
        <p:spPr>
          <a:xfrm rot="10800000">
            <a:off x="5485075" y="1185650"/>
            <a:ext cx="0" cy="853800"/>
          </a:xfrm>
          <a:prstGeom prst="straightConnector1">
            <a:avLst/>
          </a:prstGeom>
          <a:noFill/>
          <a:ln cap="flat" cmpd="sng" w="28575">
            <a:solidFill>
              <a:schemeClr val="dk2"/>
            </a:solidFill>
            <a:prstDash val="solid"/>
            <a:round/>
            <a:headEnd len="med" w="med" type="none"/>
            <a:tailEnd len="med" w="med" type="none"/>
          </a:ln>
        </p:spPr>
      </p:cxnSp>
      <p:cxnSp>
        <p:nvCxnSpPr>
          <p:cNvPr id="98" name="Google Shape;98;p19"/>
          <p:cNvCxnSpPr/>
          <p:nvPr/>
        </p:nvCxnSpPr>
        <p:spPr>
          <a:xfrm>
            <a:off x="5485050" y="2069450"/>
            <a:ext cx="10200" cy="1055100"/>
          </a:xfrm>
          <a:prstGeom prst="straightConnector1">
            <a:avLst/>
          </a:prstGeom>
          <a:noFill/>
          <a:ln cap="flat" cmpd="sng" w="28575">
            <a:solidFill>
              <a:schemeClr val="dk2"/>
            </a:solidFill>
            <a:prstDash val="solid"/>
            <a:round/>
            <a:headEnd len="med" w="med" type="none"/>
            <a:tailEnd len="med" w="med" type="none"/>
          </a:ln>
        </p:spPr>
      </p:cxnSp>
      <p:cxnSp>
        <p:nvCxnSpPr>
          <p:cNvPr id="99" name="Google Shape;99;p19"/>
          <p:cNvCxnSpPr/>
          <p:nvPr/>
        </p:nvCxnSpPr>
        <p:spPr>
          <a:xfrm>
            <a:off x="5495100" y="1195450"/>
            <a:ext cx="582600" cy="10200"/>
          </a:xfrm>
          <a:prstGeom prst="straightConnector1">
            <a:avLst/>
          </a:prstGeom>
          <a:noFill/>
          <a:ln cap="flat" cmpd="sng" w="28575">
            <a:solidFill>
              <a:schemeClr val="dk2"/>
            </a:solidFill>
            <a:prstDash val="solid"/>
            <a:round/>
            <a:headEnd len="med" w="med" type="none"/>
            <a:tailEnd len="med" w="med" type="none"/>
          </a:ln>
        </p:spPr>
      </p:cxnSp>
      <p:cxnSp>
        <p:nvCxnSpPr>
          <p:cNvPr id="100" name="Google Shape;100;p19"/>
          <p:cNvCxnSpPr>
            <a:endCxn id="101" idx="1"/>
          </p:cNvCxnSpPr>
          <p:nvPr/>
        </p:nvCxnSpPr>
        <p:spPr>
          <a:xfrm flipH="1" rot="10800000">
            <a:off x="5489850" y="3113400"/>
            <a:ext cx="736500" cy="11100"/>
          </a:xfrm>
          <a:prstGeom prst="straightConnector1">
            <a:avLst/>
          </a:prstGeom>
          <a:noFill/>
          <a:ln cap="flat" cmpd="sng" w="28575">
            <a:solidFill>
              <a:schemeClr val="dk2"/>
            </a:solidFill>
            <a:prstDash val="solid"/>
            <a:round/>
            <a:headEnd len="med" w="med" type="none"/>
            <a:tailEnd len="med" w="med" type="none"/>
          </a:ln>
        </p:spPr>
      </p:cxnSp>
      <p:sp>
        <p:nvSpPr>
          <p:cNvPr id="102" name="Google Shape;102;p19"/>
          <p:cNvSpPr/>
          <p:nvPr/>
        </p:nvSpPr>
        <p:spPr>
          <a:xfrm>
            <a:off x="6087725" y="1034700"/>
            <a:ext cx="1527000" cy="42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6188275" y="1074900"/>
            <a:ext cx="13563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UltraSonic Sensor</a:t>
            </a:r>
            <a:endParaRPr sz="1100"/>
          </a:p>
        </p:txBody>
      </p:sp>
      <p:sp>
        <p:nvSpPr>
          <p:cNvPr id="104" name="Google Shape;104;p19"/>
          <p:cNvSpPr/>
          <p:nvPr/>
        </p:nvSpPr>
        <p:spPr>
          <a:xfrm>
            <a:off x="6097775" y="1848425"/>
            <a:ext cx="1506900" cy="42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6148025" y="2918450"/>
            <a:ext cx="1406400" cy="42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nvSpPr>
        <p:spPr>
          <a:xfrm>
            <a:off x="6178450" y="1933925"/>
            <a:ext cx="1356300" cy="2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Buzzer &amp; Vibrator</a:t>
            </a:r>
            <a:endParaRPr sz="1000"/>
          </a:p>
        </p:txBody>
      </p:sp>
      <p:sp>
        <p:nvSpPr>
          <p:cNvPr id="101" name="Google Shape;101;p19"/>
          <p:cNvSpPr txBox="1"/>
          <p:nvPr/>
        </p:nvSpPr>
        <p:spPr>
          <a:xfrm>
            <a:off x="6226350" y="2987850"/>
            <a:ext cx="1225800" cy="2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GPS tracker</a:t>
            </a:r>
            <a:endParaRPr sz="1000"/>
          </a:p>
        </p:txBody>
      </p:sp>
      <p:cxnSp>
        <p:nvCxnSpPr>
          <p:cNvPr id="106" name="Google Shape;106;p19"/>
          <p:cNvCxnSpPr>
            <a:stCxn id="93" idx="1"/>
          </p:cNvCxnSpPr>
          <p:nvPr/>
        </p:nvCxnSpPr>
        <p:spPr>
          <a:xfrm flipH="1">
            <a:off x="1654300" y="2059475"/>
            <a:ext cx="1660800" cy="607500"/>
          </a:xfrm>
          <a:prstGeom prst="bentConnector3">
            <a:avLst>
              <a:gd fmla="val 44456" name="adj1"/>
            </a:avLst>
          </a:prstGeom>
          <a:noFill/>
          <a:ln cap="flat" cmpd="sng" w="28575">
            <a:solidFill>
              <a:schemeClr val="dk2"/>
            </a:solidFill>
            <a:prstDash val="solid"/>
            <a:round/>
            <a:headEnd len="med" w="med" type="none"/>
            <a:tailEnd len="med" w="med" type="none"/>
          </a:ln>
        </p:spPr>
      </p:cxnSp>
      <p:cxnSp>
        <p:nvCxnSpPr>
          <p:cNvPr id="107" name="Google Shape;107;p19"/>
          <p:cNvCxnSpPr/>
          <p:nvPr/>
        </p:nvCxnSpPr>
        <p:spPr>
          <a:xfrm rot="10800000">
            <a:off x="2576900" y="1240800"/>
            <a:ext cx="9900" cy="842100"/>
          </a:xfrm>
          <a:prstGeom prst="straightConnector1">
            <a:avLst/>
          </a:prstGeom>
          <a:noFill/>
          <a:ln cap="flat" cmpd="sng" w="28575">
            <a:solidFill>
              <a:schemeClr val="dk2"/>
            </a:solidFill>
            <a:prstDash val="solid"/>
            <a:round/>
            <a:headEnd len="med" w="med" type="none"/>
            <a:tailEnd len="med" w="med" type="none"/>
          </a:ln>
        </p:spPr>
      </p:cxnSp>
      <p:cxnSp>
        <p:nvCxnSpPr>
          <p:cNvPr id="108" name="Google Shape;108;p19"/>
          <p:cNvCxnSpPr/>
          <p:nvPr/>
        </p:nvCxnSpPr>
        <p:spPr>
          <a:xfrm>
            <a:off x="1544000" y="1240800"/>
            <a:ext cx="1042800" cy="12600"/>
          </a:xfrm>
          <a:prstGeom prst="straightConnector1">
            <a:avLst/>
          </a:prstGeom>
          <a:noFill/>
          <a:ln cap="flat" cmpd="sng" w="28575">
            <a:solidFill>
              <a:schemeClr val="dk2"/>
            </a:solidFill>
            <a:prstDash val="solid"/>
            <a:round/>
            <a:headEnd len="med" w="med" type="none"/>
            <a:tailEnd len="med" w="med" type="none"/>
          </a:ln>
        </p:spPr>
      </p:cxnSp>
      <p:sp>
        <p:nvSpPr>
          <p:cNvPr id="109" name="Google Shape;109;p19"/>
          <p:cNvSpPr/>
          <p:nvPr/>
        </p:nvSpPr>
        <p:spPr>
          <a:xfrm>
            <a:off x="290775" y="992600"/>
            <a:ext cx="1225800" cy="52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348400" y="2380350"/>
            <a:ext cx="1305900" cy="60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360950" y="1102900"/>
            <a:ext cx="1102800" cy="2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5v Battery</a:t>
            </a:r>
            <a:endParaRPr/>
          </a:p>
        </p:txBody>
      </p:sp>
      <p:sp>
        <p:nvSpPr>
          <p:cNvPr id="112" name="Google Shape;112;p19"/>
          <p:cNvSpPr txBox="1"/>
          <p:nvPr/>
        </p:nvSpPr>
        <p:spPr>
          <a:xfrm>
            <a:off x="449950" y="2513250"/>
            <a:ext cx="11028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LED</a:t>
            </a:r>
            <a:endParaRPr/>
          </a:p>
        </p:txBody>
      </p:sp>
      <p:cxnSp>
        <p:nvCxnSpPr>
          <p:cNvPr id="113" name="Google Shape;113;p19"/>
          <p:cNvCxnSpPr/>
          <p:nvPr/>
        </p:nvCxnSpPr>
        <p:spPr>
          <a:xfrm flipH="1">
            <a:off x="4074700" y="2320775"/>
            <a:ext cx="7800" cy="1168500"/>
          </a:xfrm>
          <a:prstGeom prst="straightConnector1">
            <a:avLst/>
          </a:prstGeom>
          <a:noFill/>
          <a:ln cap="flat" cmpd="sng" w="28575">
            <a:solidFill>
              <a:schemeClr val="dk2"/>
            </a:solidFill>
            <a:prstDash val="solid"/>
            <a:round/>
            <a:headEnd len="med" w="med" type="none"/>
            <a:tailEnd len="med" w="med" type="none"/>
          </a:ln>
        </p:spPr>
      </p:cxnSp>
      <p:cxnSp>
        <p:nvCxnSpPr>
          <p:cNvPr id="114" name="Google Shape;114;p19"/>
          <p:cNvCxnSpPr/>
          <p:nvPr/>
        </p:nvCxnSpPr>
        <p:spPr>
          <a:xfrm>
            <a:off x="3425650" y="3469175"/>
            <a:ext cx="1326900" cy="30000"/>
          </a:xfrm>
          <a:prstGeom prst="straightConnector1">
            <a:avLst/>
          </a:prstGeom>
          <a:noFill/>
          <a:ln cap="flat" cmpd="sng" w="28575">
            <a:solidFill>
              <a:schemeClr val="dk2"/>
            </a:solidFill>
            <a:prstDash val="solid"/>
            <a:round/>
            <a:headEnd len="med" w="med" type="none"/>
            <a:tailEnd len="med" w="med" type="none"/>
          </a:ln>
        </p:spPr>
      </p:cxnSp>
      <p:cxnSp>
        <p:nvCxnSpPr>
          <p:cNvPr id="115" name="Google Shape;115;p19"/>
          <p:cNvCxnSpPr/>
          <p:nvPr/>
        </p:nvCxnSpPr>
        <p:spPr>
          <a:xfrm>
            <a:off x="4742450" y="3509200"/>
            <a:ext cx="0" cy="621600"/>
          </a:xfrm>
          <a:prstGeom prst="straightConnector1">
            <a:avLst/>
          </a:prstGeom>
          <a:noFill/>
          <a:ln cap="flat" cmpd="sng" w="28575">
            <a:solidFill>
              <a:schemeClr val="dk2"/>
            </a:solidFill>
            <a:prstDash val="solid"/>
            <a:round/>
            <a:headEnd len="med" w="med" type="none"/>
            <a:tailEnd len="med" w="med" type="none"/>
          </a:ln>
        </p:spPr>
      </p:cxnSp>
      <p:cxnSp>
        <p:nvCxnSpPr>
          <p:cNvPr id="116" name="Google Shape;116;p19"/>
          <p:cNvCxnSpPr/>
          <p:nvPr/>
        </p:nvCxnSpPr>
        <p:spPr>
          <a:xfrm>
            <a:off x="3425650" y="3479050"/>
            <a:ext cx="9900" cy="681900"/>
          </a:xfrm>
          <a:prstGeom prst="straightConnector1">
            <a:avLst/>
          </a:prstGeom>
          <a:noFill/>
          <a:ln cap="flat" cmpd="sng" w="28575">
            <a:solidFill>
              <a:schemeClr val="dk2"/>
            </a:solidFill>
            <a:prstDash val="solid"/>
            <a:round/>
            <a:headEnd len="med" w="med" type="none"/>
            <a:tailEnd len="med" w="med" type="none"/>
          </a:ln>
        </p:spPr>
      </p:cxnSp>
      <p:sp>
        <p:nvSpPr>
          <p:cNvPr id="117" name="Google Shape;117;p19"/>
          <p:cNvSpPr/>
          <p:nvPr/>
        </p:nvSpPr>
        <p:spPr>
          <a:xfrm>
            <a:off x="2768800" y="4130800"/>
            <a:ext cx="1305900" cy="52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4360100" y="4140825"/>
            <a:ext cx="1225800" cy="52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2907625" y="4211050"/>
            <a:ext cx="11028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Speaker</a:t>
            </a:r>
            <a:endParaRPr/>
          </a:p>
        </p:txBody>
      </p:sp>
      <p:sp>
        <p:nvSpPr>
          <p:cNvPr id="120" name="Google Shape;120;p19"/>
          <p:cNvSpPr txBox="1"/>
          <p:nvPr/>
        </p:nvSpPr>
        <p:spPr>
          <a:xfrm>
            <a:off x="4421600" y="4231275"/>
            <a:ext cx="1102800" cy="3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Switch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rebuchet MS"/>
                <a:ea typeface="Trebuchet MS"/>
                <a:cs typeface="Trebuchet MS"/>
                <a:sym typeface="Trebuchet MS"/>
              </a:rPr>
              <a:t>The main target of this project is to assist blind or visually impaired people to safely-move among obstacles, and other hurdles faced by them in their daily life. The solution developed is a user-friendly navigational aid for them. The advantage of the system lies in the fact that it can prove to be a very low cost solution to millions of blind people. </a:t>
            </a:r>
            <a:endParaRPr b="1">
              <a:latin typeface="Trebuchet MS"/>
              <a:ea typeface="Trebuchet MS"/>
              <a:cs typeface="Trebuchet MS"/>
              <a:sym typeface="Trebuchet MS"/>
            </a:endParaRPr>
          </a:p>
          <a:p>
            <a:pPr indent="0" lvl="0" marL="0" rtl="0" algn="l">
              <a:spcBef>
                <a:spcPts val="1600"/>
              </a:spcBef>
              <a:spcAft>
                <a:spcPts val="1600"/>
              </a:spcAft>
              <a:buNone/>
            </a:pPr>
            <a:r>
              <a:rPr b="1" lang="en">
                <a:latin typeface="Trebuchet MS"/>
                <a:ea typeface="Trebuchet MS"/>
                <a:cs typeface="Trebuchet MS"/>
                <a:sym typeface="Trebuchet MS"/>
              </a:rPr>
              <a:t>Thus it will help blind people when they are walking outside from their home, Besides that if any blind people get lost then his/her relative can also know about their location by using GPS system.</a:t>
            </a:r>
            <a:endParaRPr b="1">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32" name="Google Shape;13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Increasing the number of sensor to implement another application like on-coming vehicle detection, Fire &amp; Smoke detection, etc</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Android application can be developed for further uses</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Arduino can be replaced by upgraded Microcontroller or chip</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High range ultraSonic sensor can be used</a:t>
            </a:r>
            <a:endParaRPr b="1">
              <a:latin typeface="Trebuchet MS"/>
              <a:ea typeface="Trebuchet MS"/>
              <a:cs typeface="Trebuchet MS"/>
              <a:sym typeface="Trebuchet MS"/>
            </a:endParaRPr>
          </a:p>
          <a:p>
            <a:pPr indent="-342900" lvl="0" marL="457200" rtl="0" algn="l">
              <a:spcBef>
                <a:spcPts val="0"/>
              </a:spcBef>
              <a:spcAft>
                <a:spcPts val="0"/>
              </a:spcAft>
              <a:buSzPts val="1800"/>
              <a:buFont typeface="Trebuchet MS"/>
              <a:buChar char="●"/>
            </a:pPr>
            <a:r>
              <a:rPr b="1" lang="en">
                <a:latin typeface="Trebuchet MS"/>
                <a:ea typeface="Trebuchet MS"/>
                <a:cs typeface="Trebuchet MS"/>
                <a:sym typeface="Trebuchet MS"/>
              </a:rPr>
              <a:t>Can be made compact using VLSI technology(Very Large Scale Integration)</a:t>
            </a:r>
            <a:endParaRPr b="1">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