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1" r:id="rId8"/>
    <p:sldId id="260" r:id="rId9"/>
    <p:sldId id="263" r:id="rId10"/>
    <p:sldId id="264" r:id="rId11"/>
    <p:sldId id="265" r:id="rId12"/>
    <p:sldId id="262" r:id="rId13"/>
    <p:sldId id="266" r:id="rId14"/>
    <p:sldId id="267" r:id="rId15"/>
    <p:sldId id="268" r:id="rId16"/>
    <p:sldId id="271" r:id="rId17"/>
    <p:sldId id="277" r:id="rId18"/>
    <p:sldId id="272" r:id="rId19"/>
    <p:sldId id="270" r:id="rId20"/>
    <p:sldId id="269" r:id="rId21"/>
    <p:sldId id="273" r:id="rId22"/>
    <p:sldId id="276" r:id="rId23"/>
    <p:sldId id="274" r:id="rId24"/>
    <p:sldId id="275" r:id="rId25"/>
    <p:sldId id="278" r:id="rId26"/>
    <p:sldId id="279" r:id="rId27"/>
    <p:sldId id="258" r:id="rId2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51FE12-A164-49FD-BAB9-1898D4A987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FAFCAA-40AB-4293-82AC-6AB3B0102F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7E8E63-5A9B-4010-AB01-75C6CED614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D8407-0725-435F-8784-7318CD2496AB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270935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BA6921-A8D1-4DCB-A207-0E06EE4249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71C76F-9067-46F8-A03E-285AA0C011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29CF97-0B80-4747-88FD-11938E168B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DC1D7-DD42-44C9-B34C-82AD9E40D8F6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82042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DABFD1-403E-4F8C-9487-2F74F95E51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506FBD-32B7-48F5-A94F-77BE36345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83E076-DD25-4932-8B5A-9DFC8795B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8AC07-4023-4B2D-BCD4-E1E3320FBE7C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234280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C7BAA3-80BC-4119-9089-EACFEB5B0E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0A4D39-6A7B-46DC-8B1C-97D4F40206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BAB80-878E-418C-906B-F7231BDB7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AA918-E15D-4E63-AC57-9DA3455A6738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72633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C3F8AC-0297-4D8E-B4A5-9D88E8FFD5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CB8BD2-7941-4CFC-8F98-44A5985484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AB6206-EA69-489D-BE83-8DC8311D06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7F367-FB6B-4A6B-B28E-A235F149C116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1140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01364E-6F14-4787-AD42-640154E5FB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0D75D-DF67-4C3B-A23B-88C883ED0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2BED5-FBF1-4311-86BE-30A09CA124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A6CB3-40D1-4565-9329-BDE25566D97A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53536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B81C8B-7483-4990-90CC-E6CAF749D0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28AADBE-1C87-4084-AF76-AA995FB3E3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46C6AF7-D78B-4753-87E5-9206CF502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D01E9-645D-460F-B050-926A92AB32C8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57563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B93BDDD-8FD5-4FC4-BF90-9FCD2F6BA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8B9932-EED2-47F3-BD51-8ECA743C9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F9F37F-42DB-40ED-9DCC-89223B29CE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56D13-ABB1-4D7F-8756-4E3F8CC68450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0824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092ACD-C710-4AC6-B75D-3EC8D6FE95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4A28028-71E8-4626-82DD-8ADC7014DC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EE8EF3-2EB3-400A-9C83-5CB1675E3C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71961-8B5B-4ED4-B7CA-F5EDED9F0285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45445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8F955-69D3-477B-B5DF-6699E91074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3220A-59BB-4102-B339-CCA596066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01328-30FC-4389-89A1-5B06E0C2C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ADE7D-3AA7-4071-A2C9-52867D0B4C55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52597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683BBF-9C14-4B1C-9C5D-85B896C45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BC1D45-A1F8-494A-8D52-BAB8E7B21E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396EDE-2284-4C2C-BFD9-9DBC79EFD3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8CEA3-4A03-48D5-8EF5-A95A65B99AC1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56207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E365F1-34B6-4BB3-A6E1-D6CABCFD1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F81BAF2-4911-4DBE-9F52-C94D2D511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3C9BD57-3CBB-4B41-811A-FCCC46E2E6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A6BD61C-32C3-49D7-ADCF-A7442BDBBB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99518F4-2D55-4B1B-A411-D0B8F77110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1D302E4-DD16-4CD7-8227-B609E2C3DD2C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AD23756-226C-49EE-8A44-EE587994BB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39838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Animação</a:t>
            </a:r>
            <a:br>
              <a:rPr lang="en-US" altLang="en-US" sz="4400"/>
            </a:br>
            <a:r>
              <a:rPr lang="en-US" altLang="en-US" sz="4400"/>
              <a:t>Percepção Visual</a:t>
            </a:r>
            <a:br>
              <a:rPr lang="en-US" altLang="en-US" sz="4400"/>
            </a:br>
            <a:r>
              <a:rPr lang="en-US" altLang="en-US" sz="4400"/>
              <a:t>Digitalizador 3D (Scanner)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21062B5-2472-4C57-9910-E17B426140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495550"/>
          </a:xfrm>
        </p:spPr>
        <p:txBody>
          <a:bodyPr/>
          <a:lstStyle/>
          <a:p>
            <a:pPr eaLnBrk="1" hangingPunct="1"/>
            <a:r>
              <a:rPr lang="en-US" altLang="en-US" sz="2800"/>
              <a:t>Ariel Adonai Souza</a:t>
            </a:r>
          </a:p>
          <a:p>
            <a:pPr eaLnBrk="1" hangingPunct="1"/>
            <a:r>
              <a:rPr lang="en-US" altLang="en-US" sz="2800"/>
              <a:t>Éliton Lunardi</a:t>
            </a:r>
          </a:p>
          <a:p>
            <a:pPr eaLnBrk="1" hangingPunct="1"/>
            <a:endParaRPr lang="en-US" altLang="en-US" sz="3200"/>
          </a:p>
          <a:p>
            <a:pPr eaLnBrk="1" hangingPunct="1"/>
            <a:r>
              <a:rPr lang="en-US" altLang="en-US"/>
              <a:t>Prof. Dalton Solano Reis</a:t>
            </a:r>
          </a:p>
          <a:p>
            <a:pPr eaLnBrk="1" hangingPunct="1"/>
            <a:r>
              <a:rPr lang="en-US" altLang="en-US"/>
              <a:t>Computação Gráfica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FACD637D-BD8C-465D-83D9-111973791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Percepção de Tamanho</a:t>
            </a:r>
          </a:p>
        </p:txBody>
      </p:sp>
      <p:pic>
        <p:nvPicPr>
          <p:cNvPr id="11267" name="Espaço Reservado para Conteúdo 2">
            <a:extLst>
              <a:ext uri="{FF2B5EF4-FFF2-40B4-BE49-F238E27FC236}">
                <a16:creationId xmlns:a16="http://schemas.microsoft.com/office/drawing/2014/main" id="{B73AD418-C10E-4EE6-BFB5-0D4057693F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5988" y="1709738"/>
            <a:ext cx="4772025" cy="34385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62357C19-006C-4600-8F04-BC7DDE166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Percepção</a:t>
            </a:r>
            <a:r>
              <a:rPr lang="en-US" altLang="en-US" dirty="0"/>
              <a:t> de </a:t>
            </a:r>
            <a:r>
              <a:rPr lang="en-US" altLang="en-US" dirty="0" err="1"/>
              <a:t>Tamanho</a:t>
            </a:r>
            <a:endParaRPr lang="en-US" altLang="en-US" dirty="0"/>
          </a:p>
        </p:txBody>
      </p:sp>
      <p:pic>
        <p:nvPicPr>
          <p:cNvPr id="12291" name="Espaço Reservado para Conteúdo 4">
            <a:extLst>
              <a:ext uri="{FF2B5EF4-FFF2-40B4-BE49-F238E27FC236}">
                <a16:creationId xmlns:a16="http://schemas.microsoft.com/office/drawing/2014/main" id="{AB98FA86-4E68-43DC-AC42-518540C9F4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0350" y="1951038"/>
            <a:ext cx="3543300" cy="29559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69FFAA6D-5BB2-4E6E-A2F7-2ACC16415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Percepção de Forma</a:t>
            </a:r>
          </a:p>
        </p:txBody>
      </p:sp>
      <p:pic>
        <p:nvPicPr>
          <p:cNvPr id="13316" name="Imagem 3">
            <a:extLst>
              <a:ext uri="{FF2B5EF4-FFF2-40B4-BE49-F238E27FC236}">
                <a16:creationId xmlns:a16="http://schemas.microsoft.com/office/drawing/2014/main" id="{5FD0B842-D296-4B72-B9E1-ECA634AF7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912938"/>
            <a:ext cx="3933825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69FFAA6D-5BB2-4E6E-A2F7-2ACC16415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Percepção</a:t>
            </a:r>
            <a:r>
              <a:rPr lang="en-US" altLang="en-US" dirty="0"/>
              <a:t> de </a:t>
            </a:r>
            <a:r>
              <a:rPr lang="en-US" altLang="en-US" dirty="0" err="1"/>
              <a:t>Profundidade</a:t>
            </a:r>
            <a:endParaRPr lang="en-US" altLang="en-US" dirty="0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C0C731EB-5A14-47F9-A16C-62108C8F2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00" y="1487215"/>
            <a:ext cx="5693399" cy="388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79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69FFAA6D-5BB2-4E6E-A2F7-2ACC16415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Percepção</a:t>
            </a:r>
            <a:r>
              <a:rPr lang="en-US" altLang="en-US" dirty="0"/>
              <a:t> de </a:t>
            </a:r>
            <a:r>
              <a:rPr lang="en-US" altLang="en-US" dirty="0" err="1"/>
              <a:t>Profundidade</a:t>
            </a:r>
            <a:endParaRPr lang="en-US" altLang="en-US" dirty="0"/>
          </a:p>
        </p:txBody>
      </p:sp>
      <p:pic>
        <p:nvPicPr>
          <p:cNvPr id="46082" name="Picture 2" descr="A profundidade que enxergamos. As características da profundidade">
            <a:extLst>
              <a:ext uri="{FF2B5EF4-FFF2-40B4-BE49-F238E27FC236}">
                <a16:creationId xmlns:a16="http://schemas.microsoft.com/office/drawing/2014/main" id="{87A6C423-A241-4403-809B-DADBE4DE6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91" y="1509261"/>
            <a:ext cx="2995017" cy="383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670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2C9CEAB8-8B76-4E6B-98DF-D7E41C48A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Percepção</a:t>
            </a:r>
            <a:r>
              <a:rPr lang="en-US" altLang="en-US" dirty="0"/>
              <a:t> de </a:t>
            </a:r>
            <a:r>
              <a:rPr lang="en-US" altLang="en-US" dirty="0" err="1"/>
              <a:t>Movimento</a:t>
            </a:r>
            <a:endParaRPr lang="en-US" altLang="en-US" dirty="0"/>
          </a:p>
        </p:txBody>
      </p:sp>
      <p:pic>
        <p:nvPicPr>
          <p:cNvPr id="3075" name="Espaço Reservado para Conteúdo 4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E791028A-C68B-49C1-A850-2F9118DF8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175" y="2205038"/>
            <a:ext cx="1009650" cy="1008062"/>
          </a:xfrm>
        </p:spPr>
      </p:pic>
      <p:pic>
        <p:nvPicPr>
          <p:cNvPr id="3076" name="Imagem 3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1D7EDD3E-CA74-4AFC-BAB6-A66153DDC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789363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93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1BEC9ECA-5162-4A41-849A-88AF82D0D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Digitalizador</a:t>
            </a:r>
            <a:r>
              <a:rPr lang="en-US" altLang="en-US" dirty="0"/>
              <a:t> 3D</a:t>
            </a:r>
          </a:p>
        </p:txBody>
      </p:sp>
      <p:sp>
        <p:nvSpPr>
          <p:cNvPr id="15363" name="Espaço Reservado para Conteúdo 1">
            <a:extLst>
              <a:ext uri="{FF2B5EF4-FFF2-40B4-BE49-F238E27FC236}">
                <a16:creationId xmlns:a16="http://schemas.microsoft.com/office/drawing/2014/main" id="{C60A222C-FF3D-4463-B737-F84016EA3A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 err="1"/>
              <a:t>Processo</a:t>
            </a:r>
            <a:r>
              <a:rPr lang="en-US" altLang="pt-BR" dirty="0"/>
              <a:t> de </a:t>
            </a:r>
            <a:r>
              <a:rPr lang="en-US" altLang="pt-BR" dirty="0" err="1"/>
              <a:t>análise</a:t>
            </a:r>
            <a:r>
              <a:rPr lang="en-US" altLang="pt-BR" dirty="0"/>
              <a:t> de um </a:t>
            </a:r>
            <a:r>
              <a:rPr lang="en-US" altLang="pt-BR" dirty="0" err="1"/>
              <a:t>objeto</a:t>
            </a:r>
            <a:r>
              <a:rPr lang="en-US" altLang="pt-BR" dirty="0"/>
              <a:t>;</a:t>
            </a:r>
          </a:p>
          <a:p>
            <a:r>
              <a:rPr lang="en-US" altLang="pt-BR" dirty="0" err="1"/>
              <a:t>Recolhe</a:t>
            </a:r>
            <a:r>
              <a:rPr lang="en-US" altLang="pt-BR" dirty="0"/>
              <a:t> dados para </a:t>
            </a:r>
            <a:r>
              <a:rPr lang="en-US" altLang="pt-BR" dirty="0" err="1"/>
              <a:t>construir</a:t>
            </a:r>
            <a:r>
              <a:rPr lang="en-US" altLang="pt-BR" dirty="0"/>
              <a:t> </a:t>
            </a:r>
            <a:r>
              <a:rPr lang="en-US" altLang="pt-BR" dirty="0" err="1"/>
              <a:t>modelo</a:t>
            </a:r>
            <a:r>
              <a:rPr lang="en-US" altLang="pt-BR" dirty="0"/>
              <a:t> digital;</a:t>
            </a:r>
          </a:p>
          <a:p>
            <a:r>
              <a:rPr lang="en-US" altLang="pt-BR" dirty="0" err="1"/>
              <a:t>Tipos</a:t>
            </a:r>
            <a:r>
              <a:rPr lang="en-US" altLang="pt-BR" dirty="0"/>
              <a:t> de </a:t>
            </a:r>
            <a:r>
              <a:rPr lang="en-US" altLang="pt-BR" dirty="0" err="1"/>
              <a:t>digitalizador</a:t>
            </a:r>
            <a:r>
              <a:rPr lang="en-US" altLang="pt-BR" dirty="0"/>
              <a:t> 3D: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pt-BR" dirty="0" err="1"/>
              <a:t>Contato</a:t>
            </a:r>
            <a:endParaRPr lang="en-US" alt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pt-BR" dirty="0" err="1"/>
              <a:t>Não-contato</a:t>
            </a:r>
            <a:endParaRPr lang="en-US" altLang="pt-BR" dirty="0"/>
          </a:p>
          <a:p>
            <a:endParaRPr lang="en-US" alt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E507293A-AAD4-4614-92A9-9F353BBC4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Digitalizador</a:t>
            </a:r>
            <a:r>
              <a:rPr lang="en-US" altLang="en-US" dirty="0"/>
              <a:t> 3D </a:t>
            </a:r>
            <a:r>
              <a:rPr lang="en-US" altLang="en-US" dirty="0" err="1"/>
              <a:t>por</a:t>
            </a:r>
            <a:r>
              <a:rPr lang="en-US" altLang="en-US" dirty="0"/>
              <a:t> </a:t>
            </a:r>
            <a:r>
              <a:rPr lang="en-US" altLang="en-US" dirty="0" err="1"/>
              <a:t>Contato</a:t>
            </a:r>
            <a:endParaRPr lang="en-US" altLang="en-US" dirty="0"/>
          </a:p>
        </p:txBody>
      </p:sp>
      <p:pic>
        <p:nvPicPr>
          <p:cNvPr id="14339" name="Espaço Reservado para Conteúdo 2">
            <a:extLst>
              <a:ext uri="{FF2B5EF4-FFF2-40B4-BE49-F238E27FC236}">
                <a16:creationId xmlns:a16="http://schemas.microsoft.com/office/drawing/2014/main" id="{2311D799-8AE6-4451-9C22-325010A1B2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7213" y="1417638"/>
            <a:ext cx="5489575" cy="417671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E507293A-AAD4-4614-92A9-9F353BBC4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Digitalizador</a:t>
            </a:r>
            <a:r>
              <a:rPr lang="en-US" altLang="en-US" dirty="0"/>
              <a:t> 3D </a:t>
            </a:r>
            <a:r>
              <a:rPr lang="en-US" altLang="en-US" dirty="0" err="1"/>
              <a:t>Não-contato</a:t>
            </a:r>
            <a:endParaRPr lang="en-US" altLang="en-US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1F093EEA-523B-4292-9B6E-45BAA1C97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89" y="1440917"/>
            <a:ext cx="5979821" cy="397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E507293A-AAD4-4614-92A9-9F353BBC4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Digitalizador</a:t>
            </a:r>
            <a:r>
              <a:rPr lang="en-US" altLang="en-US" dirty="0"/>
              <a:t> 3D </a:t>
            </a:r>
            <a:r>
              <a:rPr lang="en-US" altLang="en-US" dirty="0" err="1"/>
              <a:t>Não-contato</a:t>
            </a:r>
            <a:endParaRPr lang="en-US" altLang="en-US" dirty="0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8897743C-5938-4797-92FF-FBC61FA2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747838"/>
            <a:ext cx="40957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53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2C9CEAB8-8B76-4E6B-98DF-D7E41C48A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Animação</a:t>
            </a:r>
          </a:p>
        </p:txBody>
      </p:sp>
      <p:pic>
        <p:nvPicPr>
          <p:cNvPr id="3075" name="Espaço Reservado para Conteúdo 4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E791028A-C68B-49C1-A850-2F9118DF8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175" y="2205038"/>
            <a:ext cx="1009650" cy="1008062"/>
          </a:xfrm>
        </p:spPr>
      </p:pic>
      <p:pic>
        <p:nvPicPr>
          <p:cNvPr id="3076" name="Imagem 3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1D7EDD3E-CA74-4AFC-BAB6-A66153DDC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789363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1BEC9ECA-5162-4A41-849A-88AF82D0D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Digitalizador</a:t>
            </a:r>
            <a:r>
              <a:rPr lang="en-US" altLang="en-US" dirty="0"/>
              <a:t> 3D</a:t>
            </a:r>
          </a:p>
        </p:txBody>
      </p:sp>
      <p:sp>
        <p:nvSpPr>
          <p:cNvPr id="15363" name="Espaço Reservado para Conteúdo 1">
            <a:extLst>
              <a:ext uri="{FF2B5EF4-FFF2-40B4-BE49-F238E27FC236}">
                <a16:creationId xmlns:a16="http://schemas.microsoft.com/office/drawing/2014/main" id="{C60A222C-FF3D-4463-B737-F84016EA3A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 err="1"/>
              <a:t>Consiste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gerar</a:t>
            </a:r>
            <a:r>
              <a:rPr lang="en-US" altLang="pt-BR" dirty="0"/>
              <a:t>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núvem</a:t>
            </a:r>
            <a:r>
              <a:rPr lang="en-US" altLang="pt-BR" dirty="0"/>
              <a:t> de </a:t>
            </a:r>
            <a:r>
              <a:rPr lang="en-US" altLang="pt-BR" dirty="0" err="1"/>
              <a:t>pontos</a:t>
            </a:r>
            <a:r>
              <a:rPr lang="en-US" altLang="pt-BR" dirty="0"/>
              <a:t> da </a:t>
            </a:r>
            <a:r>
              <a:rPr lang="en-US" altLang="pt-BR" dirty="0" err="1"/>
              <a:t>superficie</a:t>
            </a:r>
            <a:endParaRPr lang="en-US" altLang="pt-BR" dirty="0"/>
          </a:p>
          <a:p>
            <a:endParaRPr lang="en-US" altLang="pt-BR" dirty="0"/>
          </a:p>
        </p:txBody>
      </p:sp>
      <p:pic>
        <p:nvPicPr>
          <p:cNvPr id="3" name="Imagem 2" descr="Roda de pedra&#10;&#10;Descrição gerada automaticamente com confiança baixa">
            <a:extLst>
              <a:ext uri="{FF2B5EF4-FFF2-40B4-BE49-F238E27FC236}">
                <a16:creationId xmlns:a16="http://schemas.microsoft.com/office/drawing/2014/main" id="{8793AE68-88D2-4373-9F27-4AD3243F0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3068960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6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1BEC9ECA-5162-4A41-849A-88AF82D0D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Digitalizador</a:t>
            </a:r>
            <a:r>
              <a:rPr lang="en-US" altLang="en-US" dirty="0"/>
              <a:t> 3D</a:t>
            </a:r>
          </a:p>
        </p:txBody>
      </p:sp>
      <p:sp>
        <p:nvSpPr>
          <p:cNvPr id="15363" name="Espaço Reservado para Conteúdo 1">
            <a:extLst>
              <a:ext uri="{FF2B5EF4-FFF2-40B4-BE49-F238E27FC236}">
                <a16:creationId xmlns:a16="http://schemas.microsoft.com/office/drawing/2014/main" id="{C60A222C-FF3D-4463-B737-F84016EA3A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 err="1"/>
              <a:t>Pontos</a:t>
            </a:r>
            <a:r>
              <a:rPr lang="en-US" altLang="pt-BR" dirty="0"/>
              <a:t> </a:t>
            </a:r>
            <a:r>
              <a:rPr lang="en-US" altLang="pt-BR" dirty="0" err="1"/>
              <a:t>podem</a:t>
            </a:r>
            <a:r>
              <a:rPr lang="en-US" altLang="pt-BR" dirty="0"/>
              <a:t> </a:t>
            </a:r>
            <a:r>
              <a:rPr lang="en-US" altLang="pt-BR" dirty="0" err="1"/>
              <a:t>conter</a:t>
            </a:r>
            <a:r>
              <a:rPr lang="en-US" altLang="pt-BR" dirty="0"/>
              <a:t> </a:t>
            </a:r>
            <a:r>
              <a:rPr lang="en-US" altLang="pt-BR" dirty="0" err="1"/>
              <a:t>cor</a:t>
            </a:r>
            <a:endParaRPr lang="en-US" altLang="pt-BR" dirty="0"/>
          </a:p>
          <a:p>
            <a:endParaRPr lang="en-US" altLang="pt-BR" dirty="0"/>
          </a:p>
        </p:txBody>
      </p:sp>
      <p:pic>
        <p:nvPicPr>
          <p:cNvPr id="41988" name="Picture 4" descr="Nuvem de pontos: o que é e como funciona?">
            <a:extLst>
              <a:ext uri="{FF2B5EF4-FFF2-40B4-BE49-F238E27FC236}">
                <a16:creationId xmlns:a16="http://schemas.microsoft.com/office/drawing/2014/main" id="{30A5AB96-A367-4AA1-846C-BB24EB3D6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6952"/>
            <a:ext cx="411027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273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1BEC9ECA-5162-4A41-849A-88AF82D0D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Voxels</a:t>
            </a:r>
          </a:p>
        </p:txBody>
      </p:sp>
      <p:sp>
        <p:nvSpPr>
          <p:cNvPr id="15363" name="Espaço Reservado para Conteúdo 1">
            <a:extLst>
              <a:ext uri="{FF2B5EF4-FFF2-40B4-BE49-F238E27FC236}">
                <a16:creationId xmlns:a16="http://schemas.microsoft.com/office/drawing/2014/main" id="{C60A222C-FF3D-4463-B737-F84016EA3A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Representa um valor em um grid tridimensional;</a:t>
            </a:r>
          </a:p>
          <a:p>
            <a:r>
              <a:rPr lang="pt-BR" altLang="pt-BR" dirty="0"/>
              <a:t>Coordenada relativa aos elementos próximos;</a:t>
            </a:r>
          </a:p>
          <a:p>
            <a:r>
              <a:rPr lang="pt-BR" altLang="pt-BR" dirty="0"/>
              <a:t>Permitem preencher espaços não regulares.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58698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1BEC9ECA-5162-4A41-849A-88AF82D0D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Voxels</a:t>
            </a:r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DC5EFADD-161A-44A3-9CA6-7E4EFA6F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8" y="1801812"/>
            <a:ext cx="31623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>
            <a:extLst>
              <a:ext uri="{FF2B5EF4-FFF2-40B4-BE49-F238E27FC236}">
                <a16:creationId xmlns:a16="http://schemas.microsoft.com/office/drawing/2014/main" id="{590691E0-2CE7-4F72-B1D7-07CADE2B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97067"/>
            <a:ext cx="2894894" cy="331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205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79A14A78-C195-49F2-8FFB-28B4A7AFE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Referências</a:t>
            </a: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32EDAFBF-52BB-44F0-84B4-2B5A20D79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4568825"/>
          </a:xfrm>
        </p:spPr>
        <p:txBody>
          <a:bodyPr/>
          <a:lstStyle/>
          <a:p>
            <a:pPr algn="just" eaLnBrk="1" hangingPunct="1"/>
            <a:r>
              <a:rPr lang="en-US" altLang="en-US" sz="1600" dirty="0"/>
              <a:t>http://www.dsc.ufcg.edu.br/~pet/jornal/maio2010/materias/carreira.html#:~:text=A%20anima%C3%A7%C3%A3o%20digital%20%C3%A9%20uma%20sub%C3%A1rea%20da%20computa%C3%A7%C3%A3o%20gr%C3%A1fica%20e,d%C3%A1%20uma%20ilus%C3%A3o%20de%20movimento. </a:t>
            </a:r>
            <a:r>
              <a:rPr lang="en-US" altLang="en-US" sz="1600" dirty="0" err="1"/>
              <a:t>Acesso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em</a:t>
            </a:r>
            <a:r>
              <a:rPr lang="en-US" altLang="en-US" sz="1600" dirty="0"/>
              <a:t> 12/03/2022.</a:t>
            </a:r>
          </a:p>
          <a:p>
            <a:pPr algn="just" eaLnBrk="1" hangingPunct="1"/>
            <a:r>
              <a:rPr lang="en-US" altLang="en-US" sz="1600" dirty="0"/>
              <a:t>https://en.wikipedia.org/wiki/Animation#3D_animation. </a:t>
            </a:r>
            <a:r>
              <a:rPr lang="en-US" altLang="en-US" sz="1600" dirty="0" err="1"/>
              <a:t>Acesso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em</a:t>
            </a:r>
            <a:r>
              <a:rPr lang="en-US" altLang="en-US" sz="1600" dirty="0"/>
              <a:t> 12/03/2022.</a:t>
            </a:r>
          </a:p>
          <a:p>
            <a:pPr algn="just" eaLnBrk="1" hangingPunct="1"/>
            <a:r>
              <a:rPr lang="en-US" altLang="en-US" sz="1600" dirty="0"/>
              <a:t>https://medium.com/@graphicomputing/anima%C3%A7%C3%A3o-e45a9b8286f8. </a:t>
            </a:r>
            <a:r>
              <a:rPr lang="en-US" altLang="en-US" sz="1600" dirty="0" err="1"/>
              <a:t>Acesso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em</a:t>
            </a:r>
            <a:r>
              <a:rPr lang="en-US" altLang="en-US" sz="1600" dirty="0"/>
              <a:t> 13/03/2022.</a:t>
            </a:r>
          </a:p>
          <a:p>
            <a:pPr algn="just" eaLnBrk="1" hangingPunct="1"/>
            <a:r>
              <a:rPr lang="en-US" altLang="en-US" sz="1600" dirty="0"/>
              <a:t>https://pt.wikipedia.org/wiki/Voxel</a:t>
            </a:r>
          </a:p>
          <a:p>
            <a:pPr algn="just" eaLnBrk="1" hangingPunct="1"/>
            <a:r>
              <a:rPr lang="en-US" altLang="en-US" sz="1600" dirty="0"/>
              <a:t>https://pt.wikipedia.org/wiki/Escaneamento_3D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30E1EDB0-A623-440C-B6DF-FD37C3CC0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Animação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9652A-BA08-4658-B7D3-6CB1BC82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68825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</a:rPr>
              <a:t>Consiste em técnicas para gerar o movimento de imagens utilizando o computador;</a:t>
            </a:r>
          </a:p>
          <a:p>
            <a:pPr marL="0" indent="0" algn="just" eaLnBrk="1" hangingPunct="1">
              <a:buFontTx/>
              <a:buNone/>
              <a:defRPr/>
            </a:pPr>
            <a:endParaRPr lang="pt-BR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 eaLnBrk="1" hangingPunct="1">
              <a:defRPr/>
            </a:pPr>
            <a: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</a:rPr>
              <a:t>No processo de animação, uma imagem é renderizada e exibida na tela e, logo em seguida, é substituída por outra ligeiramente modificada, o que nos dá uma ilusão de movimento.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7CBFF408-9818-4796-A8DB-6CB58CD36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Animação</a:t>
            </a:r>
          </a:p>
        </p:txBody>
      </p:sp>
      <p:sp>
        <p:nvSpPr>
          <p:cNvPr id="5123" name="Espaço Reservado para Conteúdo 2">
            <a:extLst>
              <a:ext uri="{FF2B5EF4-FFF2-40B4-BE49-F238E27FC236}">
                <a16:creationId xmlns:a16="http://schemas.microsoft.com/office/drawing/2014/main" id="{D4EE8122-9AA1-4B5D-8F4F-E181ADC91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/>
              <a:t>O ato de modificar um set de imagens em determinados frames, causa uma percepção visual ilusória de que uma animação está acontecendo.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83B928D5-8861-4F81-921F-404292676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Animação</a:t>
            </a:r>
          </a:p>
        </p:txBody>
      </p:sp>
      <p:pic>
        <p:nvPicPr>
          <p:cNvPr id="6147" name="Espaço Reservado para Conteúdo 4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20CB4867-6E09-4CF2-9C4B-A2F4E0D9A4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175" y="2205038"/>
            <a:ext cx="1009650" cy="1008062"/>
          </a:xfrm>
        </p:spPr>
      </p:pic>
      <p:pic>
        <p:nvPicPr>
          <p:cNvPr id="6148" name="Imagem 3" descr="Ícone&#10;&#10;Descrição gerada automaticamente com confiança baixa">
            <a:extLst>
              <a:ext uri="{FF2B5EF4-FFF2-40B4-BE49-F238E27FC236}">
                <a16:creationId xmlns:a16="http://schemas.microsoft.com/office/drawing/2014/main" id="{6EA8E477-CE56-4EAA-A012-F6761CD47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3500438"/>
            <a:ext cx="27114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E2C631B3-7154-4695-A3EB-9A597F758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Tipos de Animação</a:t>
            </a:r>
          </a:p>
        </p:txBody>
      </p:sp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B155989B-3B7A-4C28-A886-44C1AE234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Animação por Keyframe;</a:t>
            </a:r>
          </a:p>
          <a:p>
            <a:r>
              <a:rPr lang="en-US" altLang="en-US" sz="2800"/>
              <a:t>Animação por Script;</a:t>
            </a:r>
          </a:p>
          <a:p>
            <a:r>
              <a:rPr lang="en-US" altLang="en-US" sz="2800"/>
              <a:t>Animação Procedural;</a:t>
            </a:r>
          </a:p>
          <a:p>
            <a:r>
              <a:rPr lang="en-US" altLang="en-US" sz="2800"/>
              <a:t>Animação Representacional;</a:t>
            </a:r>
          </a:p>
          <a:p>
            <a:r>
              <a:rPr lang="en-US" altLang="en-US" sz="2800"/>
              <a:t>Animação Estocástica; </a:t>
            </a:r>
          </a:p>
          <a:p>
            <a:r>
              <a:rPr lang="en-US" altLang="en-US" sz="2800"/>
              <a:t>Animação Straight Ahead.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461BC514-C94C-4206-9490-B212AABDB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Animação por Script</a:t>
            </a:r>
          </a:p>
        </p:txBody>
      </p:sp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F8EA6992-0539-4945-BE75-D6C1613D6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ASAS (Actor Script Animation Language)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  <p:pic>
        <p:nvPicPr>
          <p:cNvPr id="8196" name="Imagem 4">
            <a:extLst>
              <a:ext uri="{FF2B5EF4-FFF2-40B4-BE49-F238E27FC236}">
                <a16:creationId xmlns:a16="http://schemas.microsoft.com/office/drawing/2014/main" id="{A81AAA4E-E037-4668-BDB2-0C614583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2384425"/>
            <a:ext cx="4848225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A8F3410C-0F53-480D-82D9-67D30CD5C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Animação Procedural</a:t>
            </a:r>
          </a:p>
        </p:txBody>
      </p:sp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1C45637A-FB04-4939-9102-D263B2667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en-US" sz="2800"/>
              <a:t>Consiste basicamente em modelos matemáticos implementados em linguagens de programação para simulação de forças físicas (gravidade, por exemplo).</a:t>
            </a:r>
            <a:endParaRPr lang="en-US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655207EF-C806-4D39-B7E2-B0A5B6983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Percepção</a:t>
            </a:r>
            <a:r>
              <a:rPr lang="en-US" altLang="en-US" dirty="0"/>
              <a:t> Visual</a:t>
            </a:r>
          </a:p>
        </p:txBody>
      </p:sp>
      <p:sp>
        <p:nvSpPr>
          <p:cNvPr id="10243" name="Espaço Reservado para Conteúdo 1">
            <a:extLst>
              <a:ext uri="{FF2B5EF4-FFF2-40B4-BE49-F238E27FC236}">
                <a16:creationId xmlns:a16="http://schemas.microsoft.com/office/drawing/2014/main" id="{8A98E2EF-A354-4621-B869-B8C05F2325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 </a:t>
            </a:r>
            <a:r>
              <a:rPr lang="en-US" altLang="en-US" sz="2800" dirty="0" err="1"/>
              <a:t>maneira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como</a:t>
            </a:r>
            <a:r>
              <a:rPr lang="en-US" altLang="en-US" sz="2800" dirty="0"/>
              <a:t> o ser </a:t>
            </a:r>
            <a:r>
              <a:rPr lang="en-US" altLang="en-US" sz="2800" dirty="0" err="1"/>
              <a:t>humano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percebe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mundo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redor</a:t>
            </a:r>
            <a:r>
              <a:rPr lang="en-US" altLang="en-US" sz="2800" dirty="0"/>
              <a:t>;</a:t>
            </a:r>
          </a:p>
          <a:p>
            <a:r>
              <a:rPr lang="en-US" altLang="en-US" sz="2800" dirty="0" err="1"/>
              <a:t>Tipos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percepção</a:t>
            </a:r>
            <a:r>
              <a:rPr lang="en-US" altLang="en-US" sz="28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err="1"/>
              <a:t>Tamanho</a:t>
            </a:r>
            <a:r>
              <a:rPr lang="en-US" altLang="en-US" sz="28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Forma;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err="1"/>
              <a:t>Profundidade</a:t>
            </a:r>
            <a:r>
              <a:rPr lang="en-US" altLang="en-US" sz="28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Cor;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err="1"/>
              <a:t>Movimento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042A4E8CADF6A41BAB28FAA9E0095A9" ma:contentTypeVersion="10" ma:contentTypeDescription="Crie um novo documento." ma:contentTypeScope="" ma:versionID="38cdc00e2e16e9c98f522de90e04a736">
  <xsd:schema xmlns:xsd="http://www.w3.org/2001/XMLSchema" xmlns:xs="http://www.w3.org/2001/XMLSchema" xmlns:p="http://schemas.microsoft.com/office/2006/metadata/properties" xmlns:ns3="bbcc102b-70f6-411d-9612-de2d54faeff1" xmlns:ns4="a090df86-3ab1-454e-b8b0-5c78f6c7e930" targetNamespace="http://schemas.microsoft.com/office/2006/metadata/properties" ma:root="true" ma:fieldsID="f9631dae4ea4828396b80f4fff01fbdb" ns3:_="" ns4:_="">
    <xsd:import namespace="bbcc102b-70f6-411d-9612-de2d54faeff1"/>
    <xsd:import namespace="a090df86-3ab1-454e-b8b0-5c78f6c7e9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c102b-70f6-411d-9612-de2d54faef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f86-3ab1-454e-b8b0-5c78f6c7e9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B9C7AF-9E78-45B5-8B26-0F7DD094B631}">
  <ds:schemaRefs>
    <ds:schemaRef ds:uri="a090df86-3ab1-454e-b8b0-5c78f6c7e930"/>
    <ds:schemaRef ds:uri="bbcc102b-70f6-411d-9612-de2d54faeff1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E39EB8-A33B-46AA-A36E-00BC9A8493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ADC298-2F88-48FF-89F0-E890C384E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cc102b-70f6-411d-9612-de2d54faeff1"/>
    <ds:schemaRef ds:uri="a090df86-3ab1-454e-b8b0-5c78f6c7e9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433</Words>
  <Application>Microsoft Office PowerPoint</Application>
  <PresentationFormat>Apresentação na tela (4:3)</PresentationFormat>
  <Paragraphs>63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Design padrão</vt:lpstr>
      <vt:lpstr>Animação Percepção Visual Digitalizador 3D (Scanner)</vt:lpstr>
      <vt:lpstr>Animação</vt:lpstr>
      <vt:lpstr>Animação</vt:lpstr>
      <vt:lpstr>Animação</vt:lpstr>
      <vt:lpstr>Animação</vt:lpstr>
      <vt:lpstr>Tipos de Animação</vt:lpstr>
      <vt:lpstr>Animação por Script</vt:lpstr>
      <vt:lpstr>Animação Procedural</vt:lpstr>
      <vt:lpstr>Percepção Visual</vt:lpstr>
      <vt:lpstr>Percepção de Tamanho</vt:lpstr>
      <vt:lpstr>Percepção de Tamanho</vt:lpstr>
      <vt:lpstr>Percepção de Forma</vt:lpstr>
      <vt:lpstr>Percepção de Profundidade</vt:lpstr>
      <vt:lpstr>Percepção de Profundidade</vt:lpstr>
      <vt:lpstr>Percepção de Movimento</vt:lpstr>
      <vt:lpstr>Digitalizador 3D</vt:lpstr>
      <vt:lpstr>Digitalizador 3D por Contato</vt:lpstr>
      <vt:lpstr>Digitalizador 3D Não-contato</vt:lpstr>
      <vt:lpstr>Digitalizador 3D Não-contato</vt:lpstr>
      <vt:lpstr>Digitalizador 3D</vt:lpstr>
      <vt:lpstr>Digitalizador 3D</vt:lpstr>
      <vt:lpstr>Voxels</vt:lpstr>
      <vt:lpstr>Voxels</vt:lpstr>
      <vt:lpstr>Referências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Ariel Adonai Souza</cp:lastModifiedBy>
  <cp:revision>37</cp:revision>
  <dcterms:created xsi:type="dcterms:W3CDTF">2012-05-08T00:10:24Z</dcterms:created>
  <dcterms:modified xsi:type="dcterms:W3CDTF">2022-03-15T21:46:14Z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0x0101005042A4E8CADF6A41BAB28FAA9E0095A9</vt:lpwstr>
  </property>
</Properties>
</file>