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0" r:id="rId4"/>
  </p:sldMasterIdLst>
  <p:sldIdLst>
    <p:sldId id="256" r:id="rId5"/>
    <p:sldId id="257" r:id="rId6"/>
    <p:sldId id="262" r:id="rId7"/>
    <p:sldId id="260" r:id="rId8"/>
    <p:sldId id="265" r:id="rId9"/>
    <p:sldId id="267" r:id="rId10"/>
    <p:sldId id="258" r:id="rId11"/>
    <p:sldId id="264" r:id="rId12"/>
    <p:sldId id="259" r:id="rId13"/>
    <p:sldId id="261" r:id="rId14"/>
    <p:sldId id="263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23A80F-B2DF-4A67-B043-EEEC077C4C21}" v="1376" dt="2022-08-13T21:24:35.029"/>
    <p1510:client id="{A7C2BF70-3F22-1234-BB48-B48A4333F91E}" v="1191" dt="2022-08-13T21:28:23.0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2CC379-CCD4-4989-ADC9-5B204FF859B8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1CDD83-D709-4278-969C-10ACBE70E358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Imersão</a:t>
          </a:r>
          <a:endParaRPr lang="en-US"/>
        </a:p>
      </dgm:t>
    </dgm:pt>
    <dgm:pt modelId="{3FBC9337-AD00-452E-886B-F8E77EC32A82}" type="parTrans" cxnId="{56F2B780-5125-4A76-B850-916C9C4098F6}">
      <dgm:prSet/>
      <dgm:spPr/>
      <dgm:t>
        <a:bodyPr/>
        <a:lstStyle/>
        <a:p>
          <a:endParaRPr lang="en-US"/>
        </a:p>
      </dgm:t>
    </dgm:pt>
    <dgm:pt modelId="{D56FA1ED-FD63-422B-9779-77E377F265A1}" type="sibTrans" cxnId="{56F2B780-5125-4A76-B850-916C9C4098F6}">
      <dgm:prSet/>
      <dgm:spPr/>
      <dgm:t>
        <a:bodyPr/>
        <a:lstStyle/>
        <a:p>
          <a:endParaRPr lang="en-US"/>
        </a:p>
      </dgm:t>
    </dgm:pt>
    <dgm:pt modelId="{7EE9830A-4E1E-4366-A8CC-6C675D472BA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Interação</a:t>
          </a:r>
          <a:endParaRPr lang="en-US"/>
        </a:p>
      </dgm:t>
    </dgm:pt>
    <dgm:pt modelId="{A90CC112-2F98-4EB7-A2E5-C74F93E1210A}" type="parTrans" cxnId="{AF2A5929-DB8A-45F2-995B-AEDB6E2239AF}">
      <dgm:prSet/>
      <dgm:spPr/>
      <dgm:t>
        <a:bodyPr/>
        <a:lstStyle/>
        <a:p>
          <a:endParaRPr lang="en-US"/>
        </a:p>
      </dgm:t>
    </dgm:pt>
    <dgm:pt modelId="{A5F788D1-5EF4-48B4-819B-30036A377538}" type="sibTrans" cxnId="{AF2A5929-DB8A-45F2-995B-AEDB6E2239AF}">
      <dgm:prSet/>
      <dgm:spPr/>
      <dgm:t>
        <a:bodyPr/>
        <a:lstStyle/>
        <a:p>
          <a:endParaRPr lang="en-US"/>
        </a:p>
      </dgm:t>
    </dgm:pt>
    <dgm:pt modelId="{D18EEEBD-D729-44AB-8B3D-3481D4BDAFFA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Âncora RA</a:t>
          </a:r>
          <a:endParaRPr lang="en-US"/>
        </a:p>
      </dgm:t>
    </dgm:pt>
    <dgm:pt modelId="{6DABCB1C-3D70-453B-8DA3-27090D4ACC0A}" type="parTrans" cxnId="{F9137707-4FCB-41F3-B4A9-B8D6764FF805}">
      <dgm:prSet/>
      <dgm:spPr/>
      <dgm:t>
        <a:bodyPr/>
        <a:lstStyle/>
        <a:p>
          <a:endParaRPr lang="en-US"/>
        </a:p>
      </dgm:t>
    </dgm:pt>
    <dgm:pt modelId="{F50C9C2A-E016-486A-B124-115FFC48EF6B}" type="sibTrans" cxnId="{F9137707-4FCB-41F3-B4A9-B8D6764FF805}">
      <dgm:prSet/>
      <dgm:spPr/>
      <dgm:t>
        <a:bodyPr/>
        <a:lstStyle/>
        <a:p>
          <a:endParaRPr lang="en-US"/>
        </a:p>
      </dgm:t>
    </dgm:pt>
    <dgm:pt modelId="{5A6BBE26-EE11-40FF-BE23-19A4F3E6F686}" type="pres">
      <dgm:prSet presAssocID="{8F2CC379-CCD4-4989-ADC9-5B204FF859B8}" presName="root" presStyleCnt="0">
        <dgm:presLayoutVars>
          <dgm:dir/>
          <dgm:resizeHandles val="exact"/>
        </dgm:presLayoutVars>
      </dgm:prSet>
      <dgm:spPr/>
    </dgm:pt>
    <dgm:pt modelId="{130CB594-0D9B-4B9A-8035-92D348F624A5}" type="pres">
      <dgm:prSet presAssocID="{3E1CDD83-D709-4278-969C-10ACBE70E358}" presName="compNode" presStyleCnt="0"/>
      <dgm:spPr/>
    </dgm:pt>
    <dgm:pt modelId="{23619638-06A3-4B6F-BED6-9BE0AEF6CE9A}" type="pres">
      <dgm:prSet presAssocID="{3E1CDD83-D709-4278-969C-10ACBE70E35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t Air Balloon"/>
        </a:ext>
      </dgm:extLst>
    </dgm:pt>
    <dgm:pt modelId="{63210886-DAC6-41B4-A309-087839723BE8}" type="pres">
      <dgm:prSet presAssocID="{3E1CDD83-D709-4278-969C-10ACBE70E358}" presName="spaceRect" presStyleCnt="0"/>
      <dgm:spPr/>
    </dgm:pt>
    <dgm:pt modelId="{5EAB4A35-B6A4-47F3-84B7-D176B203009A}" type="pres">
      <dgm:prSet presAssocID="{3E1CDD83-D709-4278-969C-10ACBE70E358}" presName="textRect" presStyleLbl="revTx" presStyleIdx="0" presStyleCnt="3">
        <dgm:presLayoutVars>
          <dgm:chMax val="1"/>
          <dgm:chPref val="1"/>
        </dgm:presLayoutVars>
      </dgm:prSet>
      <dgm:spPr/>
    </dgm:pt>
    <dgm:pt modelId="{50FF322F-854B-40E1-B014-CF019CE522E5}" type="pres">
      <dgm:prSet presAssocID="{D56FA1ED-FD63-422B-9779-77E377F265A1}" presName="sibTrans" presStyleCnt="0"/>
      <dgm:spPr/>
    </dgm:pt>
    <dgm:pt modelId="{9E9151F8-02E9-433A-B849-E624D8B823BA}" type="pres">
      <dgm:prSet presAssocID="{7EE9830A-4E1E-4366-A8CC-6C675D472BA3}" presName="compNode" presStyleCnt="0"/>
      <dgm:spPr/>
    </dgm:pt>
    <dgm:pt modelId="{9D813F4E-7B4B-452C-A3AE-A84F9055C001}" type="pres">
      <dgm:prSet presAssocID="{7EE9830A-4E1E-4366-A8CC-6C675D472BA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100B9BBD-40C3-4823-A1F2-22ADA75B0C73}" type="pres">
      <dgm:prSet presAssocID="{7EE9830A-4E1E-4366-A8CC-6C675D472BA3}" presName="spaceRect" presStyleCnt="0"/>
      <dgm:spPr/>
    </dgm:pt>
    <dgm:pt modelId="{F7B61E30-62AD-4BBA-BE9C-15195325DDEC}" type="pres">
      <dgm:prSet presAssocID="{7EE9830A-4E1E-4366-A8CC-6C675D472BA3}" presName="textRect" presStyleLbl="revTx" presStyleIdx="1" presStyleCnt="3">
        <dgm:presLayoutVars>
          <dgm:chMax val="1"/>
          <dgm:chPref val="1"/>
        </dgm:presLayoutVars>
      </dgm:prSet>
      <dgm:spPr/>
    </dgm:pt>
    <dgm:pt modelId="{7F319371-6DB9-491D-8DE1-661009E13FA7}" type="pres">
      <dgm:prSet presAssocID="{A5F788D1-5EF4-48B4-819B-30036A377538}" presName="sibTrans" presStyleCnt="0"/>
      <dgm:spPr/>
    </dgm:pt>
    <dgm:pt modelId="{FB1D97E3-CC6C-4AB6-BD4E-D16B29664CFE}" type="pres">
      <dgm:prSet presAssocID="{D18EEEBD-D729-44AB-8B3D-3481D4BDAFFA}" presName="compNode" presStyleCnt="0"/>
      <dgm:spPr/>
    </dgm:pt>
    <dgm:pt modelId="{FDCFB319-DC06-4402-AE58-04A33C943644}" type="pres">
      <dgm:prSet presAssocID="{D18EEEBD-D729-44AB-8B3D-3481D4BDAFF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ncorar"/>
        </a:ext>
      </dgm:extLst>
    </dgm:pt>
    <dgm:pt modelId="{F31B8AE6-5C0B-439C-8985-732CEB11E5FB}" type="pres">
      <dgm:prSet presAssocID="{D18EEEBD-D729-44AB-8B3D-3481D4BDAFFA}" presName="spaceRect" presStyleCnt="0"/>
      <dgm:spPr/>
    </dgm:pt>
    <dgm:pt modelId="{2619793D-76A8-4560-9B7C-28503EA3CF0F}" type="pres">
      <dgm:prSet presAssocID="{D18EEEBD-D729-44AB-8B3D-3481D4BDAFF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09C8B05-44A3-4CC9-BF08-61388E1C37DD}" type="presOf" srcId="{7EE9830A-4E1E-4366-A8CC-6C675D472BA3}" destId="{F7B61E30-62AD-4BBA-BE9C-15195325DDEC}" srcOrd="0" destOrd="0" presId="urn:microsoft.com/office/officeart/2018/2/layout/IconLabelList"/>
    <dgm:cxn modelId="{F9137707-4FCB-41F3-B4A9-B8D6764FF805}" srcId="{8F2CC379-CCD4-4989-ADC9-5B204FF859B8}" destId="{D18EEEBD-D729-44AB-8B3D-3481D4BDAFFA}" srcOrd="2" destOrd="0" parTransId="{6DABCB1C-3D70-453B-8DA3-27090D4ACC0A}" sibTransId="{F50C9C2A-E016-486A-B124-115FFC48EF6B}"/>
    <dgm:cxn modelId="{AF2A5929-DB8A-45F2-995B-AEDB6E2239AF}" srcId="{8F2CC379-CCD4-4989-ADC9-5B204FF859B8}" destId="{7EE9830A-4E1E-4366-A8CC-6C675D472BA3}" srcOrd="1" destOrd="0" parTransId="{A90CC112-2F98-4EB7-A2E5-C74F93E1210A}" sibTransId="{A5F788D1-5EF4-48B4-819B-30036A377538}"/>
    <dgm:cxn modelId="{640E6752-67A7-4A37-B738-A299E0BA4115}" type="presOf" srcId="{3E1CDD83-D709-4278-969C-10ACBE70E358}" destId="{5EAB4A35-B6A4-47F3-84B7-D176B203009A}" srcOrd="0" destOrd="0" presId="urn:microsoft.com/office/officeart/2018/2/layout/IconLabelList"/>
    <dgm:cxn modelId="{56F2B780-5125-4A76-B850-916C9C4098F6}" srcId="{8F2CC379-CCD4-4989-ADC9-5B204FF859B8}" destId="{3E1CDD83-D709-4278-969C-10ACBE70E358}" srcOrd="0" destOrd="0" parTransId="{3FBC9337-AD00-452E-886B-F8E77EC32A82}" sibTransId="{D56FA1ED-FD63-422B-9779-77E377F265A1}"/>
    <dgm:cxn modelId="{842F4485-7E20-4208-BCED-5585E2704F92}" type="presOf" srcId="{8F2CC379-CCD4-4989-ADC9-5B204FF859B8}" destId="{5A6BBE26-EE11-40FF-BE23-19A4F3E6F686}" srcOrd="0" destOrd="0" presId="urn:microsoft.com/office/officeart/2018/2/layout/IconLabelList"/>
    <dgm:cxn modelId="{858A51EA-5113-4D74-950D-02A13571E528}" type="presOf" srcId="{D18EEEBD-D729-44AB-8B3D-3481D4BDAFFA}" destId="{2619793D-76A8-4560-9B7C-28503EA3CF0F}" srcOrd="0" destOrd="0" presId="urn:microsoft.com/office/officeart/2018/2/layout/IconLabelList"/>
    <dgm:cxn modelId="{2007E1EC-AB04-4A22-BDCA-DD2F21999BC3}" type="presParOf" srcId="{5A6BBE26-EE11-40FF-BE23-19A4F3E6F686}" destId="{130CB594-0D9B-4B9A-8035-92D348F624A5}" srcOrd="0" destOrd="0" presId="urn:microsoft.com/office/officeart/2018/2/layout/IconLabelList"/>
    <dgm:cxn modelId="{E6BD68FC-FF21-4E4F-BFC6-A90E1ABCC966}" type="presParOf" srcId="{130CB594-0D9B-4B9A-8035-92D348F624A5}" destId="{23619638-06A3-4B6F-BED6-9BE0AEF6CE9A}" srcOrd="0" destOrd="0" presId="urn:microsoft.com/office/officeart/2018/2/layout/IconLabelList"/>
    <dgm:cxn modelId="{2EBA93BB-FD93-4544-9351-1090CF688786}" type="presParOf" srcId="{130CB594-0D9B-4B9A-8035-92D348F624A5}" destId="{63210886-DAC6-41B4-A309-087839723BE8}" srcOrd="1" destOrd="0" presId="urn:microsoft.com/office/officeart/2018/2/layout/IconLabelList"/>
    <dgm:cxn modelId="{A67273B4-16ED-498C-964D-02B5FB972417}" type="presParOf" srcId="{130CB594-0D9B-4B9A-8035-92D348F624A5}" destId="{5EAB4A35-B6A4-47F3-84B7-D176B203009A}" srcOrd="2" destOrd="0" presId="urn:microsoft.com/office/officeart/2018/2/layout/IconLabelList"/>
    <dgm:cxn modelId="{8D98FC4D-1130-4531-A80E-7F85D2A2EBF1}" type="presParOf" srcId="{5A6BBE26-EE11-40FF-BE23-19A4F3E6F686}" destId="{50FF322F-854B-40E1-B014-CF019CE522E5}" srcOrd="1" destOrd="0" presId="urn:microsoft.com/office/officeart/2018/2/layout/IconLabelList"/>
    <dgm:cxn modelId="{19A016F2-9081-43F7-8107-1FAA50FE154E}" type="presParOf" srcId="{5A6BBE26-EE11-40FF-BE23-19A4F3E6F686}" destId="{9E9151F8-02E9-433A-B849-E624D8B823BA}" srcOrd="2" destOrd="0" presId="urn:microsoft.com/office/officeart/2018/2/layout/IconLabelList"/>
    <dgm:cxn modelId="{0F45ABB1-7410-4CFD-9F9D-48B0F8D51F60}" type="presParOf" srcId="{9E9151F8-02E9-433A-B849-E624D8B823BA}" destId="{9D813F4E-7B4B-452C-A3AE-A84F9055C001}" srcOrd="0" destOrd="0" presId="urn:microsoft.com/office/officeart/2018/2/layout/IconLabelList"/>
    <dgm:cxn modelId="{68057B79-B5BB-4B54-8EEE-5B646FAC2071}" type="presParOf" srcId="{9E9151F8-02E9-433A-B849-E624D8B823BA}" destId="{100B9BBD-40C3-4823-A1F2-22ADA75B0C73}" srcOrd="1" destOrd="0" presId="urn:microsoft.com/office/officeart/2018/2/layout/IconLabelList"/>
    <dgm:cxn modelId="{6F2A628B-3F46-4EB3-A25D-BBA4A71A1F21}" type="presParOf" srcId="{9E9151F8-02E9-433A-B849-E624D8B823BA}" destId="{F7B61E30-62AD-4BBA-BE9C-15195325DDEC}" srcOrd="2" destOrd="0" presId="urn:microsoft.com/office/officeart/2018/2/layout/IconLabelList"/>
    <dgm:cxn modelId="{B69EC064-230A-4BDC-AA60-6C09FC448951}" type="presParOf" srcId="{5A6BBE26-EE11-40FF-BE23-19A4F3E6F686}" destId="{7F319371-6DB9-491D-8DE1-661009E13FA7}" srcOrd="3" destOrd="0" presId="urn:microsoft.com/office/officeart/2018/2/layout/IconLabelList"/>
    <dgm:cxn modelId="{D0810E26-27AC-4FA5-8B35-13FBD6FC62FB}" type="presParOf" srcId="{5A6BBE26-EE11-40FF-BE23-19A4F3E6F686}" destId="{FB1D97E3-CC6C-4AB6-BD4E-D16B29664CFE}" srcOrd="4" destOrd="0" presId="urn:microsoft.com/office/officeart/2018/2/layout/IconLabelList"/>
    <dgm:cxn modelId="{BF1767E8-BEC3-45D6-9AB7-41607CE5F4CE}" type="presParOf" srcId="{FB1D97E3-CC6C-4AB6-BD4E-D16B29664CFE}" destId="{FDCFB319-DC06-4402-AE58-04A33C943644}" srcOrd="0" destOrd="0" presId="urn:microsoft.com/office/officeart/2018/2/layout/IconLabelList"/>
    <dgm:cxn modelId="{0826546C-0348-4650-96FC-93920F075547}" type="presParOf" srcId="{FB1D97E3-CC6C-4AB6-BD4E-D16B29664CFE}" destId="{F31B8AE6-5C0B-439C-8985-732CEB11E5FB}" srcOrd="1" destOrd="0" presId="urn:microsoft.com/office/officeart/2018/2/layout/IconLabelList"/>
    <dgm:cxn modelId="{FBC254A5-32BD-4DB1-898B-B93BBAEF803F}" type="presParOf" srcId="{FB1D97E3-CC6C-4AB6-BD4E-D16B29664CFE}" destId="{2619793D-76A8-4560-9B7C-28503EA3CF0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619638-06A3-4B6F-BED6-9BE0AEF6CE9A}">
      <dsp:nvSpPr>
        <dsp:cNvPr id="0" name=""/>
        <dsp:cNvSpPr/>
      </dsp:nvSpPr>
      <dsp:spPr>
        <a:xfrm>
          <a:off x="1087713" y="649085"/>
          <a:ext cx="1278642" cy="12786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AB4A35-B6A4-47F3-84B7-D176B203009A}">
      <dsp:nvSpPr>
        <dsp:cNvPr id="0" name=""/>
        <dsp:cNvSpPr/>
      </dsp:nvSpPr>
      <dsp:spPr>
        <a:xfrm>
          <a:off x="306320" y="2280576"/>
          <a:ext cx="284142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/>
            <a:t>Imersão</a:t>
          </a:r>
          <a:endParaRPr lang="en-US" sz="3600" kern="1200"/>
        </a:p>
      </dsp:txBody>
      <dsp:txXfrm>
        <a:off x="306320" y="2280576"/>
        <a:ext cx="2841428" cy="720000"/>
      </dsp:txXfrm>
    </dsp:sp>
    <dsp:sp modelId="{9D813F4E-7B4B-452C-A3AE-A84F9055C001}">
      <dsp:nvSpPr>
        <dsp:cNvPr id="0" name=""/>
        <dsp:cNvSpPr/>
      </dsp:nvSpPr>
      <dsp:spPr>
        <a:xfrm>
          <a:off x="4426391" y="649085"/>
          <a:ext cx="1278642" cy="12786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B61E30-62AD-4BBA-BE9C-15195325DDEC}">
      <dsp:nvSpPr>
        <dsp:cNvPr id="0" name=""/>
        <dsp:cNvSpPr/>
      </dsp:nvSpPr>
      <dsp:spPr>
        <a:xfrm>
          <a:off x="3644998" y="2280576"/>
          <a:ext cx="284142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/>
            <a:t>Interação</a:t>
          </a:r>
          <a:endParaRPr lang="en-US" sz="3600" kern="1200"/>
        </a:p>
      </dsp:txBody>
      <dsp:txXfrm>
        <a:off x="3644998" y="2280576"/>
        <a:ext cx="2841428" cy="720000"/>
      </dsp:txXfrm>
    </dsp:sp>
    <dsp:sp modelId="{FDCFB319-DC06-4402-AE58-04A33C943644}">
      <dsp:nvSpPr>
        <dsp:cNvPr id="0" name=""/>
        <dsp:cNvSpPr/>
      </dsp:nvSpPr>
      <dsp:spPr>
        <a:xfrm>
          <a:off x="7765069" y="649085"/>
          <a:ext cx="1278642" cy="12786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9793D-76A8-4560-9B7C-28503EA3CF0F}">
      <dsp:nvSpPr>
        <dsp:cNvPr id="0" name=""/>
        <dsp:cNvSpPr/>
      </dsp:nvSpPr>
      <dsp:spPr>
        <a:xfrm>
          <a:off x="6983676" y="2280576"/>
          <a:ext cx="284142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/>
            <a:t>Âncora RA</a:t>
          </a:r>
          <a:endParaRPr lang="en-US" sz="3600" kern="1200"/>
        </a:p>
      </dsp:txBody>
      <dsp:txXfrm>
        <a:off x="6983676" y="2280576"/>
        <a:ext cx="2841428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73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191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21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155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753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11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222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01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83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475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206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480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191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692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55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579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841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8/13/2022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948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  <p:sldLayoutId id="214748375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hyperlink" Target="https://www.youtube.com/watch?v=OK2y4Z5IkZ0&amp;t=217s" TargetMode="External"/><Relationship Id="rId2" Type="http://schemas.openxmlformats.org/officeDocument/2006/relationships/video" Target="https://www.youtube.com/embed/ZyxOA_xxWqU?start=4&amp;feature=oembed" TargetMode="External"/><Relationship Id="rId1" Type="http://schemas.openxmlformats.org/officeDocument/2006/relationships/video" Target="https://www.youtube.com/embed/OK2y4Z5IkZ0?start=217&amp;feature=oembed" TargetMode="External"/><Relationship Id="rId6" Type="http://schemas.openxmlformats.org/officeDocument/2006/relationships/hyperlink" Target="https://www.youtube.com/watch?v=ZyxOA_xxWqU&amp;t=4s" TargetMode="Externa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ecmundo.com.br/realidade-aumentada/6017-o-que-e-realidade-diminuida-.htm#:~:text=Para%20que%20voc%C3%AA%20entenda%20do,um%20v%C3%ADdeo%20ou%20um%20filme" TargetMode="External"/><Relationship Id="rId3" Type="http://schemas.openxmlformats.org/officeDocument/2006/relationships/hyperlink" Target="https://github.com/dalton-reis/disciplinaRv/tree/main/Unidade1" TargetMode="External"/><Relationship Id="rId7" Type="http://schemas.openxmlformats.org/officeDocument/2006/relationships/hyperlink" Target="https://exame.com/tecnologia/o-que-e-realidade-aumentada-chave-do-sucesso-de-pokemon-go/" TargetMode="External"/><Relationship Id="rId2" Type="http://schemas.openxmlformats.org/officeDocument/2006/relationships/hyperlink" Target="https://pt.wikipedia.org/wiki/Head-mounted_displa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ts.eu/en/insights/article/how-data-gloves-are-helping-industry/" TargetMode="External"/><Relationship Id="rId5" Type="http://schemas.openxmlformats.org/officeDocument/2006/relationships/hyperlink" Target="https://www.techtarget.com/whatis/definition/data-glove" TargetMode="External"/><Relationship Id="rId4" Type="http://schemas.openxmlformats.org/officeDocument/2006/relationships/hyperlink" Target="https://www.youtube.com/watch?v=K27XtSGTfMQ&amp;ab_channel=PensandoHoj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K27XtSGTfMQ?feature=oembed" TargetMode="External"/><Relationship Id="rId6" Type="http://schemas.openxmlformats.org/officeDocument/2006/relationships/hyperlink" Target="https://www.youtube.com/watch?v=K27XtSGTfMQ&amp;ab_channel=PensandoHoje" TargetMode="External"/><Relationship Id="rId5" Type="http://schemas.openxmlformats.org/officeDocument/2006/relationships/hyperlink" Target="https://www.researchgate.net/figure/Opaque-stereoscopic-medical-HMD-from-Viking-Systems_fig4_249969290" TargetMode="External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figure/Popular-models-of-Head-Mounted-Displays-for-VR-and-AR-in-2016_fig6_31137382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obô operando uma máquina">
            <a:extLst>
              <a:ext uri="{FF2B5EF4-FFF2-40B4-BE49-F238E27FC236}">
                <a16:creationId xmlns:a16="http://schemas.microsoft.com/office/drawing/2014/main" id="{15D31D4C-9601-B43C-578C-B7312AA3E8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91" t="13146" b="20227"/>
          <a:stretch/>
        </p:blipFill>
        <p:spPr>
          <a:xfrm>
            <a:off x="25966" y="7584"/>
            <a:ext cx="12191980" cy="6857990"/>
          </a:xfrm>
          <a:prstGeom prst="rect">
            <a:avLst/>
          </a:prstGeom>
        </p:spPr>
      </p:pic>
      <p:pic>
        <p:nvPicPr>
          <p:cNvPr id="95" name="Picture 9">
            <a:extLst>
              <a:ext uri="{FF2B5EF4-FFF2-40B4-BE49-F238E27FC236}">
                <a16:creationId xmlns:a16="http://schemas.microsoft.com/office/drawing/2014/main" id="{545F67A4-7428-47F3-AE14-8CA43D976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96" name="Freeform 5">
            <a:extLst>
              <a:ext uri="{FF2B5EF4-FFF2-40B4-BE49-F238E27FC236}">
                <a16:creationId xmlns:a16="http://schemas.microsoft.com/office/drawing/2014/main" id="{F4A20210-FA90-4B6D-8D2E-1B90054E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97" name="Freeform 14">
            <a:extLst>
              <a:ext uri="{FF2B5EF4-FFF2-40B4-BE49-F238E27FC236}">
                <a16:creationId xmlns:a16="http://schemas.microsoft.com/office/drawing/2014/main" id="{39213B44-68B7-47E7-B506-5C79FCF80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15">
            <a:extLst>
              <a:ext uri="{FF2B5EF4-FFF2-40B4-BE49-F238E27FC236}">
                <a16:creationId xmlns:a16="http://schemas.microsoft.com/office/drawing/2014/main" id="{39084D60-65A6-45F8-8C17-3529E43F1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99" name="Straight Connector 16">
              <a:extLst>
                <a:ext uri="{FF2B5EF4-FFF2-40B4-BE49-F238E27FC236}">
                  <a16:creationId xmlns:a16="http://schemas.microsoft.com/office/drawing/2014/main" id="{444A2572-2BF1-4C8E-AF59-F3AD411D8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17">
              <a:extLst>
                <a:ext uri="{FF2B5EF4-FFF2-40B4-BE49-F238E27FC236}">
                  <a16:creationId xmlns:a16="http://schemas.microsoft.com/office/drawing/2014/main" id="{F5DF3485-B455-470C-8FA8-A1BDE087B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8">
              <a:extLst>
                <a:ext uri="{FF2B5EF4-FFF2-40B4-BE49-F238E27FC236}">
                  <a16:creationId xmlns:a16="http://schemas.microsoft.com/office/drawing/2014/main" id="{35E9DCD0-EE49-4CB4-89B6-C25F9861C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9">
              <a:extLst>
                <a:ext uri="{FF2B5EF4-FFF2-40B4-BE49-F238E27FC236}">
                  <a16:creationId xmlns:a16="http://schemas.microsoft.com/office/drawing/2014/main" id="{A713CF62-C96C-44E9-8C28-E3F2C6E7C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20">
              <a:extLst>
                <a:ext uri="{FF2B5EF4-FFF2-40B4-BE49-F238E27FC236}">
                  <a16:creationId xmlns:a16="http://schemas.microsoft.com/office/drawing/2014/main" id="{2D06558F-07E9-4D78-A6F3-8BCFA9E73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21">
              <a:extLst>
                <a:ext uri="{FF2B5EF4-FFF2-40B4-BE49-F238E27FC236}">
                  <a16:creationId xmlns:a16="http://schemas.microsoft.com/office/drawing/2014/main" id="{512D8773-83C0-4D51-9E1F-046DA7DA0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22">
              <a:extLst>
                <a:ext uri="{FF2B5EF4-FFF2-40B4-BE49-F238E27FC236}">
                  <a16:creationId xmlns:a16="http://schemas.microsoft.com/office/drawing/2014/main" id="{5880C3FB-3E2E-4054-A6D1-38176D6E2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23">
              <a:extLst>
                <a:ext uri="{FF2B5EF4-FFF2-40B4-BE49-F238E27FC236}">
                  <a16:creationId xmlns:a16="http://schemas.microsoft.com/office/drawing/2014/main" id="{8505591A-6112-4B84-8E9E-923E43C4E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24">
              <a:extLst>
                <a:ext uri="{FF2B5EF4-FFF2-40B4-BE49-F238E27FC236}">
                  <a16:creationId xmlns:a16="http://schemas.microsoft.com/office/drawing/2014/main" id="{54884290-8E39-4425-BB4F-48D955C1F8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25">
              <a:extLst>
                <a:ext uri="{FF2B5EF4-FFF2-40B4-BE49-F238E27FC236}">
                  <a16:creationId xmlns:a16="http://schemas.microsoft.com/office/drawing/2014/main" id="{00C383A3-6D77-41CE-8121-498BC3BA5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120A319-4A10-4542-B48C-5FB2714C4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B15B038-50ED-419D-B142-C96EE418B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AFF2F4-75B2-4498-8559-BAE80D89B4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56AE167-8087-4A4B-B41D-5658EEBA6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D353E8A-CBA6-44F9-9C00-D0AD27C96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A2C318A-A79F-4CAD-BA7A-51427BF9ED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F2996E3-5E01-4F22-B23C-7CD0CF72C4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0F6BC4-AB51-4DE7-B83C-E71FE4EC8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F65FC1C-93BF-4ACA-BF17-17372DD10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9F9913C-8CCE-4D56-9D2A-0C2D68667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0EDD18C-1AAD-48E5-AAAD-73F4B5643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2D7A5C4-18C8-43E9-A50A-F87A362C8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A0C484E-A224-4DB0-8C34-89BE54BD1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9BB438E-A25F-4A7F-B209-8899B7CEC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F8BA6DC-B1E9-4F32-A5CC-8F61976B69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F6D95B2-1C8D-4156-AB05-523619B4F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88409AD-A77F-4304-9E8B-08A4891C7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62AD08A-B385-4D18-B948-8D53B3918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32A413E-FF1A-46B1-BF8B-3C1C408B3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CFF4E44-2BEB-4FAE-97C9-BC6E8296D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0486C0A-9B93-46B8-932F-876BE26CE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429BF5D-8D5B-4A48-89EE-8B779826E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DC996EE-5EB1-4943-A1E8-70810CBD6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2F833C8-E3CE-4399-B78B-9DD0EEA6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7C92DB2-78F1-4872-B9C7-C658A7886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F8A2FAA-05E1-448E-A606-FA9D67036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5AAB5D1-1672-4825-88A7-D93923475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2CAAFDB-2BA2-4D04-8B8B-1241D5EC09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C381B3C-0009-451B-BCB3-48F7810C1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A10544C-1EAD-47FB-A17E-52C622282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2540B37-D854-4525-93F8-410685438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450DFE8-D07F-435C-B5A2-47D126FD9F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C1A6513-2D5D-458C-B841-D5DD9844B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931CF18-850E-41CD-823E-D311BD5CC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4497A09-1B1C-4EB6-B728-6FC3A1C12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A60DE04-F3E8-437E-A2E4-A8A7BA01C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DBBA541-852C-4AE6-82E8-6BD13AFB4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FC3362F-AD7E-45D7-BE85-7C8DD8134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CD83E0F-C8AF-4D52-94DB-CD949A2B1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0D5F865-890F-483F-B407-516CE6D22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E6A2505-E617-4419-AB05-10B779B5C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DFF0D66-52FC-4F64-B67F-72D9EFEED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CC72040-7945-4051-989C-2B728F6D50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6EB6302-2333-45D4-AE20-B0F6D45CC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ECC1105-D16E-411D-B4B7-80BF039BF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D2F518-4540-44DE-BC62-7D598EC99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19566BC-880A-4113-A9C4-0017E5184C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18E7D73-F4E4-4F5D-AFF9-EE491954A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D0988A2-3571-4C16-BDEF-58254F04E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550BAC8-41FE-4300-910B-EE7BBD7A0C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8CD175C-18A7-4589-8C46-A61FEF6D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6BE3031-FD1C-443C-9889-243CEEAEDF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E37BF5D-3732-41F2-B9AF-A56C9214D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77B6718-917A-4A01-BCF8-5C6E1217B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C23AB5B-98FB-43F1-B590-BBA79814F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6EEC146-226B-4C83-9C1B-DD5495DE1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C24D094-41EF-4CA2-9834-B04793FA1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DA46AD8-674F-46C3-8A22-280F78F91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AE9D757B-CD9D-447C-8780-79F2FF875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76B76E9-7342-43BC-B629-9180ABF57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F25F68A-2DCB-4183-86F1-3428326E5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A5FA913-066C-4504-A753-026056454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A6E50AC-CA1E-4DD3-B85F-1720C019E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224B2B1-DBD8-4BA8-8CEB-BFAC8A15D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DEFE1E7-69A3-47F5-B8B8-C0898281B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6F1F489-762E-4979-9EBC-50A62330B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27DF22C-20E6-4DED-B405-1B26C5218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36FD8D7-6E0F-468E-B8C4-F4E67071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667AB23-0E98-D400-CBAE-E4010631D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46333" y="2032000"/>
            <a:ext cx="4513792" cy="2819398"/>
          </a:xfrm>
        </p:spPr>
        <p:txBody>
          <a:bodyPr>
            <a:normAutofit/>
          </a:bodyPr>
          <a:lstStyle/>
          <a:p>
            <a:r>
              <a:rPr lang="pt-BR"/>
              <a:t>Realidade Virtual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6AD717-7CC4-2746-3130-E593F5B1F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6333" y="4851399"/>
            <a:ext cx="4513792" cy="914401"/>
          </a:xfrm>
        </p:spPr>
        <p:txBody>
          <a:bodyPr>
            <a:normAutofit/>
          </a:bodyPr>
          <a:lstStyle/>
          <a:p>
            <a:r>
              <a:rPr lang="pt-BR"/>
              <a:t>Realidade diminuída, aumentada, misturada e alternativa.</a:t>
            </a:r>
            <a:br>
              <a:rPr lang="pt-BR"/>
            </a:br>
            <a:r>
              <a:rPr lang="pt-BR"/>
              <a:t>head mounted display e data glove.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A078796-C902-4EC4-97EE-314E55405AD9}"/>
              </a:ext>
            </a:extLst>
          </p:cNvPr>
          <p:cNvSpPr txBox="1"/>
          <p:nvPr/>
        </p:nvSpPr>
        <p:spPr>
          <a:xfrm>
            <a:off x="7217687" y="6068952"/>
            <a:ext cx="4775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/>
              <a:t>Alunos: Eduarda Engels, Giancarlo Cavalli e Gustavo Soares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69762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125">
            <a:extLst>
              <a:ext uri="{FF2B5EF4-FFF2-40B4-BE49-F238E27FC236}">
                <a16:creationId xmlns:a16="http://schemas.microsoft.com/office/drawing/2014/main" id="{CBECFFDC-94DB-4DA3-94FE-22FEDDA8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0DC895F7-4E59-40FB-87DD-ACE47F94C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Par de tênis&#10;&#10;Descrição gerada automaticamente">
            <a:extLst>
              <a:ext uri="{FF2B5EF4-FFF2-40B4-BE49-F238E27FC236}">
                <a16:creationId xmlns:a16="http://schemas.microsoft.com/office/drawing/2014/main" id="{D43E2212-F383-DD8D-31A5-DA736EA64A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l="11498" r="6725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1A4C720E-710D-44F8-A8D7-2BAA61E1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893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993823-49CF-D758-0712-C34199FF8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1964267"/>
            <a:ext cx="7197726" cy="24214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LUVA DE DADOS</a:t>
            </a:r>
          </a:p>
        </p:txBody>
      </p:sp>
    </p:spTree>
    <p:extLst>
      <p:ext uri="{BB962C8B-B14F-4D97-AF65-F5344CB8AC3E}">
        <p14:creationId xmlns:p14="http://schemas.microsoft.com/office/powerpoint/2010/main" val="408931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EF538-419C-E63B-DD84-9D632521D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LUVA DE DADOS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1F7F79-B2DE-7166-19F7-780579113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527665" cy="106515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pt-BR" sz="2000">
                <a:cs typeface="Calibri"/>
              </a:rPr>
              <a:t>Dispositivo interativo com sensores para tato e movimentação, </a:t>
            </a:r>
            <a:r>
              <a:rPr lang="pt-BR" sz="2000">
                <a:ea typeface="+mn-lt"/>
                <a:cs typeface="+mn-lt"/>
              </a:rPr>
              <a:t>podendo aplicar forças como pressão e torque. </a:t>
            </a:r>
            <a:r>
              <a:rPr lang="pt-BR" sz="2000">
                <a:cs typeface="Calibri"/>
              </a:rPr>
              <a:t>Exemplos de aplicação: jogos, cirurgias remotas, indústria automotiva e aviação</a:t>
            </a:r>
            <a:endParaRPr lang="pt-BR" sz="2000">
              <a:ea typeface="+mn-lt"/>
              <a:cs typeface="+mn-lt"/>
            </a:endParaRPr>
          </a:p>
          <a:p>
            <a:pPr marL="0" indent="0">
              <a:buNone/>
            </a:pPr>
            <a:endParaRPr lang="pt-BR" dirty="0">
              <a:ea typeface="+mn-lt"/>
              <a:cs typeface="+mn-lt"/>
            </a:endParaRPr>
          </a:p>
        </p:txBody>
      </p:sp>
      <p:pic>
        <p:nvPicPr>
          <p:cNvPr id="8" name="Mídia Online 7" title="A Real Life Haptic Glove (Ready Player One Technology Today) - Smarter Every Day 190">
            <a:hlinkClick r:id="" action="ppaction://media"/>
            <a:extLst>
              <a:ext uri="{FF2B5EF4-FFF2-40B4-BE49-F238E27FC236}">
                <a16:creationId xmlns:a16="http://schemas.microsoft.com/office/drawing/2014/main" id="{5649340A-1563-6777-DB88-21F6B774398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5598160" y="3678013"/>
            <a:ext cx="3870960" cy="242062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2255644-8E17-74C8-9915-2A3979052D98}"/>
              </a:ext>
            </a:extLst>
          </p:cNvPr>
          <p:cNvSpPr txBox="1"/>
          <p:nvPr/>
        </p:nvSpPr>
        <p:spPr>
          <a:xfrm>
            <a:off x="1656083" y="3278368"/>
            <a:ext cx="3884506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400">
                <a:latin typeface="Roboto"/>
                <a:ea typeface="Roboto"/>
              </a:rPr>
              <a:t>Luva de Dados em indústria para treinamento</a:t>
            </a:r>
            <a:endParaRPr lang="pt-BR" sz="1400" b="0" i="0">
              <a:effectLst/>
              <a:latin typeface="Roboto" panose="02000000000000000000" pitchFamily="2" charset="0"/>
              <a:ea typeface="Roboto"/>
            </a:endParaRPr>
          </a:p>
        </p:txBody>
      </p:sp>
      <p:pic>
        <p:nvPicPr>
          <p:cNvPr id="11" name="Mídia Online 10" title="Immersive Training using Innoactive Creator and VRfree Gloves">
            <a:hlinkClick r:id="" action="ppaction://media"/>
            <a:extLst>
              <a:ext uri="{FF2B5EF4-FFF2-40B4-BE49-F238E27FC236}">
                <a16:creationId xmlns:a16="http://schemas.microsoft.com/office/drawing/2014/main" id="{DFA4DF45-8BC5-6E54-315B-0CD3424DB7BF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5"/>
          <a:stretch>
            <a:fillRect/>
          </a:stretch>
        </p:blipFill>
        <p:spPr>
          <a:xfrm>
            <a:off x="1666240" y="3678013"/>
            <a:ext cx="3830320" cy="241046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1C40C194-F710-3FDC-C0AA-583D18CA1BD3}"/>
              </a:ext>
            </a:extLst>
          </p:cNvPr>
          <p:cNvSpPr txBox="1"/>
          <p:nvPr/>
        </p:nvSpPr>
        <p:spPr>
          <a:xfrm>
            <a:off x="5598163" y="3278367"/>
            <a:ext cx="3884506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400">
                <a:latin typeface="Roboto"/>
                <a:ea typeface="Roboto"/>
              </a:rPr>
              <a:t>Luva de Dados em jogos</a:t>
            </a:r>
            <a:endParaRPr lang="pt-BR" sz="1400" b="0" i="0">
              <a:effectLst/>
              <a:latin typeface="Roboto" panose="02000000000000000000" pitchFamily="2" charset="0"/>
              <a:ea typeface="Roboto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42DADCA-72EC-7799-46D8-16C8D284392B}"/>
              </a:ext>
            </a:extLst>
          </p:cNvPr>
          <p:cNvSpPr txBox="1"/>
          <p:nvPr/>
        </p:nvSpPr>
        <p:spPr>
          <a:xfrm>
            <a:off x="1656083" y="6082527"/>
            <a:ext cx="3884506" cy="4770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000">
                <a:latin typeface="Roboto"/>
                <a:ea typeface="Roboto"/>
              </a:rPr>
              <a:t>Fonte: </a:t>
            </a:r>
            <a:r>
              <a:rPr lang="pt-BR" sz="1000">
                <a:ea typeface="+mn-lt"/>
                <a:cs typeface="+mn-lt"/>
                <a:hlinkClick r:id="rId6"/>
              </a:rPr>
              <a:t>https://www.youtube.com/watch?v=ZyxOA_xxWqU&amp;t=4s</a:t>
            </a:r>
            <a:endParaRPr lang="pt-BR" sz="1000">
              <a:ea typeface="+mn-lt"/>
              <a:cs typeface="+mn-lt"/>
            </a:endParaRPr>
          </a:p>
          <a:p>
            <a:pPr algn="ctr"/>
            <a:endParaRPr lang="pt-BR" sz="1400">
              <a:cs typeface="Calibri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BFFB0DC-D9E1-92F6-EFE9-6E8CF3B7296A}"/>
              </a:ext>
            </a:extLst>
          </p:cNvPr>
          <p:cNvSpPr txBox="1"/>
          <p:nvPr/>
        </p:nvSpPr>
        <p:spPr>
          <a:xfrm>
            <a:off x="5598163" y="6123166"/>
            <a:ext cx="3884506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000">
                <a:latin typeface="Roboto"/>
                <a:ea typeface="Roboto"/>
              </a:rPr>
              <a:t>Fonte: </a:t>
            </a:r>
            <a:r>
              <a:rPr lang="pt-BR" sz="1000">
                <a:ea typeface="+mn-lt"/>
                <a:cs typeface="+mn-lt"/>
                <a:hlinkClick r:id="rId7"/>
              </a:rPr>
              <a:t>https://www.youtube.com/watch?v=OK2y4Z5IkZ0&amp;t=217s</a:t>
            </a:r>
            <a:endParaRPr lang="pt-BR" sz="10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9343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2D2E05-5A51-088D-89A9-068D6111D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D268F3-C43A-BE4B-62AC-5F7A5BC03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05001"/>
            <a:ext cx="10873105" cy="458893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just">
              <a:buNone/>
            </a:pPr>
            <a:r>
              <a:rPr lang="pt-BR" sz="1400" dirty="0"/>
              <a:t>Head-</a:t>
            </a:r>
            <a:r>
              <a:rPr lang="pt-BR" sz="1400" dirty="0" err="1"/>
              <a:t>mounted</a:t>
            </a:r>
            <a:r>
              <a:rPr lang="pt-BR" sz="1400" dirty="0"/>
              <a:t> display. Wikipedia. 2022. Disponível em: </a:t>
            </a:r>
            <a:r>
              <a:rPr lang="pt-BR" sz="1400" dirty="0">
                <a:hlinkClick r:id="rId2"/>
              </a:rPr>
              <a:t>https://pt.wikipedia.org/wiki/Head-</a:t>
            </a:r>
            <a:r>
              <a:rPr lang="pt-BR" sz="1400" dirty="0" err="1">
                <a:hlinkClick r:id="rId2"/>
              </a:rPr>
              <a:t>mounted_display</a:t>
            </a:r>
            <a:r>
              <a:rPr lang="pt-BR" sz="1400" dirty="0">
                <a:cs typeface="Calibri"/>
              </a:rPr>
              <a:t>. Acesso em: 13 </a:t>
            </a:r>
            <a:r>
              <a:rPr lang="pt-BR" sz="1400" dirty="0" err="1">
                <a:cs typeface="Calibri"/>
              </a:rPr>
              <a:t>ago</a:t>
            </a:r>
            <a:r>
              <a:rPr lang="pt-BR" sz="1400" dirty="0">
                <a:cs typeface="Calibri"/>
              </a:rPr>
              <a:t> de 2022.</a:t>
            </a:r>
            <a:endParaRPr lang="pt-BR" dirty="0"/>
          </a:p>
          <a:p>
            <a:pPr marL="0" indent="0" algn="just">
              <a:buNone/>
            </a:pPr>
            <a:r>
              <a:rPr lang="pt-BR" sz="1400" dirty="0">
                <a:cs typeface="Calibri"/>
              </a:rPr>
              <a:t>Reis, Dalton. Conceitos: Realidade virtual. GitHub. 2022. Disponível em: </a:t>
            </a:r>
            <a:r>
              <a:rPr lang="pt-BR" sz="1400" dirty="0">
                <a:ea typeface="+mn-lt"/>
                <a:cs typeface="+mn-lt"/>
                <a:hlinkClick r:id="rId3"/>
              </a:rPr>
              <a:t>https://github.com/</a:t>
            </a:r>
            <a:r>
              <a:rPr lang="pt-BR" sz="1400" dirty="0" err="1">
                <a:ea typeface="+mn-lt"/>
                <a:cs typeface="+mn-lt"/>
                <a:hlinkClick r:id="rId3"/>
              </a:rPr>
              <a:t>dalton</a:t>
            </a:r>
            <a:r>
              <a:rPr lang="pt-BR" sz="1400" dirty="0">
                <a:ea typeface="+mn-lt"/>
                <a:cs typeface="+mn-lt"/>
                <a:hlinkClick r:id="rId3"/>
              </a:rPr>
              <a:t>-reis/</a:t>
            </a:r>
            <a:r>
              <a:rPr lang="pt-BR" sz="1400" dirty="0" err="1">
                <a:ea typeface="+mn-lt"/>
                <a:cs typeface="+mn-lt"/>
                <a:hlinkClick r:id="rId3"/>
              </a:rPr>
              <a:t>disciplinaRv</a:t>
            </a:r>
            <a:r>
              <a:rPr lang="pt-BR" sz="1400" dirty="0">
                <a:ea typeface="+mn-lt"/>
                <a:cs typeface="+mn-lt"/>
                <a:hlinkClick r:id="rId3"/>
              </a:rPr>
              <a:t>/</a:t>
            </a:r>
            <a:r>
              <a:rPr lang="pt-BR" sz="1400" dirty="0" err="1">
                <a:ea typeface="+mn-lt"/>
                <a:cs typeface="+mn-lt"/>
                <a:hlinkClick r:id="rId3"/>
              </a:rPr>
              <a:t>tree</a:t>
            </a:r>
            <a:r>
              <a:rPr lang="pt-BR" sz="1400" dirty="0">
                <a:ea typeface="+mn-lt"/>
                <a:cs typeface="+mn-lt"/>
                <a:hlinkClick r:id="rId3"/>
              </a:rPr>
              <a:t>/</a:t>
            </a:r>
            <a:r>
              <a:rPr lang="pt-BR" sz="1400" dirty="0" err="1">
                <a:ea typeface="+mn-lt"/>
                <a:cs typeface="+mn-lt"/>
                <a:hlinkClick r:id="rId3"/>
              </a:rPr>
              <a:t>main</a:t>
            </a:r>
            <a:r>
              <a:rPr lang="pt-BR" sz="1400" dirty="0">
                <a:ea typeface="+mn-lt"/>
                <a:cs typeface="+mn-lt"/>
                <a:hlinkClick r:id="rId3"/>
              </a:rPr>
              <a:t>/Unidade1</a:t>
            </a:r>
            <a:r>
              <a:rPr lang="pt-BR" sz="1400" dirty="0">
                <a:cs typeface="Calibri"/>
              </a:rPr>
              <a:t>. Acessado em: 13 </a:t>
            </a:r>
            <a:r>
              <a:rPr lang="pt-BR" sz="1400" dirty="0" err="1">
                <a:cs typeface="Calibri"/>
              </a:rPr>
              <a:t>ago</a:t>
            </a:r>
            <a:r>
              <a:rPr lang="pt-BR" sz="1400" dirty="0">
                <a:cs typeface="Calibri"/>
              </a:rPr>
              <a:t> de 2022.</a:t>
            </a:r>
          </a:p>
          <a:p>
            <a:pPr marL="0" indent="0" algn="just">
              <a:buNone/>
            </a:pPr>
            <a:r>
              <a:rPr lang="pt-BR" sz="1400" dirty="0">
                <a:cs typeface="Calibri"/>
              </a:rPr>
              <a:t>Pensando Hoje. YouTube. Disponível em:</a:t>
            </a:r>
            <a:r>
              <a:rPr lang="pt-BR" sz="1400" dirty="0"/>
              <a:t> </a:t>
            </a:r>
            <a:r>
              <a:rPr lang="pt-BR" sz="1400" dirty="0">
                <a:hlinkClick r:id="rId4"/>
              </a:rPr>
              <a:t>https://www.youtube.com/</a:t>
            </a:r>
            <a:r>
              <a:rPr lang="pt-BR" sz="1400" dirty="0" err="1">
                <a:hlinkClick r:id="rId4"/>
              </a:rPr>
              <a:t>watch?v</a:t>
            </a:r>
            <a:r>
              <a:rPr lang="pt-BR" sz="1400" dirty="0">
                <a:hlinkClick r:id="rId4"/>
              </a:rPr>
              <a:t>=K27XtSGTfMQ&amp;ab_channel=</a:t>
            </a:r>
            <a:r>
              <a:rPr lang="pt-BR" sz="1400" dirty="0" err="1">
                <a:hlinkClick r:id="rId4"/>
              </a:rPr>
              <a:t>PensandoHoje</a:t>
            </a:r>
            <a:r>
              <a:rPr lang="pt-BR" sz="1400" dirty="0">
                <a:cs typeface="Calibri"/>
              </a:rPr>
              <a:t>. Acessado em: 13 </a:t>
            </a:r>
            <a:r>
              <a:rPr lang="pt-BR" sz="1400" dirty="0" err="1">
                <a:cs typeface="Calibri"/>
              </a:rPr>
              <a:t>ago</a:t>
            </a:r>
            <a:r>
              <a:rPr lang="pt-BR" sz="1400" dirty="0">
                <a:cs typeface="Calibri"/>
              </a:rPr>
              <a:t> de 2022.</a:t>
            </a:r>
          </a:p>
          <a:p>
            <a:pPr algn="just">
              <a:buNone/>
            </a:pPr>
            <a:r>
              <a:rPr lang="pt-BR" sz="1400" dirty="0" err="1">
                <a:cs typeface="Calibri"/>
              </a:rPr>
              <a:t>What</a:t>
            </a:r>
            <a:r>
              <a:rPr lang="pt-BR" sz="1400" dirty="0">
                <a:cs typeface="Calibri"/>
              </a:rPr>
              <a:t> </a:t>
            </a:r>
            <a:r>
              <a:rPr lang="pt-BR" sz="1400" dirty="0" err="1">
                <a:cs typeface="Calibri"/>
              </a:rPr>
              <a:t>is</a:t>
            </a:r>
            <a:r>
              <a:rPr lang="pt-BR" sz="1400" dirty="0">
                <a:cs typeface="Calibri"/>
              </a:rPr>
              <a:t> data </a:t>
            </a:r>
            <a:r>
              <a:rPr lang="pt-BR" sz="1400" dirty="0" err="1">
                <a:cs typeface="Calibri"/>
              </a:rPr>
              <a:t>glove</a:t>
            </a:r>
            <a:r>
              <a:rPr lang="pt-BR" sz="1400" dirty="0">
                <a:cs typeface="Calibri"/>
              </a:rPr>
              <a:t>?. </a:t>
            </a:r>
            <a:r>
              <a:rPr lang="pt-BR" sz="1400" dirty="0" err="1">
                <a:cs typeface="Calibri"/>
              </a:rPr>
              <a:t>TechTarget</a:t>
            </a:r>
            <a:r>
              <a:rPr lang="pt-BR" sz="1400" dirty="0">
                <a:cs typeface="Calibri"/>
              </a:rPr>
              <a:t>. 2016. Disponível em: </a:t>
            </a:r>
            <a:r>
              <a:rPr lang="pt-BR" sz="1400" dirty="0">
                <a:cs typeface="Calibri"/>
                <a:hlinkClick r:id="rId5"/>
              </a:rPr>
              <a:t>https://www.techtarget.com/</a:t>
            </a:r>
            <a:r>
              <a:rPr lang="pt-BR" sz="1400" dirty="0" err="1">
                <a:cs typeface="Calibri"/>
                <a:hlinkClick r:id="rId5"/>
              </a:rPr>
              <a:t>whatis</a:t>
            </a:r>
            <a:r>
              <a:rPr lang="pt-BR" sz="1400" dirty="0">
                <a:cs typeface="Calibri"/>
                <a:hlinkClick r:id="rId5"/>
              </a:rPr>
              <a:t>/</a:t>
            </a:r>
            <a:r>
              <a:rPr lang="pt-BR" sz="1400" dirty="0" err="1">
                <a:cs typeface="Calibri"/>
                <a:hlinkClick r:id="rId5"/>
              </a:rPr>
              <a:t>definition</a:t>
            </a:r>
            <a:r>
              <a:rPr lang="pt-BR" sz="1400" dirty="0">
                <a:cs typeface="Calibri"/>
                <a:hlinkClick r:id="rId5"/>
              </a:rPr>
              <a:t>/data-</a:t>
            </a:r>
            <a:r>
              <a:rPr lang="pt-BR" sz="1400" dirty="0" err="1">
                <a:cs typeface="Calibri"/>
                <a:hlinkClick r:id="rId5"/>
              </a:rPr>
              <a:t>glove</a:t>
            </a:r>
            <a:r>
              <a:rPr lang="pt-BR" sz="1400" dirty="0">
                <a:cs typeface="Calibri"/>
              </a:rPr>
              <a:t>. Acessado em: 13 </a:t>
            </a:r>
            <a:r>
              <a:rPr lang="pt-BR" sz="1400" dirty="0" err="1">
                <a:cs typeface="Calibri"/>
              </a:rPr>
              <a:t>ago</a:t>
            </a:r>
            <a:r>
              <a:rPr lang="pt-BR" sz="1400" dirty="0">
                <a:cs typeface="Calibri"/>
              </a:rPr>
              <a:t> de 2022.</a:t>
            </a:r>
          </a:p>
          <a:p>
            <a:pPr algn="just">
              <a:buNone/>
            </a:pPr>
            <a:r>
              <a:rPr lang="pt-BR" sz="1400" dirty="0" err="1">
                <a:cs typeface="Calibri"/>
              </a:rPr>
              <a:t>How</a:t>
            </a:r>
            <a:r>
              <a:rPr lang="pt-BR" sz="1400" dirty="0">
                <a:cs typeface="Calibri"/>
              </a:rPr>
              <a:t> Data </a:t>
            </a:r>
            <a:r>
              <a:rPr lang="pt-BR" sz="1400" dirty="0" err="1">
                <a:cs typeface="Calibri"/>
              </a:rPr>
              <a:t>Gloves</a:t>
            </a:r>
            <a:r>
              <a:rPr lang="pt-BR" sz="1400" dirty="0">
                <a:cs typeface="Calibri"/>
              </a:rPr>
              <a:t> are </a:t>
            </a:r>
            <a:r>
              <a:rPr lang="pt-BR" sz="1400" dirty="0" err="1">
                <a:cs typeface="Calibri"/>
              </a:rPr>
              <a:t>helping</a:t>
            </a:r>
            <a:r>
              <a:rPr lang="pt-BR" sz="1400" dirty="0">
                <a:cs typeface="Calibri"/>
              </a:rPr>
              <a:t> industries. ARTS. Disponível em: </a:t>
            </a:r>
            <a:r>
              <a:rPr lang="pt-BR" sz="1400" dirty="0">
                <a:cs typeface="Calibri"/>
                <a:hlinkClick r:id="rId6"/>
              </a:rPr>
              <a:t>https://arts.eu/</a:t>
            </a:r>
            <a:r>
              <a:rPr lang="pt-BR" sz="1400" dirty="0" err="1">
                <a:cs typeface="Calibri"/>
                <a:hlinkClick r:id="rId6"/>
              </a:rPr>
              <a:t>en</a:t>
            </a:r>
            <a:r>
              <a:rPr lang="pt-BR" sz="1400" dirty="0">
                <a:cs typeface="Calibri"/>
                <a:hlinkClick r:id="rId6"/>
              </a:rPr>
              <a:t>/insights/</a:t>
            </a:r>
            <a:r>
              <a:rPr lang="pt-BR" sz="1400" dirty="0" err="1">
                <a:cs typeface="Calibri"/>
                <a:hlinkClick r:id="rId6"/>
              </a:rPr>
              <a:t>article</a:t>
            </a:r>
            <a:r>
              <a:rPr lang="pt-BR" sz="1400" dirty="0">
                <a:cs typeface="Calibri"/>
                <a:hlinkClick r:id="rId6"/>
              </a:rPr>
              <a:t>/</a:t>
            </a:r>
            <a:r>
              <a:rPr lang="pt-BR" sz="1400" dirty="0" err="1">
                <a:cs typeface="Calibri"/>
                <a:hlinkClick r:id="rId6"/>
              </a:rPr>
              <a:t>how</a:t>
            </a:r>
            <a:r>
              <a:rPr lang="pt-BR" sz="1400" dirty="0">
                <a:cs typeface="Calibri"/>
                <a:hlinkClick r:id="rId6"/>
              </a:rPr>
              <a:t>-data-</a:t>
            </a:r>
            <a:r>
              <a:rPr lang="pt-BR" sz="1400" dirty="0" err="1">
                <a:cs typeface="Calibri"/>
                <a:hlinkClick r:id="rId6"/>
              </a:rPr>
              <a:t>gloves</a:t>
            </a:r>
            <a:r>
              <a:rPr lang="pt-BR" sz="1400" dirty="0">
                <a:cs typeface="Calibri"/>
                <a:hlinkClick r:id="rId6"/>
              </a:rPr>
              <a:t>-are-</a:t>
            </a:r>
            <a:r>
              <a:rPr lang="pt-BR" sz="1400" dirty="0" err="1">
                <a:cs typeface="Calibri"/>
                <a:hlinkClick r:id="rId6"/>
              </a:rPr>
              <a:t>helping</a:t>
            </a:r>
            <a:r>
              <a:rPr lang="pt-BR" sz="1400" dirty="0">
                <a:cs typeface="Calibri"/>
                <a:hlinkClick r:id="rId6"/>
              </a:rPr>
              <a:t>-</a:t>
            </a:r>
            <a:r>
              <a:rPr lang="pt-BR" sz="1400" dirty="0" err="1">
                <a:cs typeface="Calibri"/>
                <a:hlinkClick r:id="rId6"/>
              </a:rPr>
              <a:t>industry</a:t>
            </a:r>
            <a:r>
              <a:rPr lang="pt-BR" sz="1400" dirty="0">
                <a:cs typeface="Calibri"/>
                <a:hlinkClick r:id="rId6"/>
              </a:rPr>
              <a:t>/</a:t>
            </a:r>
            <a:r>
              <a:rPr lang="pt-BR" sz="1400" dirty="0">
                <a:cs typeface="Calibri"/>
              </a:rPr>
              <a:t>. Acessado em: 13 </a:t>
            </a:r>
            <a:r>
              <a:rPr lang="pt-BR" sz="1400" dirty="0" err="1">
                <a:cs typeface="Calibri"/>
              </a:rPr>
              <a:t>ago</a:t>
            </a:r>
            <a:r>
              <a:rPr lang="pt-BR" sz="1400" dirty="0">
                <a:cs typeface="Calibri"/>
              </a:rPr>
              <a:t> de 2022.</a:t>
            </a:r>
          </a:p>
          <a:p>
            <a:pPr algn="just">
              <a:buNone/>
            </a:pPr>
            <a:r>
              <a:rPr lang="pt-BR" sz="1400" dirty="0">
                <a:cs typeface="Calibri"/>
              </a:rPr>
              <a:t>Realidade aumentada: O mundo real com outros olhos. IBERDOLA. Disponível em:</a:t>
            </a:r>
            <a:r>
              <a:rPr lang="pt-BR" sz="1400" dirty="0"/>
              <a:t> </a:t>
            </a:r>
            <a:r>
              <a:rPr lang="pt-BR" sz="1400" dirty="0">
                <a:hlinkClick r:id="rId7"/>
              </a:rPr>
              <a:t>https://exame.com/tecnologia/o-que-e-realidade-aumentada-chave-do-sucesso-de-</a:t>
            </a:r>
            <a:r>
              <a:rPr lang="pt-BR" sz="1400" dirty="0" err="1">
                <a:hlinkClick r:id="rId7"/>
              </a:rPr>
              <a:t>pokemon</a:t>
            </a:r>
            <a:r>
              <a:rPr lang="pt-BR" sz="1400" dirty="0">
                <a:hlinkClick r:id="rId7"/>
              </a:rPr>
              <a:t>-go/</a:t>
            </a:r>
            <a:r>
              <a:rPr lang="pt-BR" sz="1400" dirty="0"/>
              <a:t>.</a:t>
            </a:r>
            <a:r>
              <a:rPr lang="pt-BR" sz="1400" dirty="0">
                <a:cs typeface="Calibri"/>
              </a:rPr>
              <a:t> Acessado em: 13 </a:t>
            </a:r>
            <a:r>
              <a:rPr lang="pt-BR" sz="1400" dirty="0" err="1">
                <a:cs typeface="Calibri"/>
              </a:rPr>
              <a:t>ago</a:t>
            </a:r>
            <a:r>
              <a:rPr lang="pt-BR" sz="1400" dirty="0">
                <a:cs typeface="Calibri"/>
              </a:rPr>
              <a:t> de 2022.</a:t>
            </a:r>
          </a:p>
          <a:p>
            <a:pPr algn="just">
              <a:buNone/>
            </a:pPr>
            <a:r>
              <a:rPr lang="pt-BR" sz="1400" dirty="0">
                <a:cs typeface="Calibri"/>
              </a:rPr>
              <a:t>Landim, </a:t>
            </a:r>
            <a:r>
              <a:rPr lang="pt-BR" sz="1400" dirty="0" err="1">
                <a:ea typeface="+mn-lt"/>
                <a:cs typeface="+mn-lt"/>
              </a:rPr>
              <a:t>Wikerson</a:t>
            </a:r>
            <a:r>
              <a:rPr lang="pt-BR" sz="1400" dirty="0">
                <a:cs typeface="Calibri"/>
              </a:rPr>
              <a:t>. O que é realidade diminuída?. 2010. Disponível em:</a:t>
            </a:r>
            <a:r>
              <a:rPr lang="pt-BR" sz="1400" dirty="0"/>
              <a:t> </a:t>
            </a:r>
            <a:r>
              <a:rPr lang="pt-BR" sz="1400" dirty="0">
                <a:hlinkClick r:id="rId8"/>
              </a:rPr>
              <a:t>https://www.tecmundo.com.br/realidade-aumentada/6017-o-que-e-realidade-diminuida-.htm#:~:</a:t>
            </a:r>
            <a:r>
              <a:rPr lang="pt-BR" sz="1400" dirty="0" err="1">
                <a:hlinkClick r:id="rId8"/>
              </a:rPr>
              <a:t>text</a:t>
            </a:r>
            <a:r>
              <a:rPr lang="pt-BR" sz="1400" dirty="0">
                <a:hlinkClick r:id="rId8"/>
              </a:rPr>
              <a:t>=Para%20que%20voc%C3%AA%20entenda%20do,um%20v%C3%ADdeo%20ou%20um%20filme</a:t>
            </a:r>
            <a:r>
              <a:rPr lang="pt-BR" sz="1400" dirty="0"/>
              <a:t>. Acessado em: 13 </a:t>
            </a:r>
            <a:r>
              <a:rPr lang="pt-BR" sz="1400" dirty="0" err="1"/>
              <a:t>ago</a:t>
            </a:r>
            <a:r>
              <a:rPr lang="pt-BR" sz="1400" dirty="0"/>
              <a:t> de 2022.</a:t>
            </a:r>
            <a:endParaRPr lang="pt-BR" sz="1400" dirty="0">
              <a:cs typeface="Calibri"/>
            </a:endParaRPr>
          </a:p>
          <a:p>
            <a:pPr>
              <a:buNone/>
            </a:pPr>
            <a:endParaRPr lang="pt-BR" dirty="0">
              <a:cs typeface="Calibri"/>
            </a:endParaRPr>
          </a:p>
          <a:p>
            <a:pPr marL="0" indent="0">
              <a:buNone/>
            </a:pPr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0562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4146B-66E7-5D64-6416-E0CFE4799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Realidade virtual</a:t>
            </a:r>
          </a:p>
        </p:txBody>
      </p:sp>
      <p:graphicFrame>
        <p:nvGraphicFramePr>
          <p:cNvPr id="7" name="Espaço Reservado para Conteúdo 2">
            <a:extLst>
              <a:ext uri="{FF2B5EF4-FFF2-40B4-BE49-F238E27FC236}">
                <a16:creationId xmlns:a16="http://schemas.microsoft.com/office/drawing/2014/main" id="{9A67FC0F-A774-0357-ED95-5C78DF9C0C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6892620"/>
              </p:ext>
            </p:extLst>
          </p:nvPr>
        </p:nvGraphicFramePr>
        <p:xfrm>
          <a:off x="685800" y="2141538"/>
          <a:ext cx="10131425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1738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72D99-1060-4673-B218-F4B507163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>
            <a:normAutofit/>
          </a:bodyPr>
          <a:lstStyle/>
          <a:p>
            <a:r>
              <a:rPr lang="pt-BR" dirty="0"/>
              <a:t>Realidade Aumentada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433720-2C94-4372-9C63-033525A24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143423" cy="3649133"/>
          </a:xfrm>
        </p:spPr>
        <p:txBody>
          <a:bodyPr>
            <a:normAutofit/>
          </a:bodyPr>
          <a:lstStyle/>
          <a:p>
            <a:r>
              <a:rPr lang="pt-BR"/>
              <a:t>Permite sobrepor elementos virtuais à visão de realidade;</a:t>
            </a:r>
          </a:p>
          <a:p>
            <a:r>
              <a:rPr lang="pt-BR"/>
              <a:t>O usuário posiciona a câmera em uma área e a tela de animação vai surgir de maneira interativa;</a:t>
            </a:r>
          </a:p>
          <a:p>
            <a:r>
              <a:rPr lang="pt-BR"/>
              <a:t>Objetivo: Unir em tempo real o mundo virtual e real por meio de um software;</a:t>
            </a:r>
          </a:p>
          <a:p>
            <a:r>
              <a:rPr lang="pt-BR"/>
              <a:t>Exemplo: </a:t>
            </a:r>
            <a:r>
              <a:rPr lang="pt-BR" err="1"/>
              <a:t>Pokemon</a:t>
            </a:r>
            <a:r>
              <a:rPr lang="pt-BR"/>
              <a:t> Go, criado pela Nintendo para smartphones, combina a geolocalização com realidade aumentada.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DF73F57-145C-42CA-B6C2-9481163D10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460" r="15077" b="-1"/>
          <a:stretch/>
        </p:blipFill>
        <p:spPr>
          <a:xfrm>
            <a:off x="8888133" y="4144246"/>
            <a:ext cx="3302966" cy="2717299"/>
          </a:xfrm>
          <a:custGeom>
            <a:avLst/>
            <a:gdLst/>
            <a:ahLst/>
            <a:cxnLst/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58B25CAD-A790-499A-926B-116E10915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45" name="Freeform 98">
              <a:extLst>
                <a:ext uri="{FF2B5EF4-FFF2-40B4-BE49-F238E27FC236}">
                  <a16:creationId xmlns:a16="http://schemas.microsoft.com/office/drawing/2014/main" id="{76E29510-9A59-43B9-BA40-BF403A9F6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41DCF14-C3EC-4A84-9BCB-CE7374306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323473CE-82AD-4D8D-A232-68772F8249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C67ADA3-E620-4348-8071-F9721E422B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221526D8-6171-42B9-BB1D-D4EBD07C93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D918272C-9574-485F-8DBA-E779254B6C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414CAA3E-D915-4597-85D4-DF416AF539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8749FF6F-6DEA-46A3-A01C-82BD294181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8853F97E-C428-43BB-903E-E63D7A05DE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FD4EE22F-D9F6-499B-8595-2CA950937E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0A598804-7127-47FC-8A02-C6E2FD0D7A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12A35C24-2BAE-4314-BBF5-81A17F92E1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73A33BF9-E8C7-47A3-BFF6-5419153F72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B8707F62-2F29-4FF0-A976-55E199600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3D9DB8BF-BBA2-4465-8B80-B354B3A5BA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C237BA7-462C-4ABE-B089-4C8938F821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14D5F33-8377-427F-B4D1-8B783BF48E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8114C18-86CF-412F-81BD-4856E83CDB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ECF1CFD5-877F-4D23-9186-ABBE606058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FD718FB9-83BB-4BFB-ACF6-7D0A681BB7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99B007F5-E4FE-4A8F-813F-CC2740BD2E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41345DFB-742B-4F09-B75A-05377FD401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B4845AC-E70E-40A2-9491-05B2DBB92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F4111F64-514D-4447-86EB-D665455248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B20169F1-F2D1-4726-8423-DBB5FE071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69F80247-CF53-4374-81E2-475BDD5210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FA5F5D72-947B-414E-8FDD-BBA2BCB95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C3AECE77-F2AF-4FCA-9C0E-A3E154EF49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A357807F-7199-418E-A0A9-B64105ECD2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374400BB-9AFD-4FE0-890E-888B089C26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6B161EE8-5F23-490A-9728-F35D68DF90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EF4E71C7-716A-43DB-8B25-45D376E5D1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CCC85AEA-CCD1-4DF7-8916-0F72027ED7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2135A1AE-41A5-4D62-8EDA-7E2AE30EF6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F3CFD903-54FF-40B5-8645-48F3E463AE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250B0D3E-699D-4045-9BD5-B4CF69C20B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B430A3E5-50DB-4A25-A497-A9AABF4CD8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A1B0E32C-6B1D-4061-8FE9-49FE8F48E2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5933DD09-EE89-4852-AAB4-7C42FEB01C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211394FF-3D41-4AC3-BF43-D84C4453F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8E419255-A9D6-42DD-A394-F5330A6F36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7B92B858-83FE-42E7-B526-734880D077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1AC09C3A-8718-4FF6-89BE-385091356D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1ACA67A3-5C58-4B01-9A72-136D48845E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9C479D8B-24CE-4B25-A4B4-1D411A4502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9BF48C75-7374-42F2-A159-526789C343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D809A4AF-4DE5-4BEA-9D5A-A5236E9AF3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B3EF6033-DAB6-40AE-904A-9B445DBD6E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B6FAF6D3-9004-48E4-9A1F-BF36CEF7C7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45BF9CAE-C7FC-4A40-83EC-8D4FA543E0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C9D1F7A5-8E54-4E36-9FBB-68F82877C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2E9B55B9-3B64-43D0-B20B-63D1E69CE3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AD5DB75D-0B80-49D5-ABF8-FB393DC83B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F3F5F929-EAAF-471A-9E35-6DCDC3566C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E4C2BEB3-0299-4A25-830D-6E2DF9FDC8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04E342A0-615D-466D-9404-CA8BBCEE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6BDFFE1C-1E19-4EF4-A1B2-204A04E341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6731123C-8680-4E7A-AF54-969919D30C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8F1F0F71-5F67-496A-85EC-C8272FC6DE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4EE0D13E-74B4-46D8-9CEB-993A9B02BB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BBC0AC4E-E40A-4D25-B178-B28024D5DB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A143B7E6-35F6-4AAF-B75E-D0E3B1CC3B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8DAAF768-2A67-4FCC-B682-7B14D46993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9A5A9193-6968-40A2-9E95-40B9A300A1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85F665EA-A27F-453A-9F57-4D4B9CE646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4F6B94B3-C73B-4B26-A066-A4A6EB6920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2C87A408-F5B1-4397-9A9F-65844D7EFB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B9AC2E82-FE6E-420B-9AB8-7939E196CE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BAE5E1C4-5F11-44DF-9A63-A3AB706FCC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3236581D-1127-4822-B364-203311850B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CF6AFBC9-9C55-4BB4-8DD3-CBFB9D9596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3312F76C-C542-4FF1-88A9-12DED608E7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AC1AEC1F-364C-4A2C-8798-18571170F7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4960AF63-51EE-4474-9693-18C3FFC5F5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1E186998-8FFC-4B8E-9664-A3EB3DA93F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A00B2A7C-644E-4B02-8949-68AC413D14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0923CE8B-E88E-4585-A698-30BB686DFE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21148CFA-ECD4-4847-91CE-7E8206F840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DFAB4226-9991-4F5E-B43B-D873A909D2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C8548911-9FE4-446D-BD3E-DC72AEF2D6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811B40AE-63DC-41CA-B0D1-EF99F055F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127" name="Freeform 17">
              <a:extLst>
                <a:ext uri="{FF2B5EF4-FFF2-40B4-BE49-F238E27FC236}">
                  <a16:creationId xmlns:a16="http://schemas.microsoft.com/office/drawing/2014/main" id="{07BB2A43-A75C-4A17-B68F-E6AB75EE03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40A0BDF4-301A-4EE4-A77D-BD245F18E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C4924D57-94BA-40F5-BF53-9B23F7213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A14F8BCB-338A-49F5-BB9D-626C7A0CC9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DEFC0D9E-285A-4D86-8A71-B985BA8335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57015B3C-B28A-40F0-B53A-91B3B9C5FA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1DFD7530-F83D-4D23-9B1F-F8DA8CD5AF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4DC34F9A-64D4-48B5-8E5A-ED0E339253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3ED77B99-47E0-4D0B-B185-7F5E1B61C0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EC09C835-22F6-4E14-9BBE-11DD233346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A02419A0-4AA5-4985-B606-94268DE415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1503FA27-7544-400B-8706-FE12A9B316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DD404C57-DD6C-454E-BE13-90369095B1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5ABEA11C-C6F5-4FAB-9F3F-384EF23D6C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7CAEDBBC-2C01-496B-929B-849F1CB53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2894D4ED-61CE-46A2-9092-A00B9E8377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1C5D0262-1B14-45D6-937F-B6D6A915DC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3C7684CB-4F98-4EC9-A35B-1E903CEE6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5C25B956-861C-47EE-9D4D-E31C24538E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3DD61AAC-D277-4D2E-AB51-8DDB489040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4A4BA2A9-697F-45E1-8363-5E61A4207E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FD517C0E-A6EE-4A86-9F4C-434CD71915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98C170BA-831C-4BA4-A286-65E66E9C46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0EAA6EC5-E2BD-492B-9A8B-C27A76AC6C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8485DB25-AEEB-4180-9A14-2CEB267D4F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807A4361-79A5-47AA-98FE-01640EE424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F672975E-CAD3-46F3-BDA2-902C8237DC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15679262-AA08-4D50-AB3F-E6F9B4D1D8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61E32D5A-0C93-4E13-B049-914A2F1D29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941EC8F6-AF84-43B6-9400-F73F6FBADE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E75F074A-16C0-4748-BD13-64A7C32F6A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ECB3D608-CA7C-470E-9AAA-8389005F53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7AB4FD7D-4E8A-4455-933E-99E52E0B49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7416DF40-A568-431F-B63F-C32A9175B8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1B25E07C-A0EC-4DCF-88EC-51BB5C3FC3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96C7DC41-3ADA-4989-AE2A-0F8D9DFCC9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6AE2AB88-5EAC-41EC-98BF-FACD6A2115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94E0B17E-9282-4983-AEB1-2B123998A3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986E83F1-9CCB-448B-89C9-F55B273BFC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1621D911-2A84-468C-9244-743E3E18D7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B29971DC-3B38-4403-ABC9-880A06EBAC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2D65D61-4C71-4851-B377-83369B3889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804A736D-4A39-4E06-B7A7-2217CEB4EC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33B1531E-B3AC-480D-A8CD-836E8C1788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F076B49-2AA3-4C05-9E50-CFF913718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FE506FE5-22A7-42E7-BEB9-5442E79184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D634CEF-DD74-4EC0-B7F4-3884BAF106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C4AD2728-E4B9-487D-A682-5E21DD15BB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C422CD3C-92C4-473C-9E31-85A594F6BE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71509C2B-9D23-4008-B6A1-2407688209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007ACD51-E44F-4AF8-8F61-F276D7134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EF5BDAF9-2B69-4209-BE1F-6C5D8A1DFF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9DA27782-8E1F-422F-B106-31C0E1216D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8E8A221D-84EC-47C2-A895-8253858153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F08A0E1C-6626-4DD8-83BE-E83E2DFC84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7360D67F-521C-4D9A-B2B1-392386EA51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F29669A1-CC36-41F4-B0F1-B720DB9894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7DC3ADA6-152F-4D7B-9ABD-30DC8F7A2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1F6CA5EE-56FA-4EF7-9EC7-BC3FB217ED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703F9222-217B-48EB-8878-EC0B32E322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B48B9A73-A26B-43DB-9BB2-5658871FE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EDF9DD53-6F04-4203-B61A-240676B7F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01065752-DE28-425C-8987-168FE9F510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4B78A37C-B329-45F9-AF83-26D5CD826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FB70B126-9812-487A-AB78-CBCB1B32D7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A622F7-EC16-4F46-83B7-7A7DBCF99A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5607D488-F3A1-4FF6-9C5C-B4C1E147A2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FDD48CAD-8E9A-434C-9F7E-6031DA9A6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F70B9979-DEC4-48B9-9462-E3631AC96A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ADB15ACD-534F-474C-8B1A-8F5B94AEF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8DFFE368-637C-4309-ABAC-BDCED29B6B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7D3E8255-AD5A-48F8-B948-7BF97DBEE7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784682BD-D253-4704-BB29-6D9C7D3006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34113DE4-AE89-4F45-9B12-61B04E3E7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8437CF76-AF2F-46BC-9579-872625F1A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AF2AF364-8140-40A5-9AC8-00C03DA47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AFBA166C-DB92-475D-B0D3-1F7EB2B81A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583F60B4-E774-4D4F-BC7C-A171BB617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EF18C06C-0984-4FAA-952A-9CBFC0F95C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BDE44802-FF06-46DC-9F7E-D2A329BB2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9" name="Picture 38" descr="Arte de uma pessoa em 3D">
            <a:extLst>
              <a:ext uri="{FF2B5EF4-FFF2-40B4-BE49-F238E27FC236}">
                <a16:creationId xmlns:a16="http://schemas.microsoft.com/office/drawing/2014/main" id="{3E7A2224-4E9A-C828-63A3-BB305F0AC5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70" r="1" b="11350"/>
          <a:stretch/>
        </p:blipFill>
        <p:spPr>
          <a:xfrm>
            <a:off x="8055588" y="-3863"/>
            <a:ext cx="4132754" cy="3445946"/>
          </a:xfrm>
          <a:custGeom>
            <a:avLst/>
            <a:gdLst/>
            <a:ahLst/>
            <a:cxnLst/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1F0FCCA-4BFF-4406-9F6E-AD5948D5B56C}"/>
              </a:ext>
            </a:extLst>
          </p:cNvPr>
          <p:cNvSpPr txBox="1"/>
          <p:nvPr/>
        </p:nvSpPr>
        <p:spPr>
          <a:xfrm>
            <a:off x="6103143" y="6448659"/>
            <a:ext cx="273466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/>
              <a:t>Fonte </a:t>
            </a:r>
            <a:r>
              <a:rPr lang="en-US" sz="700" err="1"/>
              <a:t>Imagem</a:t>
            </a:r>
            <a:r>
              <a:rPr lang="en-US" sz="700"/>
              <a:t>: </a:t>
            </a:r>
          </a:p>
          <a:p>
            <a:r>
              <a:rPr lang="en-US" sz="700"/>
              <a:t>https://www.comboinfinito.com.br/principal/pokemon-go-se-torna-o-jogo-mobile-mais-popular-da-historia-dos-estados-unidos/</a:t>
            </a:r>
          </a:p>
        </p:txBody>
      </p:sp>
    </p:spTree>
    <p:extLst>
      <p:ext uri="{BB962C8B-B14F-4D97-AF65-F5344CB8AC3E}">
        <p14:creationId xmlns:p14="http://schemas.microsoft.com/office/powerpoint/2010/main" val="339060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7BC871-BC43-4EAF-BE15-FC812666D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609600"/>
            <a:ext cx="5147730" cy="1641987"/>
          </a:xfrm>
        </p:spPr>
        <p:txBody>
          <a:bodyPr>
            <a:normAutofit/>
          </a:bodyPr>
          <a:lstStyle/>
          <a:p>
            <a:r>
              <a:rPr lang="pt-BR"/>
              <a:t>Realidade Diminuída</a:t>
            </a:r>
            <a:endParaRPr lang="en-US"/>
          </a:p>
        </p:txBody>
      </p:sp>
      <p:pic>
        <p:nvPicPr>
          <p:cNvPr id="5" name="Picture 4" descr="Jornada solitária">
            <a:extLst>
              <a:ext uri="{FF2B5EF4-FFF2-40B4-BE49-F238E27FC236}">
                <a16:creationId xmlns:a16="http://schemas.microsoft.com/office/drawing/2014/main" id="{32AADCE3-41CB-DF50-EA30-9ACCC3979E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460" r="10873"/>
          <a:stretch/>
        </p:blipFill>
        <p:spPr>
          <a:xfrm>
            <a:off x="20" y="975"/>
            <a:ext cx="6095980" cy="6858000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D11E90-072D-4ADA-A778-E910C9D9E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2251587"/>
            <a:ext cx="5147730" cy="3637935"/>
          </a:xfrm>
        </p:spPr>
        <p:txBody>
          <a:bodyPr>
            <a:normAutofit/>
          </a:bodyPr>
          <a:lstStyle/>
          <a:p>
            <a:r>
              <a:rPr lang="pt-BR" dirty="0"/>
              <a:t>Retirada de elementos de uma imagem em tempo real;</a:t>
            </a:r>
          </a:p>
          <a:p>
            <a:r>
              <a:rPr lang="pt-BR" dirty="0"/>
              <a:t>Imagens apagadas não perdem a qualidade;</a:t>
            </a:r>
          </a:p>
          <a:p>
            <a:r>
              <a:rPr lang="pt-BR" dirty="0"/>
              <a:t>O software vai identificar o elemento que deseja apagar e amplia essa imagem, deixando-a borrada.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225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BFEB3-3A27-B89A-43BD-71A392585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>
            <a:normAutofit/>
          </a:bodyPr>
          <a:lstStyle/>
          <a:p>
            <a:r>
              <a:rPr lang="pt-BR" dirty="0"/>
              <a:t>Realidade Alternativa</a:t>
            </a:r>
          </a:p>
        </p:txBody>
      </p:sp>
      <p:pic>
        <p:nvPicPr>
          <p:cNvPr id="5" name="Picture 4" descr="Visão superior de uma escada caracol">
            <a:extLst>
              <a:ext uri="{FF2B5EF4-FFF2-40B4-BE49-F238E27FC236}">
                <a16:creationId xmlns:a16="http://schemas.microsoft.com/office/drawing/2014/main" id="{010BAE65-99B6-12C9-2FAC-792168F2BF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96" r="51581" b="-2"/>
          <a:stretch/>
        </p:blipFill>
        <p:spPr>
          <a:xfrm>
            <a:off x="20" y="975"/>
            <a:ext cx="4635988" cy="6858000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21C146-4847-0823-9BD6-082A5B626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458" y="2251587"/>
            <a:ext cx="6593075" cy="3972232"/>
          </a:xfrm>
        </p:spPr>
        <p:txBody>
          <a:bodyPr>
            <a:normAutofit/>
          </a:bodyPr>
          <a:lstStyle/>
          <a:p>
            <a:r>
              <a:rPr lang="pt-BR"/>
              <a:t>Combinação de situações do mundo virtual com o real;</a:t>
            </a:r>
          </a:p>
          <a:p>
            <a:r>
              <a:rPr lang="pt-BR"/>
              <a:t>O Mundo real é transformado em um cenário para interação do usuário;</a:t>
            </a:r>
          </a:p>
          <a:p>
            <a:r>
              <a:rPr lang="pt-BR"/>
              <a:t>Quando o usuário se movimenta pode interagir com os objetos virtuais;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4872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2FED28-8F27-5F38-B6C9-D1F8E4F2D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651" y="643465"/>
            <a:ext cx="3746091" cy="5571072"/>
          </a:xfrm>
        </p:spPr>
        <p:txBody>
          <a:bodyPr>
            <a:normAutofit/>
          </a:bodyPr>
          <a:lstStyle/>
          <a:p>
            <a:r>
              <a:rPr lang="pt-BR" dirty="0"/>
              <a:t>realidade virtual misturada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ACBF6C-9779-7EC9-8A3D-49629051F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9650" y="643464"/>
            <a:ext cx="6838883" cy="3731891"/>
          </a:xfrm>
        </p:spPr>
        <p:txBody>
          <a:bodyPr>
            <a:normAutofit/>
          </a:bodyPr>
          <a:lstStyle/>
          <a:p>
            <a:r>
              <a:rPr lang="pt-BR"/>
              <a:t>Combina cenas do mundo real com o virtual e vice-versa;</a:t>
            </a:r>
          </a:p>
          <a:p>
            <a:r>
              <a:rPr lang="pt-BR"/>
              <a:t>Dependendo do cenário a ser aplicada, a aplicação da RM pode englobar todas as outras juntas;</a:t>
            </a:r>
          </a:p>
          <a:p>
            <a:r>
              <a:rPr lang="pt-BR"/>
              <a:t>A mistura geralmente ocorre com imagens, porém pode envolver outros sentidos como tato, audição e outros.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F7A62EE-4F9A-11B2-67FD-47562CD8A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703" y="4542503"/>
            <a:ext cx="5866780" cy="167203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6651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CBD94887-6A10-4F62-8EE1-B2BCFA1F3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-1786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F24696B-40D3-4EDC-A776-3BF2F0A70B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b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3D512BA-228A-4979-9312-ACD246E10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893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60E2B7E-4706-0448-1989-883F87670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pt-BR" dirty="0"/>
              <a:t>Head </a:t>
            </a:r>
            <a:r>
              <a:rPr lang="pt-BR"/>
              <a:t>mounted</a:t>
            </a:r>
            <a:r>
              <a:rPr lang="pt-BR" dirty="0"/>
              <a:t> display (óculos estereoscópico)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7F4B55-B082-250F-F01F-CD3E6E9EC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>
            <a:normAutofit/>
          </a:bodyPr>
          <a:lstStyle/>
          <a:p>
            <a:r>
              <a:rPr lang="pt-BR"/>
              <a:t>Desenvolvido por Ivan Sutherland (considerado por muitos o pai da RV) em 1968 com o objetivo de adicionar informações virtuais sobre objetos reais;</a:t>
            </a:r>
          </a:p>
          <a:p>
            <a:r>
              <a:rPr lang="pt-BR"/>
              <a:t>A maioria dos </a:t>
            </a:r>
            <a:r>
              <a:rPr lang="pt-BR" err="1"/>
              <a:t>HMDs</a:t>
            </a:r>
            <a:r>
              <a:rPr lang="pt-BR"/>
              <a:t> mostram somente imagens geradas por computadores, as vezes chamadas de imagens virtuais;</a:t>
            </a:r>
          </a:p>
          <a:p>
            <a:r>
              <a:rPr lang="pt-BR"/>
              <a:t>Alguns </a:t>
            </a:r>
            <a:r>
              <a:rPr lang="pt-BR" err="1"/>
              <a:t>HMDs</a:t>
            </a:r>
            <a:r>
              <a:rPr lang="pt-BR"/>
              <a:t> permitem um a CGI (</a:t>
            </a:r>
            <a:r>
              <a:rPr lang="pt-BR" err="1"/>
              <a:t>computer</a:t>
            </a:r>
            <a:r>
              <a:rPr lang="pt-BR"/>
              <a:t> </a:t>
            </a:r>
            <a:r>
              <a:rPr lang="pt-BR" err="1"/>
              <a:t>graphic</a:t>
            </a:r>
            <a:r>
              <a:rPr lang="pt-BR"/>
              <a:t> </a:t>
            </a:r>
            <a:r>
              <a:rPr lang="pt-BR" err="1"/>
              <a:t>imagery</a:t>
            </a:r>
            <a:r>
              <a:rPr lang="pt-BR"/>
              <a:t>) ser projetado em uma visão do mundo real, assim aplicando o efeito de </a:t>
            </a:r>
            <a:r>
              <a:rPr lang="pt-BR" b="1"/>
              <a:t>realidade aumentada </a:t>
            </a:r>
            <a:r>
              <a:rPr lang="pt-BR"/>
              <a:t>ou de </a:t>
            </a:r>
            <a:r>
              <a:rPr lang="pt-BR" b="1"/>
              <a:t>realidade mista.</a:t>
            </a:r>
          </a:p>
        </p:txBody>
      </p:sp>
    </p:spTree>
    <p:extLst>
      <p:ext uri="{BB962C8B-B14F-4D97-AF65-F5344CB8AC3E}">
        <p14:creationId xmlns:p14="http://schemas.microsoft.com/office/powerpoint/2010/main" val="506533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F67716-5416-68D5-606B-075347176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head</a:t>
            </a:r>
            <a:r>
              <a:rPr lang="pt-BR" dirty="0"/>
              <a:t> </a:t>
            </a:r>
            <a:r>
              <a:rPr lang="pt-BR" dirty="0" err="1"/>
              <a:t>mounted</a:t>
            </a:r>
            <a:r>
              <a:rPr lang="pt-BR" dirty="0"/>
              <a:t> display (</a:t>
            </a:r>
            <a:r>
              <a:rPr lang="pt-BR" dirty="0" err="1"/>
              <a:t>hmd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4D273F-C263-EED0-1034-292BB06A4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47327"/>
            <a:ext cx="10131425" cy="1159933"/>
          </a:xfrm>
        </p:spPr>
        <p:txBody>
          <a:bodyPr/>
          <a:lstStyle/>
          <a:p>
            <a:r>
              <a:rPr lang="pt-BR" sz="2000" dirty="0"/>
              <a:t>Tecnologia que tem sido aplicada em vários setores como: medicina, indústria, educação, </a:t>
            </a:r>
            <a:r>
              <a:rPr lang="pt-BR" sz="2000" dirty="0" err="1"/>
              <a:t>video</a:t>
            </a:r>
            <a:r>
              <a:rPr lang="pt-BR" sz="2000" dirty="0"/>
              <a:t> games, turismo e entretenimento.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A251ABF-8C5F-4FCD-772E-35A5ADEF3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3" y="3428992"/>
            <a:ext cx="3544349" cy="291676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35CC40E-4CF8-1BD3-E031-A1E7EDF07466}"/>
              </a:ext>
            </a:extLst>
          </p:cNvPr>
          <p:cNvSpPr txBox="1"/>
          <p:nvPr/>
        </p:nvSpPr>
        <p:spPr>
          <a:xfrm>
            <a:off x="880539" y="2859605"/>
            <a:ext cx="3544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Opaque </a:t>
            </a:r>
            <a:r>
              <a:rPr lang="pt-BR" sz="1400" dirty="0" err="1"/>
              <a:t>stereoscopic</a:t>
            </a:r>
            <a:r>
              <a:rPr lang="pt-BR" sz="1400" dirty="0"/>
              <a:t> medical HMD da Viking Systems.</a:t>
            </a:r>
          </a:p>
        </p:txBody>
      </p:sp>
      <p:pic>
        <p:nvPicPr>
          <p:cNvPr id="9" name="Mídia Online 8" title="Visita 360° Ruinas de COBA e TULUM, México">
            <a:hlinkClick r:id="" action="ppaction://media"/>
            <a:extLst>
              <a:ext uri="{FF2B5EF4-FFF2-40B4-BE49-F238E27FC236}">
                <a16:creationId xmlns:a16="http://schemas.microsoft.com/office/drawing/2014/main" id="{1EEEA3FE-D2E3-4CF7-328F-6C0DC0006E5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6603997" y="3428992"/>
            <a:ext cx="4344148" cy="291465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41DDF819-0197-46AE-42F1-1527DF0229DE}"/>
              </a:ext>
            </a:extLst>
          </p:cNvPr>
          <p:cNvSpPr txBox="1"/>
          <p:nvPr/>
        </p:nvSpPr>
        <p:spPr>
          <a:xfrm>
            <a:off x="6603997" y="3107260"/>
            <a:ext cx="4467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400" b="0" i="0" dirty="0">
                <a:effectLst/>
                <a:latin typeface="Roboto" panose="02000000000000000000" pitchFamily="2" charset="0"/>
              </a:rPr>
              <a:t>Visita 360° Ruinas de COBA e TULUM, México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1B6D24C-6020-8C65-4916-1CB5EFC76A59}"/>
              </a:ext>
            </a:extLst>
          </p:cNvPr>
          <p:cNvSpPr txBox="1"/>
          <p:nvPr/>
        </p:nvSpPr>
        <p:spPr>
          <a:xfrm>
            <a:off x="880539" y="6343642"/>
            <a:ext cx="371686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pt-BR" sz="1000" dirty="0"/>
              <a:t>Fonte: </a:t>
            </a:r>
            <a:r>
              <a:rPr lang="pt-BR" sz="1000" dirty="0">
                <a:hlinkClick r:id="rId5"/>
              </a:rPr>
              <a:t>https://www.researchgate.net/figure/Opaque-stereoscopic-medical-HMD-from-Viking-Systems_fig4_249969290</a:t>
            </a:r>
            <a:endParaRPr lang="pt-BR" sz="1000" dirty="0"/>
          </a:p>
          <a:p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13A92E2-6309-D43A-877F-D86BE1D1AB8E}"/>
              </a:ext>
            </a:extLst>
          </p:cNvPr>
          <p:cNvSpPr txBox="1"/>
          <p:nvPr/>
        </p:nvSpPr>
        <p:spPr>
          <a:xfrm>
            <a:off x="6603997" y="6343642"/>
            <a:ext cx="434414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pt-BR" sz="1000" dirty="0"/>
              <a:t>Fonte: </a:t>
            </a:r>
            <a:r>
              <a:rPr lang="pt-BR" sz="1000" dirty="0">
                <a:hlinkClick r:id="rId6"/>
              </a:rPr>
              <a:t>https://www.youtube.com/watch?v=K27XtSGTfMQ&amp;ab_channel=PensandoHoje</a:t>
            </a:r>
            <a:endParaRPr lang="pt-BR" sz="1000" dirty="0">
              <a:cs typeface="Calibri"/>
              <a:hlinkClick r:id="rId6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799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E01549-3972-D7EA-CEB5-6095ACBF2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head</a:t>
            </a:r>
            <a:r>
              <a:rPr lang="pt-BR" dirty="0"/>
              <a:t> </a:t>
            </a:r>
            <a:r>
              <a:rPr lang="pt-BR" dirty="0" err="1"/>
              <a:t>mounted</a:t>
            </a:r>
            <a:r>
              <a:rPr lang="pt-BR" dirty="0"/>
              <a:t> display (</a:t>
            </a:r>
            <a:r>
              <a:rPr lang="pt-BR" dirty="0" err="1"/>
              <a:t>hmd</a:t>
            </a:r>
            <a:r>
              <a:rPr lang="pt-BR" dirty="0"/>
              <a:t>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EA08FD3-CD86-9630-B35A-A524647DC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3138" y="2612947"/>
            <a:ext cx="2920173" cy="346840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D726942-B8EF-2045-D2A8-8EC6855B4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2114020"/>
            <a:ext cx="6664489" cy="396733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AD9EC7F-9A8C-2DA6-A576-D5CB37D6D093}"/>
              </a:ext>
            </a:extLst>
          </p:cNvPr>
          <p:cNvSpPr txBox="1"/>
          <p:nvPr/>
        </p:nvSpPr>
        <p:spPr>
          <a:xfrm>
            <a:off x="8296110" y="1897973"/>
            <a:ext cx="29972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Primeiro capacete de Realidade Virtual de 1997.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F82C68C-621B-4BE5-0977-3E300C4B3690}"/>
              </a:ext>
            </a:extLst>
          </p:cNvPr>
          <p:cNvSpPr txBox="1"/>
          <p:nvPr/>
        </p:nvSpPr>
        <p:spPr>
          <a:xfrm>
            <a:off x="685801" y="6160480"/>
            <a:ext cx="6664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Fonte: </a:t>
            </a:r>
            <a:r>
              <a:rPr lang="pt-BR" sz="1000" dirty="0">
                <a:solidFill>
                  <a:srgbClr val="C573D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https://www.researchgate.net/figure/Popular-models-of-Head-Mounted-Displays-for-VR-and-AR-in-2016_fig6_311373822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1904348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EAC95E2F7BD1E4E882958F07BB34D99" ma:contentTypeVersion="11" ma:contentTypeDescription="Crie um novo documento." ma:contentTypeScope="" ma:versionID="8f8de0dd5df9d007641f47f06ed727e2">
  <xsd:schema xmlns:xsd="http://www.w3.org/2001/XMLSchema" xmlns:xs="http://www.w3.org/2001/XMLSchema" xmlns:p="http://schemas.microsoft.com/office/2006/metadata/properties" xmlns:ns3="a1409aef-99c6-4ff9-9159-36b88da3359a" xmlns:ns4="4cdce085-67ed-4783-8e7b-eaa90ede39bd" targetNamespace="http://schemas.microsoft.com/office/2006/metadata/properties" ma:root="true" ma:fieldsID="315040bdc0f6d2eacc3b7d46a4c6b602" ns3:_="" ns4:_="">
    <xsd:import namespace="a1409aef-99c6-4ff9-9159-36b88da3359a"/>
    <xsd:import namespace="4cdce085-67ed-4783-8e7b-eaa90ede39b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409aef-99c6-4ff9-9159-36b88da3359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dce085-67ed-4783-8e7b-eaa90ede39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D53AF73-02B6-4FAA-B822-5237969E79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7A8D7EF-4E92-45B8-922E-9EE40841AB5C}">
  <ds:schemaRefs>
    <ds:schemaRef ds:uri="4cdce085-67ed-4783-8e7b-eaa90ede39bd"/>
    <ds:schemaRef ds:uri="a1409aef-99c6-4ff9-9159-36b88da3359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9DC6958-FECD-4947-97BE-CA5707330548}">
  <ds:schemaRefs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4cdce085-67ed-4783-8e7b-eaa90ede39bd"/>
    <ds:schemaRef ds:uri="a1409aef-99c6-4ff9-9159-36b88da3359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122</TotalTime>
  <Words>803</Words>
  <Application>Microsoft Office PowerPoint</Application>
  <PresentationFormat>Widescreen</PresentationFormat>
  <Paragraphs>54</Paragraphs>
  <Slides>12</Slides>
  <Notes>0</Notes>
  <HiddenSlides>0</HiddenSlides>
  <MMClips>3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Roboto</vt:lpstr>
      <vt:lpstr>Celestial</vt:lpstr>
      <vt:lpstr>Realidade Virtual</vt:lpstr>
      <vt:lpstr>Realidade virtual</vt:lpstr>
      <vt:lpstr>Realidade Aumentada</vt:lpstr>
      <vt:lpstr>Realidade Diminuída</vt:lpstr>
      <vt:lpstr>Realidade Alternativa</vt:lpstr>
      <vt:lpstr>realidade virtual misturada</vt:lpstr>
      <vt:lpstr>Head mounted display (óculos estereoscópico)</vt:lpstr>
      <vt:lpstr>head mounted display (hmd)</vt:lpstr>
      <vt:lpstr>head mounted display (hmd)</vt:lpstr>
      <vt:lpstr>LUVA DE DADOS</vt:lpstr>
      <vt:lpstr>LUVA DE DADOS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Giancarlo Cavalli</dc:creator>
  <cp:lastModifiedBy>Giancarlo Cavalli</cp:lastModifiedBy>
  <cp:revision>24</cp:revision>
  <dcterms:created xsi:type="dcterms:W3CDTF">2022-08-13T19:38:57Z</dcterms:created>
  <dcterms:modified xsi:type="dcterms:W3CDTF">2022-08-13T21:48:35Z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0x0101006EAC95E2F7BD1E4E882958F07BB34D99</vt:lpwstr>
  </property>
  <property fmtid="{D5CDD505-2E9C-101B-9397-08002B2CF9AE}" pid="3" name="MSIP_Label_8c28577e-0e52-49e2-b52e-02bb75ccb8f1_SiteId">
    <vt:lpwstr>0c2d222a-ecda-4b70-960a-acef6ced3052</vt:lpwstr>
  </property>
  <property fmtid="{D5CDD505-2E9C-101B-9397-08002B2CF9AE}" pid="4" name="MSIP_Label_8c28577e-0e52-49e2-b52e-02bb75ccb8f1_ContentBits">
    <vt:lpwstr>0</vt:lpwstr>
  </property>
  <property fmtid="{D5CDD505-2E9C-101B-9397-08002B2CF9AE}" pid="5" name="MSIP_Label_8c28577e-0e52-49e2-b52e-02bb75ccb8f1_Method">
    <vt:lpwstr>Standard</vt:lpwstr>
  </property>
  <property fmtid="{D5CDD505-2E9C-101B-9397-08002B2CF9AE}" pid="6" name="MSIP_Label_8c28577e-0e52-49e2-b52e-02bb75ccb8f1_Enabled">
    <vt:lpwstr>true</vt:lpwstr>
  </property>
  <property fmtid="{D5CDD505-2E9C-101B-9397-08002B2CF9AE}" pid="7" name="MSIP_Label_8c28577e-0e52-49e2-b52e-02bb75ccb8f1_ActionId">
    <vt:lpwstr>f66bda3f-d8a1-49d6-9db6-69d0aeb40f3a</vt:lpwstr>
  </property>
  <property fmtid="{D5CDD505-2E9C-101B-9397-08002B2CF9AE}" pid="8" name="MSIP_Label_8c28577e-0e52-49e2-b52e-02bb75ccb8f1_SetDate">
    <vt:lpwstr>2022-08-13T20:07:00Z</vt:lpwstr>
  </property>
  <property fmtid="{D5CDD505-2E9C-101B-9397-08002B2CF9AE}" pid="9" name="MSIP_Label_8c28577e-0e52-49e2-b52e-02bb75ccb8f1_Name">
    <vt:lpwstr>defa4170-0d19-0005-0004-bc88714345d2</vt:lpwstr>
  </property>
</Properties>
</file>