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4"/>
  </p:sldMasterIdLst>
  <p:sldIdLst>
    <p:sldId id="256" r:id="rId5"/>
    <p:sldId id="257" r:id="rId6"/>
    <p:sldId id="262" r:id="rId7"/>
    <p:sldId id="260" r:id="rId8"/>
    <p:sldId id="265" r:id="rId9"/>
    <p:sldId id="267" r:id="rId10"/>
    <p:sldId id="258" r:id="rId11"/>
    <p:sldId id="264" r:id="rId12"/>
    <p:sldId id="259" r:id="rId13"/>
    <p:sldId id="261" r:id="rId14"/>
    <p:sldId id="26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3A80F-B2DF-4A67-B043-EEEC077C4C21}" v="1376" dt="2022-08-13T21:24:35.029"/>
    <p1510:client id="{A7C2BF70-3F22-1234-BB48-B48A4333F91E}" v="1191" dt="2022-08-13T21:28:23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2CC379-CCD4-4989-ADC9-5B204FF859B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1CDD83-D709-4278-969C-10ACBE70E35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Imersão</a:t>
          </a:r>
          <a:endParaRPr lang="en-US"/>
        </a:p>
      </dgm:t>
    </dgm:pt>
    <dgm:pt modelId="{3FBC9337-AD00-452E-886B-F8E77EC32A82}" type="parTrans" cxnId="{56F2B780-5125-4A76-B850-916C9C4098F6}">
      <dgm:prSet/>
      <dgm:spPr/>
      <dgm:t>
        <a:bodyPr/>
        <a:lstStyle/>
        <a:p>
          <a:endParaRPr lang="en-US"/>
        </a:p>
      </dgm:t>
    </dgm:pt>
    <dgm:pt modelId="{D56FA1ED-FD63-422B-9779-77E377F265A1}" type="sibTrans" cxnId="{56F2B780-5125-4A76-B850-916C9C4098F6}">
      <dgm:prSet/>
      <dgm:spPr/>
      <dgm:t>
        <a:bodyPr/>
        <a:lstStyle/>
        <a:p>
          <a:endParaRPr lang="en-US"/>
        </a:p>
      </dgm:t>
    </dgm:pt>
    <dgm:pt modelId="{7EE9830A-4E1E-4366-A8CC-6C675D472BA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Interação</a:t>
          </a:r>
          <a:endParaRPr lang="en-US"/>
        </a:p>
      </dgm:t>
    </dgm:pt>
    <dgm:pt modelId="{A90CC112-2F98-4EB7-A2E5-C74F93E1210A}" type="parTrans" cxnId="{AF2A5929-DB8A-45F2-995B-AEDB6E2239AF}">
      <dgm:prSet/>
      <dgm:spPr/>
      <dgm:t>
        <a:bodyPr/>
        <a:lstStyle/>
        <a:p>
          <a:endParaRPr lang="en-US"/>
        </a:p>
      </dgm:t>
    </dgm:pt>
    <dgm:pt modelId="{A5F788D1-5EF4-48B4-819B-30036A377538}" type="sibTrans" cxnId="{AF2A5929-DB8A-45F2-995B-AEDB6E2239AF}">
      <dgm:prSet/>
      <dgm:spPr/>
      <dgm:t>
        <a:bodyPr/>
        <a:lstStyle/>
        <a:p>
          <a:endParaRPr lang="en-US"/>
        </a:p>
      </dgm:t>
    </dgm:pt>
    <dgm:pt modelId="{D18EEEBD-D729-44AB-8B3D-3481D4BDAFF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Âncora RA</a:t>
          </a:r>
          <a:endParaRPr lang="en-US"/>
        </a:p>
      </dgm:t>
    </dgm:pt>
    <dgm:pt modelId="{6DABCB1C-3D70-453B-8DA3-27090D4ACC0A}" type="parTrans" cxnId="{F9137707-4FCB-41F3-B4A9-B8D6764FF805}">
      <dgm:prSet/>
      <dgm:spPr/>
      <dgm:t>
        <a:bodyPr/>
        <a:lstStyle/>
        <a:p>
          <a:endParaRPr lang="en-US"/>
        </a:p>
      </dgm:t>
    </dgm:pt>
    <dgm:pt modelId="{F50C9C2A-E016-486A-B124-115FFC48EF6B}" type="sibTrans" cxnId="{F9137707-4FCB-41F3-B4A9-B8D6764FF805}">
      <dgm:prSet/>
      <dgm:spPr/>
      <dgm:t>
        <a:bodyPr/>
        <a:lstStyle/>
        <a:p>
          <a:endParaRPr lang="en-US"/>
        </a:p>
      </dgm:t>
    </dgm:pt>
    <dgm:pt modelId="{5A6BBE26-EE11-40FF-BE23-19A4F3E6F686}" type="pres">
      <dgm:prSet presAssocID="{8F2CC379-CCD4-4989-ADC9-5B204FF859B8}" presName="root" presStyleCnt="0">
        <dgm:presLayoutVars>
          <dgm:dir/>
          <dgm:resizeHandles val="exact"/>
        </dgm:presLayoutVars>
      </dgm:prSet>
      <dgm:spPr/>
    </dgm:pt>
    <dgm:pt modelId="{130CB594-0D9B-4B9A-8035-92D348F624A5}" type="pres">
      <dgm:prSet presAssocID="{3E1CDD83-D709-4278-969C-10ACBE70E358}" presName="compNode" presStyleCnt="0"/>
      <dgm:spPr/>
    </dgm:pt>
    <dgm:pt modelId="{23619638-06A3-4B6F-BED6-9BE0AEF6CE9A}" type="pres">
      <dgm:prSet presAssocID="{3E1CDD83-D709-4278-969C-10ACBE70E3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63210886-DAC6-41B4-A309-087839723BE8}" type="pres">
      <dgm:prSet presAssocID="{3E1CDD83-D709-4278-969C-10ACBE70E358}" presName="spaceRect" presStyleCnt="0"/>
      <dgm:spPr/>
    </dgm:pt>
    <dgm:pt modelId="{5EAB4A35-B6A4-47F3-84B7-D176B203009A}" type="pres">
      <dgm:prSet presAssocID="{3E1CDD83-D709-4278-969C-10ACBE70E358}" presName="textRect" presStyleLbl="revTx" presStyleIdx="0" presStyleCnt="3">
        <dgm:presLayoutVars>
          <dgm:chMax val="1"/>
          <dgm:chPref val="1"/>
        </dgm:presLayoutVars>
      </dgm:prSet>
      <dgm:spPr/>
    </dgm:pt>
    <dgm:pt modelId="{50FF322F-854B-40E1-B014-CF019CE522E5}" type="pres">
      <dgm:prSet presAssocID="{D56FA1ED-FD63-422B-9779-77E377F265A1}" presName="sibTrans" presStyleCnt="0"/>
      <dgm:spPr/>
    </dgm:pt>
    <dgm:pt modelId="{9E9151F8-02E9-433A-B849-E624D8B823BA}" type="pres">
      <dgm:prSet presAssocID="{7EE9830A-4E1E-4366-A8CC-6C675D472BA3}" presName="compNode" presStyleCnt="0"/>
      <dgm:spPr/>
    </dgm:pt>
    <dgm:pt modelId="{9D813F4E-7B4B-452C-A3AE-A84F9055C001}" type="pres">
      <dgm:prSet presAssocID="{7EE9830A-4E1E-4366-A8CC-6C675D472B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00B9BBD-40C3-4823-A1F2-22ADA75B0C73}" type="pres">
      <dgm:prSet presAssocID="{7EE9830A-4E1E-4366-A8CC-6C675D472BA3}" presName="spaceRect" presStyleCnt="0"/>
      <dgm:spPr/>
    </dgm:pt>
    <dgm:pt modelId="{F7B61E30-62AD-4BBA-BE9C-15195325DDEC}" type="pres">
      <dgm:prSet presAssocID="{7EE9830A-4E1E-4366-A8CC-6C675D472BA3}" presName="textRect" presStyleLbl="revTx" presStyleIdx="1" presStyleCnt="3">
        <dgm:presLayoutVars>
          <dgm:chMax val="1"/>
          <dgm:chPref val="1"/>
        </dgm:presLayoutVars>
      </dgm:prSet>
      <dgm:spPr/>
    </dgm:pt>
    <dgm:pt modelId="{7F319371-6DB9-491D-8DE1-661009E13FA7}" type="pres">
      <dgm:prSet presAssocID="{A5F788D1-5EF4-48B4-819B-30036A377538}" presName="sibTrans" presStyleCnt="0"/>
      <dgm:spPr/>
    </dgm:pt>
    <dgm:pt modelId="{FB1D97E3-CC6C-4AB6-BD4E-D16B29664CFE}" type="pres">
      <dgm:prSet presAssocID="{D18EEEBD-D729-44AB-8B3D-3481D4BDAFFA}" presName="compNode" presStyleCnt="0"/>
      <dgm:spPr/>
    </dgm:pt>
    <dgm:pt modelId="{FDCFB319-DC06-4402-AE58-04A33C943644}" type="pres">
      <dgm:prSet presAssocID="{D18EEEBD-D729-44AB-8B3D-3481D4BDAF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corar"/>
        </a:ext>
      </dgm:extLst>
    </dgm:pt>
    <dgm:pt modelId="{F31B8AE6-5C0B-439C-8985-732CEB11E5FB}" type="pres">
      <dgm:prSet presAssocID="{D18EEEBD-D729-44AB-8B3D-3481D4BDAFFA}" presName="spaceRect" presStyleCnt="0"/>
      <dgm:spPr/>
    </dgm:pt>
    <dgm:pt modelId="{2619793D-76A8-4560-9B7C-28503EA3CF0F}" type="pres">
      <dgm:prSet presAssocID="{D18EEEBD-D729-44AB-8B3D-3481D4BDAF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09C8B05-44A3-4CC9-BF08-61388E1C37DD}" type="presOf" srcId="{7EE9830A-4E1E-4366-A8CC-6C675D472BA3}" destId="{F7B61E30-62AD-4BBA-BE9C-15195325DDEC}" srcOrd="0" destOrd="0" presId="urn:microsoft.com/office/officeart/2018/2/layout/IconLabelList"/>
    <dgm:cxn modelId="{F9137707-4FCB-41F3-B4A9-B8D6764FF805}" srcId="{8F2CC379-CCD4-4989-ADC9-5B204FF859B8}" destId="{D18EEEBD-D729-44AB-8B3D-3481D4BDAFFA}" srcOrd="2" destOrd="0" parTransId="{6DABCB1C-3D70-453B-8DA3-27090D4ACC0A}" sibTransId="{F50C9C2A-E016-486A-B124-115FFC48EF6B}"/>
    <dgm:cxn modelId="{AF2A5929-DB8A-45F2-995B-AEDB6E2239AF}" srcId="{8F2CC379-CCD4-4989-ADC9-5B204FF859B8}" destId="{7EE9830A-4E1E-4366-A8CC-6C675D472BA3}" srcOrd="1" destOrd="0" parTransId="{A90CC112-2F98-4EB7-A2E5-C74F93E1210A}" sibTransId="{A5F788D1-5EF4-48B4-819B-30036A377538}"/>
    <dgm:cxn modelId="{640E6752-67A7-4A37-B738-A299E0BA4115}" type="presOf" srcId="{3E1CDD83-D709-4278-969C-10ACBE70E358}" destId="{5EAB4A35-B6A4-47F3-84B7-D176B203009A}" srcOrd="0" destOrd="0" presId="urn:microsoft.com/office/officeart/2018/2/layout/IconLabelList"/>
    <dgm:cxn modelId="{56F2B780-5125-4A76-B850-916C9C4098F6}" srcId="{8F2CC379-CCD4-4989-ADC9-5B204FF859B8}" destId="{3E1CDD83-D709-4278-969C-10ACBE70E358}" srcOrd="0" destOrd="0" parTransId="{3FBC9337-AD00-452E-886B-F8E77EC32A82}" sibTransId="{D56FA1ED-FD63-422B-9779-77E377F265A1}"/>
    <dgm:cxn modelId="{842F4485-7E20-4208-BCED-5585E2704F92}" type="presOf" srcId="{8F2CC379-CCD4-4989-ADC9-5B204FF859B8}" destId="{5A6BBE26-EE11-40FF-BE23-19A4F3E6F686}" srcOrd="0" destOrd="0" presId="urn:microsoft.com/office/officeart/2018/2/layout/IconLabelList"/>
    <dgm:cxn modelId="{858A51EA-5113-4D74-950D-02A13571E528}" type="presOf" srcId="{D18EEEBD-D729-44AB-8B3D-3481D4BDAFFA}" destId="{2619793D-76A8-4560-9B7C-28503EA3CF0F}" srcOrd="0" destOrd="0" presId="urn:microsoft.com/office/officeart/2018/2/layout/IconLabelList"/>
    <dgm:cxn modelId="{2007E1EC-AB04-4A22-BDCA-DD2F21999BC3}" type="presParOf" srcId="{5A6BBE26-EE11-40FF-BE23-19A4F3E6F686}" destId="{130CB594-0D9B-4B9A-8035-92D348F624A5}" srcOrd="0" destOrd="0" presId="urn:microsoft.com/office/officeart/2018/2/layout/IconLabelList"/>
    <dgm:cxn modelId="{E6BD68FC-FF21-4E4F-BFC6-A90E1ABCC966}" type="presParOf" srcId="{130CB594-0D9B-4B9A-8035-92D348F624A5}" destId="{23619638-06A3-4B6F-BED6-9BE0AEF6CE9A}" srcOrd="0" destOrd="0" presId="urn:microsoft.com/office/officeart/2018/2/layout/IconLabelList"/>
    <dgm:cxn modelId="{2EBA93BB-FD93-4544-9351-1090CF688786}" type="presParOf" srcId="{130CB594-0D9B-4B9A-8035-92D348F624A5}" destId="{63210886-DAC6-41B4-A309-087839723BE8}" srcOrd="1" destOrd="0" presId="urn:microsoft.com/office/officeart/2018/2/layout/IconLabelList"/>
    <dgm:cxn modelId="{A67273B4-16ED-498C-964D-02B5FB972417}" type="presParOf" srcId="{130CB594-0D9B-4B9A-8035-92D348F624A5}" destId="{5EAB4A35-B6A4-47F3-84B7-D176B203009A}" srcOrd="2" destOrd="0" presId="urn:microsoft.com/office/officeart/2018/2/layout/IconLabelList"/>
    <dgm:cxn modelId="{8D98FC4D-1130-4531-A80E-7F85D2A2EBF1}" type="presParOf" srcId="{5A6BBE26-EE11-40FF-BE23-19A4F3E6F686}" destId="{50FF322F-854B-40E1-B014-CF019CE522E5}" srcOrd="1" destOrd="0" presId="urn:microsoft.com/office/officeart/2018/2/layout/IconLabelList"/>
    <dgm:cxn modelId="{19A016F2-9081-43F7-8107-1FAA50FE154E}" type="presParOf" srcId="{5A6BBE26-EE11-40FF-BE23-19A4F3E6F686}" destId="{9E9151F8-02E9-433A-B849-E624D8B823BA}" srcOrd="2" destOrd="0" presId="urn:microsoft.com/office/officeart/2018/2/layout/IconLabelList"/>
    <dgm:cxn modelId="{0F45ABB1-7410-4CFD-9F9D-48B0F8D51F60}" type="presParOf" srcId="{9E9151F8-02E9-433A-B849-E624D8B823BA}" destId="{9D813F4E-7B4B-452C-A3AE-A84F9055C001}" srcOrd="0" destOrd="0" presId="urn:microsoft.com/office/officeart/2018/2/layout/IconLabelList"/>
    <dgm:cxn modelId="{68057B79-B5BB-4B54-8EEE-5B646FAC2071}" type="presParOf" srcId="{9E9151F8-02E9-433A-B849-E624D8B823BA}" destId="{100B9BBD-40C3-4823-A1F2-22ADA75B0C73}" srcOrd="1" destOrd="0" presId="urn:microsoft.com/office/officeart/2018/2/layout/IconLabelList"/>
    <dgm:cxn modelId="{6F2A628B-3F46-4EB3-A25D-BBA4A71A1F21}" type="presParOf" srcId="{9E9151F8-02E9-433A-B849-E624D8B823BA}" destId="{F7B61E30-62AD-4BBA-BE9C-15195325DDEC}" srcOrd="2" destOrd="0" presId="urn:microsoft.com/office/officeart/2018/2/layout/IconLabelList"/>
    <dgm:cxn modelId="{B69EC064-230A-4BDC-AA60-6C09FC448951}" type="presParOf" srcId="{5A6BBE26-EE11-40FF-BE23-19A4F3E6F686}" destId="{7F319371-6DB9-491D-8DE1-661009E13FA7}" srcOrd="3" destOrd="0" presId="urn:microsoft.com/office/officeart/2018/2/layout/IconLabelList"/>
    <dgm:cxn modelId="{D0810E26-27AC-4FA5-8B35-13FBD6FC62FB}" type="presParOf" srcId="{5A6BBE26-EE11-40FF-BE23-19A4F3E6F686}" destId="{FB1D97E3-CC6C-4AB6-BD4E-D16B29664CFE}" srcOrd="4" destOrd="0" presId="urn:microsoft.com/office/officeart/2018/2/layout/IconLabelList"/>
    <dgm:cxn modelId="{BF1767E8-BEC3-45D6-9AB7-41607CE5F4CE}" type="presParOf" srcId="{FB1D97E3-CC6C-4AB6-BD4E-D16B29664CFE}" destId="{FDCFB319-DC06-4402-AE58-04A33C943644}" srcOrd="0" destOrd="0" presId="urn:microsoft.com/office/officeart/2018/2/layout/IconLabelList"/>
    <dgm:cxn modelId="{0826546C-0348-4650-96FC-93920F075547}" type="presParOf" srcId="{FB1D97E3-CC6C-4AB6-BD4E-D16B29664CFE}" destId="{F31B8AE6-5C0B-439C-8985-732CEB11E5FB}" srcOrd="1" destOrd="0" presId="urn:microsoft.com/office/officeart/2018/2/layout/IconLabelList"/>
    <dgm:cxn modelId="{FBC254A5-32BD-4DB1-898B-B93BBAEF803F}" type="presParOf" srcId="{FB1D97E3-CC6C-4AB6-BD4E-D16B29664CFE}" destId="{2619793D-76A8-4560-9B7C-28503EA3CF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19638-06A3-4B6F-BED6-9BE0AEF6CE9A}">
      <dsp:nvSpPr>
        <dsp:cNvPr id="0" name=""/>
        <dsp:cNvSpPr/>
      </dsp:nvSpPr>
      <dsp:spPr>
        <a:xfrm>
          <a:off x="1087713" y="649085"/>
          <a:ext cx="1278642" cy="1278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B4A35-B6A4-47F3-84B7-D176B203009A}">
      <dsp:nvSpPr>
        <dsp:cNvPr id="0" name=""/>
        <dsp:cNvSpPr/>
      </dsp:nvSpPr>
      <dsp:spPr>
        <a:xfrm>
          <a:off x="306320" y="2280576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/>
            <a:t>Imersão</a:t>
          </a:r>
          <a:endParaRPr lang="en-US" sz="3600" kern="1200"/>
        </a:p>
      </dsp:txBody>
      <dsp:txXfrm>
        <a:off x="306320" y="2280576"/>
        <a:ext cx="2841428" cy="720000"/>
      </dsp:txXfrm>
    </dsp:sp>
    <dsp:sp modelId="{9D813F4E-7B4B-452C-A3AE-A84F9055C001}">
      <dsp:nvSpPr>
        <dsp:cNvPr id="0" name=""/>
        <dsp:cNvSpPr/>
      </dsp:nvSpPr>
      <dsp:spPr>
        <a:xfrm>
          <a:off x="4426391" y="649085"/>
          <a:ext cx="1278642" cy="1278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61E30-62AD-4BBA-BE9C-15195325DDEC}">
      <dsp:nvSpPr>
        <dsp:cNvPr id="0" name=""/>
        <dsp:cNvSpPr/>
      </dsp:nvSpPr>
      <dsp:spPr>
        <a:xfrm>
          <a:off x="3644998" y="2280576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/>
            <a:t>Interação</a:t>
          </a:r>
          <a:endParaRPr lang="en-US" sz="3600" kern="1200"/>
        </a:p>
      </dsp:txBody>
      <dsp:txXfrm>
        <a:off x="3644998" y="2280576"/>
        <a:ext cx="2841428" cy="720000"/>
      </dsp:txXfrm>
    </dsp:sp>
    <dsp:sp modelId="{FDCFB319-DC06-4402-AE58-04A33C943644}">
      <dsp:nvSpPr>
        <dsp:cNvPr id="0" name=""/>
        <dsp:cNvSpPr/>
      </dsp:nvSpPr>
      <dsp:spPr>
        <a:xfrm>
          <a:off x="7765069" y="649085"/>
          <a:ext cx="1278642" cy="1278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9793D-76A8-4560-9B7C-28503EA3CF0F}">
      <dsp:nvSpPr>
        <dsp:cNvPr id="0" name=""/>
        <dsp:cNvSpPr/>
      </dsp:nvSpPr>
      <dsp:spPr>
        <a:xfrm>
          <a:off x="6983676" y="2280576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/>
            <a:t>Âncora RA</a:t>
          </a:r>
          <a:endParaRPr lang="en-US" sz="3600" kern="1200"/>
        </a:p>
      </dsp:txBody>
      <dsp:txXfrm>
        <a:off x="6983676" y="2280576"/>
        <a:ext cx="284142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3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9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55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53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1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22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01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8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7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0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8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9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9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5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7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4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48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www.youtube.com/watch?v=OK2y4Z5IkZ0&amp;t=217s" TargetMode="External"/><Relationship Id="rId2" Type="http://schemas.openxmlformats.org/officeDocument/2006/relationships/video" Target="https://www.youtube.com/embed/ZyxOA_xxWqU?start=4&amp;feature=oembed" TargetMode="External"/><Relationship Id="rId1" Type="http://schemas.openxmlformats.org/officeDocument/2006/relationships/video" Target="https://www.youtube.com/embed/OK2y4Z5IkZ0?start=217&amp;feature=oembed" TargetMode="External"/><Relationship Id="rId6" Type="http://schemas.openxmlformats.org/officeDocument/2006/relationships/hyperlink" Target="https://www.youtube.com/watch?v=ZyxOA_xxWqU&amp;t=4s" TargetMode="Externa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mundo.com.br/realidade-aumentada/6017-o-que-e-realidade-diminuida-.htm#:~:text=Para%20que%20voc%C3%AA%20entenda%20do,um%20v%C3%ADdeo%20ou%20um%20filme" TargetMode="External"/><Relationship Id="rId3" Type="http://schemas.openxmlformats.org/officeDocument/2006/relationships/hyperlink" Target="https://github.com/dalton-reis/disciplinaRv/tree/main/Unidade1" TargetMode="External"/><Relationship Id="rId7" Type="http://schemas.openxmlformats.org/officeDocument/2006/relationships/hyperlink" Target="https://exame.com/tecnologia/o-que-e-realidade-aumentada-chave-do-sucesso-de-pokemon-go/" TargetMode="External"/><Relationship Id="rId2" Type="http://schemas.openxmlformats.org/officeDocument/2006/relationships/hyperlink" Target="https://pt.wikipedia.org/wiki/Head-mounted_displ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ts.eu/en/insights/article/how-data-gloves-are-helping-industry/" TargetMode="External"/><Relationship Id="rId5" Type="http://schemas.openxmlformats.org/officeDocument/2006/relationships/hyperlink" Target="https://www.techtarget.com/whatis/definition/data-glove" TargetMode="External"/><Relationship Id="rId4" Type="http://schemas.openxmlformats.org/officeDocument/2006/relationships/hyperlink" Target="https://www.youtube.com/watch?v=K27XtSGTfMQ&amp;ab_channel=PensandoHoj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27XtSGTfMQ?feature=oembed" TargetMode="External"/><Relationship Id="rId6" Type="http://schemas.openxmlformats.org/officeDocument/2006/relationships/hyperlink" Target="https://www.youtube.com/watch?v=K27XtSGTfMQ&amp;ab_channel=PensandoHoje" TargetMode="External"/><Relationship Id="rId5" Type="http://schemas.openxmlformats.org/officeDocument/2006/relationships/hyperlink" Target="https://www.researchgate.net/figure/Opaque-stereoscopic-medical-HMD-from-Viking-Systems_fig4_249969290" TargetMode="Externa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Popular-models-of-Head-Mounted-Displays-for-VR-and-AR-in-2016_fig6_3113738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bô operando uma máquina">
            <a:extLst>
              <a:ext uri="{FF2B5EF4-FFF2-40B4-BE49-F238E27FC236}">
                <a16:creationId xmlns:a16="http://schemas.microsoft.com/office/drawing/2014/main" id="{15D31D4C-9601-B43C-578C-B7312AA3E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13146" b="20227"/>
          <a:stretch/>
        </p:blipFill>
        <p:spPr>
          <a:xfrm>
            <a:off x="25966" y="7584"/>
            <a:ext cx="12191980" cy="6857990"/>
          </a:xfrm>
          <a:prstGeom prst="rect">
            <a:avLst/>
          </a:prstGeom>
        </p:spPr>
      </p:pic>
      <p:pic>
        <p:nvPicPr>
          <p:cNvPr id="95" name="Picture 9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6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97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15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99" name="Straight Connector 16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17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8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9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20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21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22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23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24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25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667AB23-0E98-D400-CBAE-E4010631D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6333" y="2032000"/>
            <a:ext cx="4513792" cy="2819398"/>
          </a:xfrm>
        </p:spPr>
        <p:txBody>
          <a:bodyPr>
            <a:normAutofit/>
          </a:bodyPr>
          <a:lstStyle/>
          <a:p>
            <a:r>
              <a:rPr lang="pt-BR"/>
              <a:t>Realidade Virtual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6AD717-7CC4-2746-3130-E593F5B1F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914401"/>
          </a:xfrm>
        </p:spPr>
        <p:txBody>
          <a:bodyPr>
            <a:normAutofit/>
          </a:bodyPr>
          <a:lstStyle/>
          <a:p>
            <a:r>
              <a:rPr lang="pt-BR"/>
              <a:t>Realidade diminuída, aumentada, misturada e alternativa.</a:t>
            </a:r>
            <a:br>
              <a:rPr lang="pt-BR"/>
            </a:br>
            <a:r>
              <a:rPr lang="pt-BR"/>
              <a:t>head mounted display e data glove.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078796-C902-4EC4-97EE-314E55405AD9}"/>
              </a:ext>
            </a:extLst>
          </p:cNvPr>
          <p:cNvSpPr txBox="1"/>
          <p:nvPr/>
        </p:nvSpPr>
        <p:spPr>
          <a:xfrm>
            <a:off x="7217687" y="6068952"/>
            <a:ext cx="4775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/>
              <a:t>Alunos: Eduarda Engels, Giancarlo Cavalli e Gustavo Soares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9762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25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Par de tênis&#10;&#10;Descrição gerada automaticamente">
            <a:extLst>
              <a:ext uri="{FF2B5EF4-FFF2-40B4-BE49-F238E27FC236}">
                <a16:creationId xmlns:a16="http://schemas.microsoft.com/office/drawing/2014/main" id="{D43E2212-F383-DD8D-31A5-DA736EA64A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1498" r="672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993823-49CF-D758-0712-C34199FF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LUVA DE DADOS</a:t>
            </a:r>
          </a:p>
        </p:txBody>
      </p:sp>
    </p:spTree>
    <p:extLst>
      <p:ext uri="{BB962C8B-B14F-4D97-AF65-F5344CB8AC3E}">
        <p14:creationId xmlns:p14="http://schemas.microsoft.com/office/powerpoint/2010/main" val="408931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EF538-419C-E63B-DD84-9D632521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LUVA DE DADOS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F7F79-B2DE-7166-19F7-780579113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527665" cy="106515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pt-BR" sz="2000">
                <a:cs typeface="Calibri"/>
              </a:rPr>
              <a:t>Dispositivo interativo com sensores para tato e movimentação, </a:t>
            </a:r>
            <a:r>
              <a:rPr lang="pt-BR" sz="2000">
                <a:ea typeface="+mn-lt"/>
                <a:cs typeface="+mn-lt"/>
              </a:rPr>
              <a:t>podendo aplicar forças como pressão e torque. </a:t>
            </a:r>
            <a:r>
              <a:rPr lang="pt-BR" sz="2000">
                <a:cs typeface="Calibri"/>
              </a:rPr>
              <a:t>Exemplos de aplicação: jogos, cirurgias remotas, indústria automotiva e aviação</a:t>
            </a:r>
            <a:endParaRPr lang="pt-BR" sz="2000">
              <a:ea typeface="+mn-lt"/>
              <a:cs typeface="+mn-lt"/>
            </a:endParaRP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</p:txBody>
      </p:sp>
      <p:pic>
        <p:nvPicPr>
          <p:cNvPr id="8" name="Mídia Online 7" title="A Real Life Haptic Glove (Ready Player One Technology Today) - Smarter Every Day 190">
            <a:hlinkClick r:id="" action="ppaction://media"/>
            <a:extLst>
              <a:ext uri="{FF2B5EF4-FFF2-40B4-BE49-F238E27FC236}">
                <a16:creationId xmlns:a16="http://schemas.microsoft.com/office/drawing/2014/main" id="{5649340A-1563-6777-DB88-21F6B774398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598160" y="3678013"/>
            <a:ext cx="3870960" cy="242062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2255644-8E17-74C8-9915-2A3979052D98}"/>
              </a:ext>
            </a:extLst>
          </p:cNvPr>
          <p:cNvSpPr txBox="1"/>
          <p:nvPr/>
        </p:nvSpPr>
        <p:spPr>
          <a:xfrm>
            <a:off x="1656083" y="3278368"/>
            <a:ext cx="388450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>
                <a:latin typeface="Roboto"/>
                <a:ea typeface="Roboto"/>
              </a:rPr>
              <a:t>Luva de Dados em indústria para treinamento</a:t>
            </a:r>
            <a:endParaRPr lang="pt-BR" sz="1400" b="0" i="0">
              <a:effectLst/>
              <a:latin typeface="Roboto" panose="02000000000000000000" pitchFamily="2" charset="0"/>
              <a:ea typeface="Roboto"/>
            </a:endParaRPr>
          </a:p>
        </p:txBody>
      </p:sp>
      <p:pic>
        <p:nvPicPr>
          <p:cNvPr id="11" name="Mídia Online 10" title="Immersive Training using Innoactive Creator and VRfree Gloves">
            <a:hlinkClick r:id="" action="ppaction://media"/>
            <a:extLst>
              <a:ext uri="{FF2B5EF4-FFF2-40B4-BE49-F238E27FC236}">
                <a16:creationId xmlns:a16="http://schemas.microsoft.com/office/drawing/2014/main" id="{DFA4DF45-8BC5-6E54-315B-0CD3424DB7BF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1666240" y="3678013"/>
            <a:ext cx="3830320" cy="241046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C40C194-F710-3FDC-C0AA-583D18CA1BD3}"/>
              </a:ext>
            </a:extLst>
          </p:cNvPr>
          <p:cNvSpPr txBox="1"/>
          <p:nvPr/>
        </p:nvSpPr>
        <p:spPr>
          <a:xfrm>
            <a:off x="5598163" y="3278367"/>
            <a:ext cx="388450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>
                <a:latin typeface="Roboto"/>
                <a:ea typeface="Roboto"/>
              </a:rPr>
              <a:t>Luva de Dados em jogos</a:t>
            </a:r>
            <a:endParaRPr lang="pt-BR" sz="1400" b="0" i="0">
              <a:effectLst/>
              <a:latin typeface="Roboto" panose="02000000000000000000" pitchFamily="2" charset="0"/>
              <a:ea typeface="Roboto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2DADCA-72EC-7799-46D8-16C8D284392B}"/>
              </a:ext>
            </a:extLst>
          </p:cNvPr>
          <p:cNvSpPr txBox="1"/>
          <p:nvPr/>
        </p:nvSpPr>
        <p:spPr>
          <a:xfrm>
            <a:off x="1656083" y="6082527"/>
            <a:ext cx="3884506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00">
                <a:latin typeface="Roboto"/>
                <a:ea typeface="Roboto"/>
              </a:rPr>
              <a:t>Fonte: </a:t>
            </a:r>
            <a:r>
              <a:rPr lang="pt-BR" sz="1000">
                <a:ea typeface="+mn-lt"/>
                <a:cs typeface="+mn-lt"/>
                <a:hlinkClick r:id="rId6"/>
              </a:rPr>
              <a:t>https://www.youtube.com/watch?v=ZyxOA_xxWqU&amp;t=4s</a:t>
            </a:r>
            <a:endParaRPr lang="pt-BR" sz="1000">
              <a:ea typeface="+mn-lt"/>
              <a:cs typeface="+mn-lt"/>
            </a:endParaRPr>
          </a:p>
          <a:p>
            <a:pPr algn="ctr"/>
            <a:endParaRPr lang="pt-BR" sz="1400">
              <a:cs typeface="Calibri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FFB0DC-D9E1-92F6-EFE9-6E8CF3B7296A}"/>
              </a:ext>
            </a:extLst>
          </p:cNvPr>
          <p:cNvSpPr txBox="1"/>
          <p:nvPr/>
        </p:nvSpPr>
        <p:spPr>
          <a:xfrm>
            <a:off x="5598163" y="6123166"/>
            <a:ext cx="388450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00">
                <a:latin typeface="Roboto"/>
                <a:ea typeface="Roboto"/>
              </a:rPr>
              <a:t>Fonte: </a:t>
            </a:r>
            <a:r>
              <a:rPr lang="pt-BR" sz="1000">
                <a:ea typeface="+mn-lt"/>
                <a:cs typeface="+mn-lt"/>
                <a:hlinkClick r:id="rId7"/>
              </a:rPr>
              <a:t>https://www.youtube.com/watch?v=OK2y4Z5IkZ0&amp;t=217s</a:t>
            </a:r>
            <a:endParaRPr lang="pt-BR" sz="1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934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D2E05-5A51-088D-89A9-068D6111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D268F3-C43A-BE4B-62AC-5F7A5BC0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5001"/>
            <a:ext cx="10873105" cy="458893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buNone/>
            </a:pPr>
            <a:r>
              <a:rPr lang="pt-BR" sz="1400" dirty="0"/>
              <a:t>Head-</a:t>
            </a:r>
            <a:r>
              <a:rPr lang="pt-BR" sz="1400" dirty="0" err="1"/>
              <a:t>mounted</a:t>
            </a:r>
            <a:r>
              <a:rPr lang="pt-BR" sz="1400" dirty="0"/>
              <a:t> display. Wikipedia. 2022. Disponível em: </a:t>
            </a:r>
            <a:r>
              <a:rPr lang="pt-BR" sz="1400" dirty="0">
                <a:hlinkClick r:id="rId2"/>
              </a:rPr>
              <a:t>https://pt.wikipedia.org/wiki/Head-</a:t>
            </a:r>
            <a:r>
              <a:rPr lang="pt-BR" sz="1400" dirty="0" err="1">
                <a:hlinkClick r:id="rId2"/>
              </a:rPr>
              <a:t>mounted_display</a:t>
            </a:r>
            <a:r>
              <a:rPr lang="pt-BR" sz="1400" dirty="0">
                <a:cs typeface="Calibri"/>
              </a:rPr>
              <a:t>. Acesso em: 13 </a:t>
            </a:r>
            <a:r>
              <a:rPr lang="pt-BR" sz="1400" dirty="0" err="1">
                <a:cs typeface="Calibri"/>
              </a:rPr>
              <a:t>ago</a:t>
            </a:r>
            <a:r>
              <a:rPr lang="pt-BR" sz="1400" dirty="0">
                <a:cs typeface="Calibri"/>
              </a:rPr>
              <a:t> de 2022.</a:t>
            </a:r>
            <a:endParaRPr lang="pt-BR" dirty="0"/>
          </a:p>
          <a:p>
            <a:pPr marL="0" indent="0" algn="just">
              <a:buNone/>
            </a:pPr>
            <a:r>
              <a:rPr lang="pt-BR" sz="1400" dirty="0">
                <a:cs typeface="Calibri"/>
              </a:rPr>
              <a:t>Reis, Dalton. Conceitos: Realidade virtual. GitHub. 2022. Disponível em: </a:t>
            </a:r>
            <a:r>
              <a:rPr lang="pt-BR" sz="1400" dirty="0">
                <a:ea typeface="+mn-lt"/>
                <a:cs typeface="+mn-lt"/>
                <a:hlinkClick r:id="rId3"/>
              </a:rPr>
              <a:t>https://github.com/</a:t>
            </a:r>
            <a:r>
              <a:rPr lang="pt-BR" sz="1400" dirty="0" err="1">
                <a:ea typeface="+mn-lt"/>
                <a:cs typeface="+mn-lt"/>
                <a:hlinkClick r:id="rId3"/>
              </a:rPr>
              <a:t>dalton</a:t>
            </a:r>
            <a:r>
              <a:rPr lang="pt-BR" sz="1400" dirty="0">
                <a:ea typeface="+mn-lt"/>
                <a:cs typeface="+mn-lt"/>
                <a:hlinkClick r:id="rId3"/>
              </a:rPr>
              <a:t>-reis/</a:t>
            </a:r>
            <a:r>
              <a:rPr lang="pt-BR" sz="1400" dirty="0" err="1">
                <a:ea typeface="+mn-lt"/>
                <a:cs typeface="+mn-lt"/>
                <a:hlinkClick r:id="rId3"/>
              </a:rPr>
              <a:t>disciplinaRv</a:t>
            </a:r>
            <a:r>
              <a:rPr lang="pt-BR" sz="1400" dirty="0">
                <a:ea typeface="+mn-lt"/>
                <a:cs typeface="+mn-lt"/>
                <a:hlinkClick r:id="rId3"/>
              </a:rPr>
              <a:t>/</a:t>
            </a:r>
            <a:r>
              <a:rPr lang="pt-BR" sz="1400" dirty="0" err="1">
                <a:ea typeface="+mn-lt"/>
                <a:cs typeface="+mn-lt"/>
                <a:hlinkClick r:id="rId3"/>
              </a:rPr>
              <a:t>tree</a:t>
            </a:r>
            <a:r>
              <a:rPr lang="pt-BR" sz="1400" dirty="0">
                <a:ea typeface="+mn-lt"/>
                <a:cs typeface="+mn-lt"/>
                <a:hlinkClick r:id="rId3"/>
              </a:rPr>
              <a:t>/</a:t>
            </a:r>
            <a:r>
              <a:rPr lang="pt-BR" sz="1400" dirty="0" err="1">
                <a:ea typeface="+mn-lt"/>
                <a:cs typeface="+mn-lt"/>
                <a:hlinkClick r:id="rId3"/>
              </a:rPr>
              <a:t>main</a:t>
            </a:r>
            <a:r>
              <a:rPr lang="pt-BR" sz="1400" dirty="0">
                <a:ea typeface="+mn-lt"/>
                <a:cs typeface="+mn-lt"/>
                <a:hlinkClick r:id="rId3"/>
              </a:rPr>
              <a:t>/Unidade1</a:t>
            </a:r>
            <a:r>
              <a:rPr lang="pt-BR" sz="1400" dirty="0">
                <a:cs typeface="Calibri"/>
              </a:rPr>
              <a:t>. Acessado em: 13 </a:t>
            </a:r>
            <a:r>
              <a:rPr lang="pt-BR" sz="1400" dirty="0" err="1">
                <a:cs typeface="Calibri"/>
              </a:rPr>
              <a:t>ago</a:t>
            </a:r>
            <a:r>
              <a:rPr lang="pt-BR" sz="1400" dirty="0">
                <a:cs typeface="Calibri"/>
              </a:rPr>
              <a:t> de 2022.</a:t>
            </a:r>
          </a:p>
          <a:p>
            <a:pPr marL="0" indent="0" algn="just">
              <a:buNone/>
            </a:pPr>
            <a:r>
              <a:rPr lang="pt-BR" sz="1400" dirty="0">
                <a:cs typeface="Calibri"/>
              </a:rPr>
              <a:t>Pensando Hoje. YouTube. Disponível em:</a:t>
            </a:r>
            <a:r>
              <a:rPr lang="pt-BR" sz="1400" dirty="0"/>
              <a:t> </a:t>
            </a:r>
            <a:r>
              <a:rPr lang="pt-BR" sz="1400" dirty="0">
                <a:hlinkClick r:id="rId4"/>
              </a:rPr>
              <a:t>https://www.youtube.com/</a:t>
            </a:r>
            <a:r>
              <a:rPr lang="pt-BR" sz="1400" dirty="0" err="1">
                <a:hlinkClick r:id="rId4"/>
              </a:rPr>
              <a:t>watch?v</a:t>
            </a:r>
            <a:r>
              <a:rPr lang="pt-BR" sz="1400" dirty="0">
                <a:hlinkClick r:id="rId4"/>
              </a:rPr>
              <a:t>=K27XtSGTfMQ&amp;ab_channel=</a:t>
            </a:r>
            <a:r>
              <a:rPr lang="pt-BR" sz="1400" dirty="0" err="1">
                <a:hlinkClick r:id="rId4"/>
              </a:rPr>
              <a:t>PensandoHoje</a:t>
            </a:r>
            <a:r>
              <a:rPr lang="pt-BR" sz="1400" dirty="0">
                <a:cs typeface="Calibri"/>
              </a:rPr>
              <a:t>. Acessado em: 13 </a:t>
            </a:r>
            <a:r>
              <a:rPr lang="pt-BR" sz="1400" dirty="0" err="1">
                <a:cs typeface="Calibri"/>
              </a:rPr>
              <a:t>ago</a:t>
            </a:r>
            <a:r>
              <a:rPr lang="pt-BR" sz="1400" dirty="0">
                <a:cs typeface="Calibri"/>
              </a:rPr>
              <a:t> de 2022.</a:t>
            </a:r>
          </a:p>
          <a:p>
            <a:pPr algn="just">
              <a:buNone/>
            </a:pPr>
            <a:r>
              <a:rPr lang="pt-BR" sz="1400" dirty="0" err="1">
                <a:cs typeface="Calibri"/>
              </a:rPr>
              <a:t>What</a:t>
            </a:r>
            <a:r>
              <a:rPr lang="pt-BR" sz="1400" dirty="0">
                <a:cs typeface="Calibri"/>
              </a:rPr>
              <a:t> </a:t>
            </a:r>
            <a:r>
              <a:rPr lang="pt-BR" sz="1400" dirty="0" err="1">
                <a:cs typeface="Calibri"/>
              </a:rPr>
              <a:t>is</a:t>
            </a:r>
            <a:r>
              <a:rPr lang="pt-BR" sz="1400" dirty="0">
                <a:cs typeface="Calibri"/>
              </a:rPr>
              <a:t> data </a:t>
            </a:r>
            <a:r>
              <a:rPr lang="pt-BR" sz="1400" dirty="0" err="1">
                <a:cs typeface="Calibri"/>
              </a:rPr>
              <a:t>glove</a:t>
            </a:r>
            <a:r>
              <a:rPr lang="pt-BR" sz="1400" dirty="0">
                <a:cs typeface="Calibri"/>
              </a:rPr>
              <a:t>?. </a:t>
            </a:r>
            <a:r>
              <a:rPr lang="pt-BR" sz="1400" dirty="0" err="1">
                <a:cs typeface="Calibri"/>
              </a:rPr>
              <a:t>TechTarget</a:t>
            </a:r>
            <a:r>
              <a:rPr lang="pt-BR" sz="1400" dirty="0">
                <a:cs typeface="Calibri"/>
              </a:rPr>
              <a:t>. 2016. Disponível em: </a:t>
            </a:r>
            <a:r>
              <a:rPr lang="pt-BR" sz="1400" dirty="0">
                <a:cs typeface="Calibri"/>
                <a:hlinkClick r:id="rId5"/>
              </a:rPr>
              <a:t>https://www.techtarget.com/</a:t>
            </a:r>
            <a:r>
              <a:rPr lang="pt-BR" sz="1400" dirty="0" err="1">
                <a:cs typeface="Calibri"/>
                <a:hlinkClick r:id="rId5"/>
              </a:rPr>
              <a:t>whatis</a:t>
            </a:r>
            <a:r>
              <a:rPr lang="pt-BR" sz="1400" dirty="0">
                <a:cs typeface="Calibri"/>
                <a:hlinkClick r:id="rId5"/>
              </a:rPr>
              <a:t>/</a:t>
            </a:r>
            <a:r>
              <a:rPr lang="pt-BR" sz="1400" dirty="0" err="1">
                <a:cs typeface="Calibri"/>
                <a:hlinkClick r:id="rId5"/>
              </a:rPr>
              <a:t>definition</a:t>
            </a:r>
            <a:r>
              <a:rPr lang="pt-BR" sz="1400" dirty="0">
                <a:cs typeface="Calibri"/>
                <a:hlinkClick r:id="rId5"/>
              </a:rPr>
              <a:t>/data-</a:t>
            </a:r>
            <a:r>
              <a:rPr lang="pt-BR" sz="1400" dirty="0" err="1">
                <a:cs typeface="Calibri"/>
                <a:hlinkClick r:id="rId5"/>
              </a:rPr>
              <a:t>glove</a:t>
            </a:r>
            <a:r>
              <a:rPr lang="pt-BR" sz="1400" dirty="0">
                <a:cs typeface="Calibri"/>
              </a:rPr>
              <a:t>. Acessado em: 13 </a:t>
            </a:r>
            <a:r>
              <a:rPr lang="pt-BR" sz="1400" dirty="0" err="1">
                <a:cs typeface="Calibri"/>
              </a:rPr>
              <a:t>ago</a:t>
            </a:r>
            <a:r>
              <a:rPr lang="pt-BR" sz="1400" dirty="0">
                <a:cs typeface="Calibri"/>
              </a:rPr>
              <a:t> de 2022.</a:t>
            </a:r>
          </a:p>
          <a:p>
            <a:pPr algn="just">
              <a:buNone/>
            </a:pPr>
            <a:r>
              <a:rPr lang="pt-BR" sz="1400" dirty="0" err="1">
                <a:cs typeface="Calibri"/>
              </a:rPr>
              <a:t>How</a:t>
            </a:r>
            <a:r>
              <a:rPr lang="pt-BR" sz="1400" dirty="0">
                <a:cs typeface="Calibri"/>
              </a:rPr>
              <a:t> Data </a:t>
            </a:r>
            <a:r>
              <a:rPr lang="pt-BR" sz="1400" dirty="0" err="1">
                <a:cs typeface="Calibri"/>
              </a:rPr>
              <a:t>Gloves</a:t>
            </a:r>
            <a:r>
              <a:rPr lang="pt-BR" sz="1400" dirty="0">
                <a:cs typeface="Calibri"/>
              </a:rPr>
              <a:t> are </a:t>
            </a:r>
            <a:r>
              <a:rPr lang="pt-BR" sz="1400" dirty="0" err="1">
                <a:cs typeface="Calibri"/>
              </a:rPr>
              <a:t>helping</a:t>
            </a:r>
            <a:r>
              <a:rPr lang="pt-BR" sz="1400" dirty="0">
                <a:cs typeface="Calibri"/>
              </a:rPr>
              <a:t> industries. ARTS. Disponível em: </a:t>
            </a:r>
            <a:r>
              <a:rPr lang="pt-BR" sz="1400" dirty="0">
                <a:cs typeface="Calibri"/>
                <a:hlinkClick r:id="rId6"/>
              </a:rPr>
              <a:t>https://arts.eu/</a:t>
            </a:r>
            <a:r>
              <a:rPr lang="pt-BR" sz="1400" dirty="0" err="1">
                <a:cs typeface="Calibri"/>
                <a:hlinkClick r:id="rId6"/>
              </a:rPr>
              <a:t>en</a:t>
            </a:r>
            <a:r>
              <a:rPr lang="pt-BR" sz="1400" dirty="0">
                <a:cs typeface="Calibri"/>
                <a:hlinkClick r:id="rId6"/>
              </a:rPr>
              <a:t>/insights/</a:t>
            </a:r>
            <a:r>
              <a:rPr lang="pt-BR" sz="1400" dirty="0" err="1">
                <a:cs typeface="Calibri"/>
                <a:hlinkClick r:id="rId6"/>
              </a:rPr>
              <a:t>article</a:t>
            </a:r>
            <a:r>
              <a:rPr lang="pt-BR" sz="1400" dirty="0">
                <a:cs typeface="Calibri"/>
                <a:hlinkClick r:id="rId6"/>
              </a:rPr>
              <a:t>/</a:t>
            </a:r>
            <a:r>
              <a:rPr lang="pt-BR" sz="1400" dirty="0" err="1">
                <a:cs typeface="Calibri"/>
                <a:hlinkClick r:id="rId6"/>
              </a:rPr>
              <a:t>how</a:t>
            </a:r>
            <a:r>
              <a:rPr lang="pt-BR" sz="1400" dirty="0">
                <a:cs typeface="Calibri"/>
                <a:hlinkClick r:id="rId6"/>
              </a:rPr>
              <a:t>-data-</a:t>
            </a:r>
            <a:r>
              <a:rPr lang="pt-BR" sz="1400" dirty="0" err="1">
                <a:cs typeface="Calibri"/>
                <a:hlinkClick r:id="rId6"/>
              </a:rPr>
              <a:t>gloves</a:t>
            </a:r>
            <a:r>
              <a:rPr lang="pt-BR" sz="1400" dirty="0">
                <a:cs typeface="Calibri"/>
                <a:hlinkClick r:id="rId6"/>
              </a:rPr>
              <a:t>-are-</a:t>
            </a:r>
            <a:r>
              <a:rPr lang="pt-BR" sz="1400" dirty="0" err="1">
                <a:cs typeface="Calibri"/>
                <a:hlinkClick r:id="rId6"/>
              </a:rPr>
              <a:t>helping</a:t>
            </a:r>
            <a:r>
              <a:rPr lang="pt-BR" sz="1400" dirty="0">
                <a:cs typeface="Calibri"/>
                <a:hlinkClick r:id="rId6"/>
              </a:rPr>
              <a:t>-</a:t>
            </a:r>
            <a:r>
              <a:rPr lang="pt-BR" sz="1400" dirty="0" err="1">
                <a:cs typeface="Calibri"/>
                <a:hlinkClick r:id="rId6"/>
              </a:rPr>
              <a:t>industry</a:t>
            </a:r>
            <a:r>
              <a:rPr lang="pt-BR" sz="1400" dirty="0">
                <a:cs typeface="Calibri"/>
                <a:hlinkClick r:id="rId6"/>
              </a:rPr>
              <a:t>/</a:t>
            </a:r>
            <a:r>
              <a:rPr lang="pt-BR" sz="1400" dirty="0">
                <a:cs typeface="Calibri"/>
              </a:rPr>
              <a:t>. Acessado em: 13 </a:t>
            </a:r>
            <a:r>
              <a:rPr lang="pt-BR" sz="1400" dirty="0" err="1">
                <a:cs typeface="Calibri"/>
              </a:rPr>
              <a:t>ago</a:t>
            </a:r>
            <a:r>
              <a:rPr lang="pt-BR" sz="1400" dirty="0">
                <a:cs typeface="Calibri"/>
              </a:rPr>
              <a:t> de 2022.</a:t>
            </a:r>
          </a:p>
          <a:p>
            <a:pPr algn="just">
              <a:buNone/>
            </a:pPr>
            <a:r>
              <a:rPr lang="pt-BR" sz="1400" dirty="0">
                <a:cs typeface="Calibri"/>
              </a:rPr>
              <a:t>Realidade aumentada: O mundo real com outros olhos. IBERDOLA. Disponível em:</a:t>
            </a:r>
            <a:r>
              <a:rPr lang="pt-BR" sz="1400" dirty="0"/>
              <a:t> </a:t>
            </a:r>
            <a:r>
              <a:rPr lang="pt-BR" sz="1400" dirty="0">
                <a:hlinkClick r:id="rId7"/>
              </a:rPr>
              <a:t>https://exame.com/tecnologia/o-que-e-realidade-aumentada-chave-do-sucesso-de-</a:t>
            </a:r>
            <a:r>
              <a:rPr lang="pt-BR" sz="1400" dirty="0" err="1">
                <a:hlinkClick r:id="rId7"/>
              </a:rPr>
              <a:t>pokemon</a:t>
            </a:r>
            <a:r>
              <a:rPr lang="pt-BR" sz="1400" dirty="0">
                <a:hlinkClick r:id="rId7"/>
              </a:rPr>
              <a:t>-go/</a:t>
            </a:r>
            <a:r>
              <a:rPr lang="pt-BR" sz="1400" dirty="0"/>
              <a:t>.</a:t>
            </a:r>
            <a:r>
              <a:rPr lang="pt-BR" sz="1400" dirty="0">
                <a:cs typeface="Calibri"/>
              </a:rPr>
              <a:t> Acessado em: 13 </a:t>
            </a:r>
            <a:r>
              <a:rPr lang="pt-BR" sz="1400" dirty="0" err="1">
                <a:cs typeface="Calibri"/>
              </a:rPr>
              <a:t>ago</a:t>
            </a:r>
            <a:r>
              <a:rPr lang="pt-BR" sz="1400" dirty="0">
                <a:cs typeface="Calibri"/>
              </a:rPr>
              <a:t> de 2022.</a:t>
            </a:r>
          </a:p>
          <a:p>
            <a:pPr algn="just">
              <a:buNone/>
            </a:pPr>
            <a:r>
              <a:rPr lang="pt-BR" sz="1400" dirty="0">
                <a:cs typeface="Calibri"/>
              </a:rPr>
              <a:t>Landim, </a:t>
            </a:r>
            <a:r>
              <a:rPr lang="pt-BR" sz="1400" dirty="0" err="1">
                <a:ea typeface="+mn-lt"/>
                <a:cs typeface="+mn-lt"/>
              </a:rPr>
              <a:t>Wikerson</a:t>
            </a:r>
            <a:r>
              <a:rPr lang="pt-BR" sz="1400" dirty="0">
                <a:cs typeface="Calibri"/>
              </a:rPr>
              <a:t>. O que é realidade diminuída?. 2010. Disponível em:</a:t>
            </a:r>
            <a:r>
              <a:rPr lang="pt-BR" sz="1400" dirty="0"/>
              <a:t> </a:t>
            </a:r>
            <a:r>
              <a:rPr lang="pt-BR" sz="1400" dirty="0">
                <a:hlinkClick r:id="rId8"/>
              </a:rPr>
              <a:t>https://www.tecmundo.com.br/realidade-aumentada/6017-o-que-e-realidade-diminuida-.htm#:~:</a:t>
            </a:r>
            <a:r>
              <a:rPr lang="pt-BR" sz="1400" dirty="0" err="1">
                <a:hlinkClick r:id="rId8"/>
              </a:rPr>
              <a:t>text</a:t>
            </a:r>
            <a:r>
              <a:rPr lang="pt-BR" sz="1400" dirty="0">
                <a:hlinkClick r:id="rId8"/>
              </a:rPr>
              <a:t>=Para%20que%20voc%C3%AA%20entenda%20do,um%20v%C3%ADdeo%20ou%20um%20filme</a:t>
            </a:r>
            <a:r>
              <a:rPr lang="pt-BR" sz="1400" dirty="0"/>
              <a:t>. Acessado em: 13 </a:t>
            </a:r>
            <a:r>
              <a:rPr lang="pt-BR" sz="1400" dirty="0" err="1"/>
              <a:t>ago</a:t>
            </a:r>
            <a:r>
              <a:rPr lang="pt-BR" sz="1400" dirty="0"/>
              <a:t> de 2022.</a:t>
            </a:r>
            <a:endParaRPr lang="pt-BR" sz="1400" dirty="0">
              <a:cs typeface="Calibri"/>
            </a:endParaRPr>
          </a:p>
          <a:p>
            <a:pPr>
              <a:buNone/>
            </a:pPr>
            <a:endParaRPr lang="pt-BR" dirty="0">
              <a:cs typeface="Calibri"/>
            </a:endParaRPr>
          </a:p>
          <a:p>
            <a:pPr marL="0" indent="0">
              <a:buNone/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56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4146B-66E7-5D64-6416-E0CFE479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Realidade virtual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9A67FC0F-A774-0357-ED95-5C78DF9C0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892620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73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2D99-1060-4673-B218-F4B50716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pt-BR" dirty="0"/>
              <a:t>Realidade Aumentada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433720-2C94-4372-9C63-033525A2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43423" cy="3649133"/>
          </a:xfrm>
        </p:spPr>
        <p:txBody>
          <a:bodyPr>
            <a:normAutofit/>
          </a:bodyPr>
          <a:lstStyle/>
          <a:p>
            <a:r>
              <a:rPr lang="pt-BR"/>
              <a:t>Permite sobrepor elementos virtuais à visão de realidade;</a:t>
            </a:r>
          </a:p>
          <a:p>
            <a:r>
              <a:rPr lang="pt-BR"/>
              <a:t>O usuário posiciona a câmera em uma área e a tela de animação vai surgir de maneira interativa;</a:t>
            </a:r>
          </a:p>
          <a:p>
            <a:r>
              <a:rPr lang="pt-BR"/>
              <a:t>Objetivo: Unir em tempo real o mundo virtual e real por meio de um software;</a:t>
            </a:r>
          </a:p>
          <a:p>
            <a:r>
              <a:rPr lang="pt-BR"/>
              <a:t>Exemplo: </a:t>
            </a:r>
            <a:r>
              <a:rPr lang="pt-BR" err="1"/>
              <a:t>Pokemon</a:t>
            </a:r>
            <a:r>
              <a:rPr lang="pt-BR"/>
              <a:t> Go, criado pela Nintendo para smartphones, combina a geolocalização com realidade aumentada.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F73F57-145C-42CA-B6C2-9481163D10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60" r="15077" b="-1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45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9" name="Picture 38" descr="Arte de uma pessoa em 3D">
            <a:extLst>
              <a:ext uri="{FF2B5EF4-FFF2-40B4-BE49-F238E27FC236}">
                <a16:creationId xmlns:a16="http://schemas.microsoft.com/office/drawing/2014/main" id="{3E7A2224-4E9A-C828-63A3-BB305F0AC5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70" r="1" b="11350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1F0FCCA-4BFF-4406-9F6E-AD5948D5B56C}"/>
              </a:ext>
            </a:extLst>
          </p:cNvPr>
          <p:cNvSpPr txBox="1"/>
          <p:nvPr/>
        </p:nvSpPr>
        <p:spPr>
          <a:xfrm>
            <a:off x="6103143" y="6448659"/>
            <a:ext cx="27346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Fonte </a:t>
            </a:r>
            <a:r>
              <a:rPr lang="en-US" sz="700" err="1"/>
              <a:t>Imagem</a:t>
            </a:r>
            <a:r>
              <a:rPr lang="en-US" sz="700"/>
              <a:t>: </a:t>
            </a:r>
          </a:p>
          <a:p>
            <a:r>
              <a:rPr lang="en-US" sz="700"/>
              <a:t>https://www.comboinfinito.com.br/principal/pokemon-go-se-torna-o-jogo-mobile-mais-popular-da-historia-dos-estados-unidos/</a:t>
            </a:r>
          </a:p>
        </p:txBody>
      </p:sp>
    </p:spTree>
    <p:extLst>
      <p:ext uri="{BB962C8B-B14F-4D97-AF65-F5344CB8AC3E}">
        <p14:creationId xmlns:p14="http://schemas.microsoft.com/office/powerpoint/2010/main" val="339060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BC871-BC43-4EAF-BE15-FC812666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pt-BR"/>
              <a:t>Realidade Diminuída</a:t>
            </a:r>
            <a:endParaRPr lang="en-US"/>
          </a:p>
        </p:txBody>
      </p:sp>
      <p:pic>
        <p:nvPicPr>
          <p:cNvPr id="5" name="Picture 4" descr="Jornada solitária">
            <a:extLst>
              <a:ext uri="{FF2B5EF4-FFF2-40B4-BE49-F238E27FC236}">
                <a16:creationId xmlns:a16="http://schemas.microsoft.com/office/drawing/2014/main" id="{32AADCE3-41CB-DF50-EA30-9ACCC3979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60" r="10873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11E90-072D-4ADA-A778-E910C9D9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r>
              <a:rPr lang="pt-BR" dirty="0"/>
              <a:t>Retirada de elementos de uma imagem em tempo real;</a:t>
            </a:r>
          </a:p>
          <a:p>
            <a:r>
              <a:rPr lang="pt-BR" dirty="0"/>
              <a:t>Imagens apagadas não perdem a qualidade;</a:t>
            </a:r>
          </a:p>
          <a:p>
            <a:r>
              <a:rPr lang="pt-BR" dirty="0"/>
              <a:t>O software vai identificar o elemento que deseja apagar e amplia essa imagem, deixando-a borrada.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2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BFEB3-3A27-B89A-43BD-71A39258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pt-BR" dirty="0"/>
              <a:t>Realidade Alternativa</a:t>
            </a:r>
          </a:p>
        </p:txBody>
      </p:sp>
      <p:pic>
        <p:nvPicPr>
          <p:cNvPr id="5" name="Picture 4" descr="Visão superior de uma escada caracol">
            <a:extLst>
              <a:ext uri="{FF2B5EF4-FFF2-40B4-BE49-F238E27FC236}">
                <a16:creationId xmlns:a16="http://schemas.microsoft.com/office/drawing/2014/main" id="{010BAE65-99B6-12C9-2FAC-792168F2B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6" r="51581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1C146-4847-0823-9BD6-082A5B626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pt-BR"/>
              <a:t>Combinação de situações do mundo virtual com o real;</a:t>
            </a:r>
          </a:p>
          <a:p>
            <a:r>
              <a:rPr lang="pt-BR"/>
              <a:t>O Mundo real é transformado em um cenário para interação do usuário;</a:t>
            </a:r>
          </a:p>
          <a:p>
            <a:r>
              <a:rPr lang="pt-BR"/>
              <a:t>Quando o usuário se movimenta pode interagir com os objetos virtuais;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487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FED28-8F27-5F38-B6C9-D1F8E4F2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>
            <a:normAutofit/>
          </a:bodyPr>
          <a:lstStyle/>
          <a:p>
            <a:r>
              <a:rPr lang="pt-BR" dirty="0"/>
              <a:t>realidade virtual misturada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ACBF6C-9779-7EC9-8A3D-49629051F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650" y="643464"/>
            <a:ext cx="6838883" cy="3731891"/>
          </a:xfrm>
        </p:spPr>
        <p:txBody>
          <a:bodyPr>
            <a:normAutofit/>
          </a:bodyPr>
          <a:lstStyle/>
          <a:p>
            <a:r>
              <a:rPr lang="pt-BR"/>
              <a:t>Combina cenas do mundo real com o virtual e vice-versa;</a:t>
            </a:r>
          </a:p>
          <a:p>
            <a:r>
              <a:rPr lang="pt-BR"/>
              <a:t>Dependendo do cenário a ser aplicada, a aplicação da RM pode englobar todas as outras juntas;</a:t>
            </a:r>
          </a:p>
          <a:p>
            <a:r>
              <a:rPr lang="pt-BR"/>
              <a:t>A mistura geralmente ocorre com imagens, porém pode envolver outros sentidos como tato, audição e outros.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F7A62EE-4F9A-11B2-67FD-47562CD8A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703" y="4542503"/>
            <a:ext cx="5866780" cy="16720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65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24696B-40D3-4EDC-A776-3BF2F0A70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0E2B7E-4706-0448-1989-883F8767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pt-BR" dirty="0"/>
              <a:t>Head </a:t>
            </a:r>
            <a:r>
              <a:rPr lang="pt-BR"/>
              <a:t>mounted</a:t>
            </a:r>
            <a:r>
              <a:rPr lang="pt-BR" dirty="0"/>
              <a:t> display (óculos estereoscópico)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F4B55-B082-250F-F01F-CD3E6E9E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r>
              <a:rPr lang="pt-BR"/>
              <a:t>Desenvolvido por Ivan Sutherland (considerado por muitos o pai da RV) em 1968 com o objetivo de adicionar informações virtuais sobre objetos reais;</a:t>
            </a:r>
          </a:p>
          <a:p>
            <a:r>
              <a:rPr lang="pt-BR"/>
              <a:t>A maioria dos </a:t>
            </a:r>
            <a:r>
              <a:rPr lang="pt-BR" err="1"/>
              <a:t>HMDs</a:t>
            </a:r>
            <a:r>
              <a:rPr lang="pt-BR"/>
              <a:t> mostram somente imagens geradas por computadores, as vezes chamadas de imagens virtuais;</a:t>
            </a:r>
          </a:p>
          <a:p>
            <a:r>
              <a:rPr lang="pt-BR"/>
              <a:t>Alguns </a:t>
            </a:r>
            <a:r>
              <a:rPr lang="pt-BR" err="1"/>
              <a:t>HMDs</a:t>
            </a:r>
            <a:r>
              <a:rPr lang="pt-BR"/>
              <a:t> permitem um a CGI (</a:t>
            </a:r>
            <a:r>
              <a:rPr lang="pt-BR" err="1"/>
              <a:t>computer</a:t>
            </a:r>
            <a:r>
              <a:rPr lang="pt-BR"/>
              <a:t> </a:t>
            </a:r>
            <a:r>
              <a:rPr lang="pt-BR" err="1"/>
              <a:t>graphic</a:t>
            </a:r>
            <a:r>
              <a:rPr lang="pt-BR"/>
              <a:t> </a:t>
            </a:r>
            <a:r>
              <a:rPr lang="pt-BR" err="1"/>
              <a:t>imagery</a:t>
            </a:r>
            <a:r>
              <a:rPr lang="pt-BR"/>
              <a:t>) ser projetado em uma visão do mundo real, assim aplicando o efeito de </a:t>
            </a:r>
            <a:r>
              <a:rPr lang="pt-BR" b="1"/>
              <a:t>realidade aumentada </a:t>
            </a:r>
            <a:r>
              <a:rPr lang="pt-BR"/>
              <a:t>ou de </a:t>
            </a:r>
            <a:r>
              <a:rPr lang="pt-BR" b="1"/>
              <a:t>realidade mista.</a:t>
            </a:r>
          </a:p>
        </p:txBody>
      </p:sp>
    </p:spTree>
    <p:extLst>
      <p:ext uri="{BB962C8B-B14F-4D97-AF65-F5344CB8AC3E}">
        <p14:creationId xmlns:p14="http://schemas.microsoft.com/office/powerpoint/2010/main" val="50653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67716-5416-68D5-606B-07534717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</a:t>
            </a:r>
            <a:r>
              <a:rPr lang="pt-BR" dirty="0"/>
              <a:t> </a:t>
            </a:r>
            <a:r>
              <a:rPr lang="pt-BR" dirty="0" err="1"/>
              <a:t>mounted</a:t>
            </a:r>
            <a:r>
              <a:rPr lang="pt-BR" dirty="0"/>
              <a:t> display (</a:t>
            </a:r>
            <a:r>
              <a:rPr lang="pt-BR" dirty="0" err="1"/>
              <a:t>hmd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4D273F-C263-EED0-1034-292BB06A4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47327"/>
            <a:ext cx="10131425" cy="1159933"/>
          </a:xfrm>
        </p:spPr>
        <p:txBody>
          <a:bodyPr/>
          <a:lstStyle/>
          <a:p>
            <a:r>
              <a:rPr lang="pt-BR" sz="2000" dirty="0"/>
              <a:t>Tecnologia que tem sido aplicada em vários setores como: medicina, indústria, educação, </a:t>
            </a:r>
            <a:r>
              <a:rPr lang="pt-BR" sz="2000" dirty="0" err="1"/>
              <a:t>video</a:t>
            </a:r>
            <a:r>
              <a:rPr lang="pt-BR" sz="2000" dirty="0"/>
              <a:t> games, turismo e entretenimento.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251ABF-8C5F-4FCD-772E-35A5ADEF3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3" y="3428992"/>
            <a:ext cx="3544349" cy="29167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35CC40E-4CF8-1BD3-E031-A1E7EDF07466}"/>
              </a:ext>
            </a:extLst>
          </p:cNvPr>
          <p:cNvSpPr txBox="1"/>
          <p:nvPr/>
        </p:nvSpPr>
        <p:spPr>
          <a:xfrm>
            <a:off x="880539" y="2859605"/>
            <a:ext cx="3544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Opaque </a:t>
            </a:r>
            <a:r>
              <a:rPr lang="pt-BR" sz="1400" dirty="0" err="1"/>
              <a:t>stereoscopic</a:t>
            </a:r>
            <a:r>
              <a:rPr lang="pt-BR" sz="1400" dirty="0"/>
              <a:t> medical HMD da Viking Systems.</a:t>
            </a:r>
          </a:p>
        </p:txBody>
      </p:sp>
      <p:pic>
        <p:nvPicPr>
          <p:cNvPr id="9" name="Mídia Online 8" title="Visita 360° Ruinas de COBA e TULUM, México">
            <a:hlinkClick r:id="" action="ppaction://media"/>
            <a:extLst>
              <a:ext uri="{FF2B5EF4-FFF2-40B4-BE49-F238E27FC236}">
                <a16:creationId xmlns:a16="http://schemas.microsoft.com/office/drawing/2014/main" id="{1EEEA3FE-D2E3-4CF7-328F-6C0DC0006E5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603997" y="3428992"/>
            <a:ext cx="4344148" cy="29146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1DDF819-0197-46AE-42F1-1527DF0229DE}"/>
              </a:ext>
            </a:extLst>
          </p:cNvPr>
          <p:cNvSpPr txBox="1"/>
          <p:nvPr/>
        </p:nvSpPr>
        <p:spPr>
          <a:xfrm>
            <a:off x="6603997" y="3107260"/>
            <a:ext cx="4467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b="0" i="0" dirty="0">
                <a:effectLst/>
                <a:latin typeface="Roboto" panose="02000000000000000000" pitchFamily="2" charset="0"/>
              </a:rPr>
              <a:t>Visita 360° Ruinas de COBA e TULUM, México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1B6D24C-6020-8C65-4916-1CB5EFC76A59}"/>
              </a:ext>
            </a:extLst>
          </p:cNvPr>
          <p:cNvSpPr txBox="1"/>
          <p:nvPr/>
        </p:nvSpPr>
        <p:spPr>
          <a:xfrm>
            <a:off x="880539" y="6343642"/>
            <a:ext cx="37168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000" dirty="0"/>
              <a:t>Fonte: </a:t>
            </a:r>
            <a:r>
              <a:rPr lang="pt-BR" sz="1000" dirty="0">
                <a:hlinkClick r:id="rId5"/>
              </a:rPr>
              <a:t>https://www.researchgate.net/figure/Opaque-stereoscopic-medical-HMD-from-Viking-Systems_fig4_249969290</a:t>
            </a:r>
            <a:endParaRPr lang="pt-BR" sz="1000" dirty="0"/>
          </a:p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13A92E2-6309-D43A-877F-D86BE1D1AB8E}"/>
              </a:ext>
            </a:extLst>
          </p:cNvPr>
          <p:cNvSpPr txBox="1"/>
          <p:nvPr/>
        </p:nvSpPr>
        <p:spPr>
          <a:xfrm>
            <a:off x="6603997" y="6343642"/>
            <a:ext cx="43441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000" dirty="0"/>
              <a:t>Fonte: </a:t>
            </a:r>
            <a:r>
              <a:rPr lang="pt-BR" sz="1000" dirty="0">
                <a:hlinkClick r:id="rId6"/>
              </a:rPr>
              <a:t>https://www.youtube.com/watch?v=K27XtSGTfMQ&amp;ab_channel=PensandoHoje</a:t>
            </a:r>
            <a:endParaRPr lang="pt-BR" sz="1000" dirty="0">
              <a:cs typeface="Calibri"/>
              <a:hlinkClick r:id="rId6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99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01549-3972-D7EA-CEB5-6095ACBF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</a:t>
            </a:r>
            <a:r>
              <a:rPr lang="pt-BR" dirty="0"/>
              <a:t> </a:t>
            </a:r>
            <a:r>
              <a:rPr lang="pt-BR" dirty="0" err="1"/>
              <a:t>mounted</a:t>
            </a:r>
            <a:r>
              <a:rPr lang="pt-BR" dirty="0"/>
              <a:t> display (</a:t>
            </a:r>
            <a:r>
              <a:rPr lang="pt-BR" dirty="0" err="1"/>
              <a:t>hmd</a:t>
            </a:r>
            <a:r>
              <a:rPr lang="pt-BR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A08FD3-CD86-9630-B35A-A524647DC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138" y="2612947"/>
            <a:ext cx="2920173" cy="34684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D726942-B8EF-2045-D2A8-8EC6855B4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114020"/>
            <a:ext cx="6664489" cy="396733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AD9EC7F-9A8C-2DA6-A576-D5CB37D6D093}"/>
              </a:ext>
            </a:extLst>
          </p:cNvPr>
          <p:cNvSpPr txBox="1"/>
          <p:nvPr/>
        </p:nvSpPr>
        <p:spPr>
          <a:xfrm>
            <a:off x="8296110" y="1897973"/>
            <a:ext cx="2997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Primeiro capacete de Realidade Virtual </a:t>
            </a:r>
            <a:r>
              <a:rPr lang="pt-BR" sz="1800"/>
              <a:t>de 1967</a:t>
            </a:r>
            <a:r>
              <a:rPr lang="pt-BR" sz="1800" dirty="0"/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82C68C-621B-4BE5-0977-3E300C4B3690}"/>
              </a:ext>
            </a:extLst>
          </p:cNvPr>
          <p:cNvSpPr txBox="1"/>
          <p:nvPr/>
        </p:nvSpPr>
        <p:spPr>
          <a:xfrm>
            <a:off x="685801" y="6160480"/>
            <a:ext cx="666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>
                <a:solidFill>
                  <a:srgbClr val="C573D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https://www.researchgate.net/figure/Popular-models-of-Head-Mounted-Displays-for-VR-and-AR-in-2016_fig6_311373822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90434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AC95E2F7BD1E4E882958F07BB34D99" ma:contentTypeVersion="11" ma:contentTypeDescription="Crie um novo documento." ma:contentTypeScope="" ma:versionID="8f8de0dd5df9d007641f47f06ed727e2">
  <xsd:schema xmlns:xsd="http://www.w3.org/2001/XMLSchema" xmlns:xs="http://www.w3.org/2001/XMLSchema" xmlns:p="http://schemas.microsoft.com/office/2006/metadata/properties" xmlns:ns3="a1409aef-99c6-4ff9-9159-36b88da3359a" xmlns:ns4="4cdce085-67ed-4783-8e7b-eaa90ede39bd" targetNamespace="http://schemas.microsoft.com/office/2006/metadata/properties" ma:root="true" ma:fieldsID="315040bdc0f6d2eacc3b7d46a4c6b602" ns3:_="" ns4:_="">
    <xsd:import namespace="a1409aef-99c6-4ff9-9159-36b88da3359a"/>
    <xsd:import namespace="4cdce085-67ed-4783-8e7b-eaa90ede39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09aef-99c6-4ff9-9159-36b88da3359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dce085-67ed-4783-8e7b-eaa90ede3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DC6958-FECD-4947-97BE-CA5707330548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cdce085-67ed-4783-8e7b-eaa90ede39bd"/>
    <ds:schemaRef ds:uri="a1409aef-99c6-4ff9-9159-36b88da3359a"/>
  </ds:schemaRefs>
</ds:datastoreItem>
</file>

<file path=customXml/itemProps2.xml><?xml version="1.0" encoding="utf-8"?>
<ds:datastoreItem xmlns:ds="http://schemas.openxmlformats.org/officeDocument/2006/customXml" ds:itemID="{C7A8D7EF-4E92-45B8-922E-9EE40841AB5C}">
  <ds:schemaRefs>
    <ds:schemaRef ds:uri="4cdce085-67ed-4783-8e7b-eaa90ede39bd"/>
    <ds:schemaRef ds:uri="a1409aef-99c6-4ff9-9159-36b88da335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D53AF73-02B6-4FAA-B822-5237969E79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163</TotalTime>
  <Words>803</Words>
  <Application>Microsoft Office PowerPoint</Application>
  <PresentationFormat>Widescreen</PresentationFormat>
  <Paragraphs>54</Paragraphs>
  <Slides>12</Slides>
  <Notes>0</Notes>
  <HiddenSlides>0</HiddenSlides>
  <MMClips>3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Celestial</vt:lpstr>
      <vt:lpstr>Realidade Virtual</vt:lpstr>
      <vt:lpstr>Realidade virtual</vt:lpstr>
      <vt:lpstr>Realidade Aumentada</vt:lpstr>
      <vt:lpstr>Realidade Diminuída</vt:lpstr>
      <vt:lpstr>Realidade Alternativa</vt:lpstr>
      <vt:lpstr>realidade virtual misturada</vt:lpstr>
      <vt:lpstr>Head mounted display (óculos estereoscópico)</vt:lpstr>
      <vt:lpstr>head mounted display (hmd)</vt:lpstr>
      <vt:lpstr>head mounted display (hmd)</vt:lpstr>
      <vt:lpstr>LUVA DE DADOS</vt:lpstr>
      <vt:lpstr>LUVA DE DADOS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Giancarlo Cavalli</dc:creator>
  <cp:lastModifiedBy>Giancarlo Cavalli</cp:lastModifiedBy>
  <cp:revision>25</cp:revision>
  <dcterms:created xsi:type="dcterms:W3CDTF">2022-08-13T19:38:57Z</dcterms:created>
  <dcterms:modified xsi:type="dcterms:W3CDTF">2022-08-15T22:33:23Z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0x0101006EAC95E2F7BD1E4E882958F07BB34D99</vt:lpwstr>
  </property>
  <property fmtid="{D5CDD505-2E9C-101B-9397-08002B2CF9AE}" pid="3" name="MSIP_Label_8c28577e-0e52-49e2-b52e-02bb75ccb8f1_SiteId">
    <vt:lpwstr>0c2d222a-ecda-4b70-960a-acef6ced3052</vt:lpwstr>
  </property>
  <property fmtid="{D5CDD505-2E9C-101B-9397-08002B2CF9AE}" pid="4" name="MSIP_Label_8c28577e-0e52-49e2-b52e-02bb75ccb8f1_ContentBits">
    <vt:lpwstr>0</vt:lpwstr>
  </property>
  <property fmtid="{D5CDD505-2E9C-101B-9397-08002B2CF9AE}" pid="5" name="MSIP_Label_8c28577e-0e52-49e2-b52e-02bb75ccb8f1_Method">
    <vt:lpwstr>Standard</vt:lpwstr>
  </property>
  <property fmtid="{D5CDD505-2E9C-101B-9397-08002B2CF9AE}" pid="6" name="MSIP_Label_8c28577e-0e52-49e2-b52e-02bb75ccb8f1_Enabled">
    <vt:lpwstr>true</vt:lpwstr>
  </property>
  <property fmtid="{D5CDD505-2E9C-101B-9397-08002B2CF9AE}" pid="7" name="MSIP_Label_8c28577e-0e52-49e2-b52e-02bb75ccb8f1_ActionId">
    <vt:lpwstr>f66bda3f-d8a1-49d6-9db6-69d0aeb40f3a</vt:lpwstr>
  </property>
  <property fmtid="{D5CDD505-2E9C-101B-9397-08002B2CF9AE}" pid="8" name="MSIP_Label_8c28577e-0e52-49e2-b52e-02bb75ccb8f1_SetDate">
    <vt:lpwstr>2022-08-13T20:07:00Z</vt:lpwstr>
  </property>
  <property fmtid="{D5CDD505-2E9C-101B-9397-08002B2CF9AE}" pid="9" name="MSIP_Label_8c28577e-0e52-49e2-b52e-02bb75ccb8f1_Name">
    <vt:lpwstr>defa4170-0d19-0005-0004-bc88714345d2</vt:lpwstr>
  </property>
</Properties>
</file>