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1" r:id="rId9"/>
    <p:sldId id="262" r:id="rId10"/>
    <p:sldId id="264" r:id="rId11"/>
    <p:sldId id="260" r:id="rId12"/>
    <p:sldId id="268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" dt="2021-04-05T21:16:57.209"/>
    <p1510:client id="{23DE9C22-B35C-A584-219B-15DA581F4696}" v="88" dt="2021-03-29T15:28:14.726"/>
    <p1510:client id="{58151714-FE5B-9156-EF9B-9C073235194E}" v="304" dt="2021-04-05T00:45:52.033"/>
    <p1510:client id="{69180E58-2AC9-028E-789E-747C8C3D73A3}" v="703" dt="2021-03-28T19:52:58.254"/>
    <p1510:client id="{6B0CB99F-E070-0000-A5D8-7B8C0D97E884}" v="33" dt="2021-03-29T15:28:53.824"/>
    <p1510:client id="{7FB6A633-6230-5FF0-281A-DE2A9230E5FA}" v="77" dt="2021-04-04T21:23:56.737"/>
    <p1510:client id="{99A4DCB2-0D06-B04E-1190-71EEFDFE2E26}" v="1178" dt="2021-03-27T16:36:21.550"/>
    <p1510:client id="{D807BB9F-50ED-0000-B8F9-721C691ED5C9}" v="118" dt="2021-04-04T19:52:5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2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43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2" r:id="rId6"/>
    <p:sldLayoutId id="2147483798" r:id="rId7"/>
    <p:sldLayoutId id="2147483799" r:id="rId8"/>
    <p:sldLayoutId id="2147483800" r:id="rId9"/>
    <p:sldLayoutId id="2147483801" r:id="rId10"/>
    <p:sldLayoutId id="21474838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Hardwares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927639"/>
          </a:xfrm>
        </p:spPr>
        <p:txBody>
          <a:bodyPr anchor="t">
            <a:normAutofit/>
          </a:bodyPr>
          <a:lstStyle/>
          <a:p>
            <a:r>
              <a:rPr lang="pt-BR" sz="2000" err="1"/>
              <a:t>qrcode</a:t>
            </a:r>
          </a:p>
          <a:p>
            <a:r>
              <a:rPr lang="pt-BR" sz="2000"/>
              <a:t>Extensivo </a:t>
            </a:r>
            <a:r>
              <a:rPr lang="pt-BR" sz="2000" err="1"/>
              <a:t>jbl</a:t>
            </a:r>
          </a:p>
          <a:p>
            <a:r>
              <a:rPr lang="pt-BR" sz="2000"/>
              <a:t>Telas curvas</a:t>
            </a:r>
            <a:endParaRPr lang="pt-BR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r="24033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agem 1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38E79CA-375F-4629-8A99-E8DABEED2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74" y="3769112"/>
            <a:ext cx="1261674" cy="2776654"/>
          </a:xfrm>
          <a:prstGeom prst="rect">
            <a:avLst/>
          </a:prstGeom>
        </p:spPr>
      </p:pic>
      <p:pic>
        <p:nvPicPr>
          <p:cNvPr id="22" name="Imagem 23">
            <a:extLst>
              <a:ext uri="{FF2B5EF4-FFF2-40B4-BE49-F238E27FC236}">
                <a16:creationId xmlns:a16="http://schemas.microsoft.com/office/drawing/2014/main" id="{CCCC92F1-7467-41A5-8D0D-43F23BA3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340" y="992966"/>
            <a:ext cx="1121163" cy="2164963"/>
          </a:xfrm>
          <a:prstGeom prst="rect">
            <a:avLst/>
          </a:prstGeom>
        </p:spPr>
      </p:pic>
      <p:pic>
        <p:nvPicPr>
          <p:cNvPr id="24" name="Imagem 25" descr="Código QR&#10;&#10;Descrição gerada automaticamente">
            <a:extLst>
              <a:ext uri="{FF2B5EF4-FFF2-40B4-BE49-F238E27FC236}">
                <a16:creationId xmlns:a16="http://schemas.microsoft.com/office/drawing/2014/main" id="{97E56ABB-769E-43C1-8534-8927D420B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95" y="3689685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875700-8CEC-429F-BA27-6D12C36B42EF}"/>
              </a:ext>
            </a:extLst>
          </p:cNvPr>
          <p:cNvSpPr txBox="1"/>
          <p:nvPr/>
        </p:nvSpPr>
        <p:spPr>
          <a:xfrm>
            <a:off x="8199864" y="236034"/>
            <a:ext cx="33193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>
                <a:solidFill>
                  <a:srgbClr val="ED8428"/>
                </a:solidFill>
              </a:rPr>
              <a:t>Augusto </a:t>
            </a:r>
            <a:r>
              <a:rPr lang="pt-BR" sz="1200" err="1">
                <a:solidFill>
                  <a:srgbClr val="ED8428"/>
                </a:solidFill>
              </a:rPr>
              <a:t>Gern</a:t>
            </a:r>
            <a:r>
              <a:rPr lang="pt-BR" sz="1200">
                <a:solidFill>
                  <a:srgbClr val="ED8428"/>
                </a:solidFill>
              </a:rPr>
              <a:t> | Victor Calazans | William Mello</a:t>
            </a:r>
          </a:p>
        </p:txBody>
      </p:sp>
    </p:spTree>
    <p:extLst>
      <p:ext uri="{BB962C8B-B14F-4D97-AF65-F5344CB8AC3E}">
        <p14:creationId xmlns:p14="http://schemas.microsoft.com/office/powerpoint/2010/main" val="761076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TELAS CURVAS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Lançado em 2014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Valor sugerido de r$ 2.699,00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Smartphone voltado para melhor imersão em conteúdos de entretenimento, como jogos, filmes, </a:t>
            </a:r>
            <a:r>
              <a:rPr lang="pt-BR" sz="1400" err="1">
                <a:solidFill>
                  <a:schemeClr val="bg1"/>
                </a:solidFill>
              </a:rPr>
              <a:t>etc</a:t>
            </a: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Formato em curvatura torna o carregamento em bolsos melhor, devido as curvaturas do corpo humano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VISUAL capaz de causar opiniões controversas.</a:t>
            </a:r>
          </a:p>
        </p:txBody>
      </p:sp>
      <p:pic>
        <p:nvPicPr>
          <p:cNvPr id="4" name="Imagem 5" descr="Celular com tela ligada&#10;&#10;Descrição gerada automaticamente">
            <a:extLst>
              <a:ext uri="{FF2B5EF4-FFF2-40B4-BE49-F238E27FC236}">
                <a16:creationId xmlns:a16="http://schemas.microsoft.com/office/drawing/2014/main" id="{4648FB3F-F0D2-471E-8CB4-5F9F4EE5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10" y="688961"/>
            <a:ext cx="5503126" cy="34263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7C59E8-C095-4783-AD62-8130745FDC53}"/>
              </a:ext>
            </a:extLst>
          </p:cNvPr>
          <p:cNvSpPr txBox="1"/>
          <p:nvPr/>
        </p:nvSpPr>
        <p:spPr>
          <a:xfrm>
            <a:off x="1109546" y="412037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bg1"/>
                </a:solidFill>
              </a:rPr>
              <a:t>Tela curvada LG G Flex</a:t>
            </a:r>
          </a:p>
        </p:txBody>
      </p:sp>
    </p:spTree>
    <p:extLst>
      <p:ext uri="{BB962C8B-B14F-4D97-AF65-F5344CB8AC3E}">
        <p14:creationId xmlns:p14="http://schemas.microsoft.com/office/powerpoint/2010/main" val="300582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9667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ECG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O Eletrocardiograma também é chamado de ECG ou eletrocardiografia. É um exame que avalia a atividade elétrica do coração por meio de eletrodos fixados na pele. Através desse exame, é possível detectar o ritmo do coração e o número de batimentos por minuto.</a:t>
            </a:r>
            <a:endParaRPr lang="pt-BR" sz="1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A partir disso, pode-se diagnosticar a existência de vários problemas cardíacos. Como por exemplo: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Irregularidades no ritmo cardíaco (arritmia);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Infarto do miocárdio;</a:t>
            </a:r>
          </a:p>
          <a:p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Problemas nas válvulas do coração;</a:t>
            </a:r>
            <a:endParaRPr lang="pt-BR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Entre outros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D36B4110-43B4-4582-A8D0-A8FB8865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0" y="979044"/>
            <a:ext cx="7381875" cy="4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3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FFFF"/>
                </a:solidFill>
                <a:ea typeface="+mj-lt"/>
                <a:cs typeface="+mj-lt"/>
              </a:rPr>
              <a:t>ECG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COMO É FEITO O EXAME ELETROCARDIOGRAMA: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Os impulsos elétricos do coração são registrados em um pedaço de papel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são colocados os eletrodos na região frontal do peito, nos punhos e tornozelos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aplica-se um gel sobre esses dispositivos para facilitar a medição da corrente elétrica</a:t>
            </a:r>
          </a:p>
          <a:p>
            <a:pPr>
              <a:lnSpc>
                <a:spcPct val="100000"/>
              </a:lnSpc>
            </a:pP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O eletrocardiógrafo é ligado e conectado aos eletrodos por meio de fios que irão registrar a atividade elétrica do coração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4A769B50-14A7-4D3D-B438-32A179E8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007821"/>
            <a:ext cx="7267575" cy="48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789D439-D937-4847-B1C2-C6DD2B6A6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-2"/>
            <a:ext cx="12188952" cy="3767110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chemeClr val="bg1"/>
                </a:solidFill>
              </a:rPr>
              <a:t>Referências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879076"/>
            <a:ext cx="10225530" cy="28863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https://canaltech.com.br/smartphone/oppo-apresenta-prototipo-de-smartphone-com-tela-diferentona-145211/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https://www.oficinadanet.com.br/smartphones/34946-xiaomi-apresenta-smartphone-com-os-quatro-lados-cobertos-por-uma-tela-curva</a:t>
            </a:r>
            <a:endParaRPr lang="pt-BR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https://tecnoblog.net/155033/lg-g-flex-review/</a:t>
            </a:r>
          </a:p>
          <a:p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HTTPS://WWW.NEWAY.MOBI/PT/NEWS/CURVED-VS-FLAT-SCREEN-ON-SMARTPHONES-WHAT-ARE-THE-DIFFERENCES.HTML</a:t>
            </a:r>
          </a:p>
          <a:p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https://www.youtube.com/watch?v=sxv6SBII0wE&amp;ab_channel=Be%21Tech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sz="1200" b="1" dirty="0">
                <a:solidFill>
                  <a:schemeClr val="bg1"/>
                </a:solidFill>
                <a:ea typeface="+mn-lt"/>
                <a:cs typeface="+mn-lt"/>
              </a:rPr>
              <a:t>https://lavoisier.com.br/saude/blog/eletrocardiograma</a:t>
            </a:r>
            <a:endParaRPr lang="pt-BR" b="1">
              <a:solidFill>
                <a:schemeClr val="bg1"/>
              </a:solidFill>
            </a:endParaRPr>
          </a:p>
          <a:p>
            <a:endParaRPr lang="pt-BR" sz="1200" dirty="0"/>
          </a:p>
          <a:p>
            <a:pPr>
              <a:lnSpc>
                <a:spcPct val="100000"/>
              </a:lnSpc>
            </a:pPr>
            <a:endParaRPr lang="pt-BR" sz="12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2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2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2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pt-BR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5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 err="1">
                <a:solidFill>
                  <a:srgbClr val="FFFFFF"/>
                </a:solidFill>
              </a:rPr>
              <a:t>qRCODE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Esp32-cam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Evolução do código de barras</a:t>
            </a:r>
            <a:endParaRPr lang="pt-BR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Formado por gráficos 2d</a:t>
            </a:r>
            <a:endParaRPr lang="pt-BR" sz="9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Utiliza linhas horizontais e veritcais que possibilita entrgar mais informações</a:t>
            </a:r>
          </a:p>
        </p:txBody>
      </p:sp>
      <p:pic>
        <p:nvPicPr>
          <p:cNvPr id="4" name="Imagem 25" descr="Código QR&#10;&#10;Descrição gerada automaticamente">
            <a:extLst>
              <a:ext uri="{FF2B5EF4-FFF2-40B4-BE49-F238E27FC236}">
                <a16:creationId xmlns:a16="http://schemas.microsoft.com/office/drawing/2014/main" id="{EF908DA8-66BC-45F6-BDB9-19EA137BD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93" y="598553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5" name="Imagem 5" descr="Uma imagem com eletrónica&#10;&#10;Descrição gerada automaticamente">
            <a:extLst>
              <a:ext uri="{FF2B5EF4-FFF2-40B4-BE49-F238E27FC236}">
                <a16:creationId xmlns:a16="http://schemas.microsoft.com/office/drawing/2014/main" id="{F946D610-A54B-4392-B9D8-E2F7C840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31" y="766209"/>
            <a:ext cx="2124974" cy="15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Esp32-cam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Módulo compátivel com cameras dígitais.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Wifi integrado.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Necessário conversor usb ttl, utilizado apenas para gravação no esp32-cam .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Desenvolvimento pela ide do arduino.</a:t>
            </a: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E7AA4A39-20C4-4EA9-9C2B-BA25D435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" y="106393"/>
            <a:ext cx="2740440" cy="4114800"/>
          </a:xfrm>
          <a:prstGeom prst="rect">
            <a:avLst/>
          </a:prstGeom>
        </p:spPr>
      </p:pic>
      <p:pic>
        <p:nvPicPr>
          <p:cNvPr id="8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003B485D-5602-4533-A6A0-37AEBEE2B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40" y="1628775"/>
            <a:ext cx="3893388" cy="47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Esp32-cam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Bibliotecas necessária : "espINO32cam.h" e "espino32cam_qrcode.h"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Alto nível de abstração e uso intuítivo.</a:t>
            </a: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</p:txBody>
      </p: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66C358FB-69C2-498C-9019-A187280A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1" y="494038"/>
            <a:ext cx="7588368" cy="1499210"/>
          </a:xfrm>
          <a:prstGeom prst="rect">
            <a:avLst/>
          </a:prstGeom>
        </p:spPr>
      </p:pic>
      <p:pic>
        <p:nvPicPr>
          <p:cNvPr id="5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590BCE6-CEB7-4F08-9E3F-494C4D56C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61" y="2295937"/>
            <a:ext cx="7588367" cy="4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2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Esp32-cam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- mqtt</a:t>
            </a:r>
            <a:endParaRPr lang="pt-PT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- automação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- DIVERSAS POSSIBILIDADES DE APLICAÇÃO</a:t>
            </a: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852E80FA-E0E1-42F3-8246-4BD45DF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13" y="1208790"/>
            <a:ext cx="6409425" cy="41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EXTENSIVO JBL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Snaps de caixa de som para melhorar qualidade sonora do smartphone</a:t>
            </a:r>
            <a:endParaRPr lang="pt-BR" sz="9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10 Horas de autonomia</a:t>
            </a: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Compatível apenas com moto z e moto z play</a:t>
            </a:r>
          </a:p>
          <a:p>
            <a:pPr>
              <a:lnSpc>
                <a:spcPct val="100000"/>
              </a:lnSpc>
            </a:pPr>
            <a:endParaRPr lang="pt-BR" sz="9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Vantagens:</a:t>
            </a:r>
            <a:endParaRPr lang="pt-BR" sz="9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Modular,  pois permite upgrades no smartphone com o tempo</a:t>
            </a:r>
          </a:p>
          <a:p>
            <a:pPr>
              <a:lnSpc>
                <a:spcPct val="100000"/>
              </a:lnSpc>
            </a:pPr>
            <a:endParaRPr lang="pt-BR" sz="9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Desvantagens:</a:t>
            </a:r>
          </a:p>
          <a:p>
            <a:pPr>
              <a:lnSpc>
                <a:spcPct val="100000"/>
              </a:lnSpc>
            </a:pPr>
            <a:r>
              <a:rPr lang="pt-BR" sz="900">
                <a:solidFill>
                  <a:schemeClr val="bg1"/>
                </a:solidFill>
              </a:rPr>
              <a:t>Alto custo no brasil</a:t>
            </a:r>
            <a:endParaRPr lang="pt-BR" sz="900" dirty="0">
              <a:solidFill>
                <a:schemeClr val="bg1"/>
              </a:solidFill>
            </a:endParaRPr>
          </a:p>
        </p:txBody>
      </p:sp>
      <p:pic>
        <p:nvPicPr>
          <p:cNvPr id="4" name="Imagem 23" descr="Uma imagem contendo no interior, monitor, microondas, computador&#10;&#10;Descrição gerada automaticamente">
            <a:extLst>
              <a:ext uri="{FF2B5EF4-FFF2-40B4-BE49-F238E27FC236}">
                <a16:creationId xmlns:a16="http://schemas.microsoft.com/office/drawing/2014/main" id="{DB2B40DF-B5BB-46D1-8525-A91E0644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6" y="691041"/>
            <a:ext cx="1322446" cy="2567529"/>
          </a:xfrm>
          <a:prstGeom prst="rect">
            <a:avLst/>
          </a:prstGeom>
        </p:spPr>
      </p:pic>
      <p:pic>
        <p:nvPicPr>
          <p:cNvPr id="5" name="Imagem 5" descr="Mão segurando aparelho eletrônico&#10;&#10;Descrição gerada automaticamente">
            <a:extLst>
              <a:ext uri="{FF2B5EF4-FFF2-40B4-BE49-F238E27FC236}">
                <a16:creationId xmlns:a16="http://schemas.microsoft.com/office/drawing/2014/main" id="{CCEDD35F-7713-4477-867A-B9102931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48" y="1539657"/>
            <a:ext cx="4684143" cy="45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8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TELAS CURVAS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Diferenciado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Bordas com 88° de angulação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Fabricante </a:t>
            </a:r>
            <a:r>
              <a:rPr lang="pt-BR" sz="1400" err="1">
                <a:solidFill>
                  <a:schemeClr val="bg1"/>
                </a:solidFill>
              </a:rPr>
              <a:t>oppo</a:t>
            </a:r>
            <a:r>
              <a:rPr lang="pt-BR" sz="1400">
                <a:solidFill>
                  <a:schemeClr val="bg1"/>
                </a:solidFill>
              </a:rPr>
              <a:t> (2019)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4º lugar como maior produtora de smartphones do mundo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Presente em 31 </a:t>
            </a:r>
            <a:r>
              <a:rPr lang="pt-BR" sz="1400" err="1">
                <a:solidFill>
                  <a:schemeClr val="bg1"/>
                </a:solidFill>
              </a:rPr>
              <a:t>paises</a:t>
            </a:r>
            <a:r>
              <a:rPr lang="pt-BR" sz="1400">
                <a:solidFill>
                  <a:schemeClr val="bg1"/>
                </a:solidFill>
              </a:rPr>
              <a:t> diferentes</a:t>
            </a:r>
          </a:p>
        </p:txBody>
      </p:sp>
      <p:pic>
        <p:nvPicPr>
          <p:cNvPr id="4" name="Imagem 4" descr="Mão segurando aparelho eletrônico&#10;&#10;Descrição gerada automaticamente">
            <a:extLst>
              <a:ext uri="{FF2B5EF4-FFF2-40B4-BE49-F238E27FC236}">
                <a16:creationId xmlns:a16="http://schemas.microsoft.com/office/drawing/2014/main" id="{1810ABFA-8C25-4390-B3B6-5C8D6EE5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" y="94915"/>
            <a:ext cx="4861931" cy="36480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5C41CF-1738-457C-BD65-4BC381040224}"/>
              </a:ext>
            </a:extLst>
          </p:cNvPr>
          <p:cNvSpPr txBox="1"/>
          <p:nvPr/>
        </p:nvSpPr>
        <p:spPr>
          <a:xfrm>
            <a:off x="59474" y="3748668"/>
            <a:ext cx="17953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bg1"/>
                </a:solidFill>
              </a:rPr>
              <a:t>Tela cachoeira</a:t>
            </a:r>
          </a:p>
        </p:txBody>
      </p:sp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5BF10801-7593-4A6A-B692-521E3BB1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816" y="3742770"/>
            <a:ext cx="4629613" cy="29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TELAS CURVAS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  <a:ea typeface="+mn-lt"/>
                <a:cs typeface="+mn-lt"/>
              </a:rPr>
              <a:t>“...Segundo a fabricante XIAOMI, PARA A FABRICAÇÃO DESSES TIPOS DE CELULARES foi preciso recorrer a uma 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temperatura acima de 600 graus Celsius, quatro ferramentas de polimento diferentes e até mais de dez procedimentos de polimento complexos para produzir o vidro do display...”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7" descr="Uma imagem contendo Aplicativo&#10;&#10;Descrição gerada automaticamente">
            <a:extLst>
              <a:ext uri="{FF2B5EF4-FFF2-40B4-BE49-F238E27FC236}">
                <a16:creationId xmlns:a16="http://schemas.microsoft.com/office/drawing/2014/main" id="{94832D04-5ADE-40F7-88E5-E1F67A7C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79" y="506433"/>
            <a:ext cx="4267199" cy="3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7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Fluxo digital de partículas de onda abstrata azul">
            <a:extLst>
              <a:ext uri="{FF2B5EF4-FFF2-40B4-BE49-F238E27FC236}">
                <a16:creationId xmlns:a16="http://schemas.microsoft.com/office/drawing/2014/main" id="{A6D1F3B6-A7BF-48B2-A52D-7577F7F23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8635B-5F1E-450D-988C-60E58FE5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19DCF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94F1D8-917A-408B-9C96-873AE00B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798" y="601201"/>
            <a:ext cx="3702134" cy="5791132"/>
          </a:xfrm>
          <a:prstGeom prst="rect">
            <a:avLst/>
          </a:prstGeom>
          <a:solidFill>
            <a:srgbClr val="19DCFE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9CCDA-0333-49FA-A7AB-16DC5D74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026" y="687660"/>
            <a:ext cx="3412067" cy="634824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FFFFFF"/>
                </a:solidFill>
              </a:rPr>
              <a:t>TELAS CURVAS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5B29A0-6C1D-4ADB-B062-20E20A39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025" y="1409855"/>
            <a:ext cx="3412067" cy="44744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Vantagens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Remoção dos botões físicos laterais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Criação de novas funcionalidades na parte curvada</a:t>
            </a:r>
          </a:p>
          <a:p>
            <a:pPr>
              <a:lnSpc>
                <a:spcPct val="100000"/>
              </a:lnSpc>
            </a:pPr>
            <a:endParaRPr lang="pt-BR" sz="1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Desvantagens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Dificuldade de construir telas e touchscreens funcionais a um baixo custo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Fragilidade do conjunto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Esforço extra dos desenvolvedores para criação de novos conteúdos que utilizem o recurso da tela curva</a:t>
            </a:r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chemeClr val="bg1"/>
                </a:solidFill>
              </a:rPr>
              <a:t>Adaptação dos usuários devido a falsos inputs na tela ao pega-lo</a:t>
            </a:r>
          </a:p>
        </p:txBody>
      </p:sp>
      <p:pic>
        <p:nvPicPr>
          <p:cNvPr id="5" name="Imagem 6" descr="Uma imagem contendo cd, computador, segurando, tábua&#10;&#10;Descrição gerada automaticamente">
            <a:extLst>
              <a:ext uri="{FF2B5EF4-FFF2-40B4-BE49-F238E27FC236}">
                <a16:creationId xmlns:a16="http://schemas.microsoft.com/office/drawing/2014/main" id="{D77E710A-3525-46F0-BEF7-9F7DE1D3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7" y="376470"/>
            <a:ext cx="1654562" cy="3233621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0839991D-77F5-4B6E-8A1A-73E19B65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619" y="431297"/>
            <a:ext cx="3965884" cy="2873065"/>
          </a:xfrm>
          <a:prstGeom prst="rect">
            <a:avLst/>
          </a:prstGeom>
        </p:spPr>
      </p:pic>
      <p:pic>
        <p:nvPicPr>
          <p:cNvPr id="8" name="Imagem 8" descr="Mão segurando aparelho eletrônico&#10;&#10;Descrição gerada automaticamente">
            <a:extLst>
              <a:ext uri="{FF2B5EF4-FFF2-40B4-BE49-F238E27FC236}">
                <a16:creationId xmlns:a16="http://schemas.microsoft.com/office/drawing/2014/main" id="{E8B27283-EBCE-4184-B071-E40C41D6B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375" y="4377781"/>
            <a:ext cx="3096322" cy="25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7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DividendVTI</vt:lpstr>
      <vt:lpstr>Hardwares</vt:lpstr>
      <vt:lpstr>qRCODE</vt:lpstr>
      <vt:lpstr>Esp32-cam</vt:lpstr>
      <vt:lpstr>Esp32-cam</vt:lpstr>
      <vt:lpstr>Esp32-cam</vt:lpstr>
      <vt:lpstr>EXTENSIVO JBL</vt:lpstr>
      <vt:lpstr>TELAS CURVAS</vt:lpstr>
      <vt:lpstr>TELAS CURVAS</vt:lpstr>
      <vt:lpstr>TELAS CURVAS</vt:lpstr>
      <vt:lpstr>TELAS CURVAS</vt:lpstr>
      <vt:lpstr>ECG</vt:lpstr>
      <vt:lpstr>ECG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64</cp:revision>
  <dcterms:created xsi:type="dcterms:W3CDTF">2021-03-27T15:33:52Z</dcterms:created>
  <dcterms:modified xsi:type="dcterms:W3CDTF">2021-04-05T21:29:45Z</dcterms:modified>
</cp:coreProperties>
</file>