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392" r:id="rId7"/>
    <p:sldId id="393" r:id="rId8"/>
    <p:sldId id="384" r:id="rId9"/>
    <p:sldId id="394" r:id="rId10"/>
    <p:sldId id="395" r:id="rId11"/>
    <p:sldId id="396" r:id="rId12"/>
    <p:sldId id="279" r:id="rId13"/>
    <p:sldId id="281" r:id="rId14"/>
    <p:sldId id="397" r:id="rId15"/>
    <p:sldId id="398" r:id="rId16"/>
    <p:sldId id="391" r:id="rId17"/>
    <p:sldId id="399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21/03/2022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21/03/2022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43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21/03/2022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60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21/03/2022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21/03/2022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15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21/03/2022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67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21/03/2022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21/03/2022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099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21/03/2022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65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21/03/2022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411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21/03/2022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00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cket-lint.com/pt-br/aplicativos/noticias/google/137722-o-que-e-o-assistente-do-google-como-funciona-e-quais-os-dispositivos-que-o-oferecem#:~:text=O%20Google%20Assistente%20oferece%20comandos,para%20fornecer%20intera%C3%A7%C3%B5es%20de%20conversa%C3%A7%C3%A3o." TargetMode="External"/><Relationship Id="rId2" Type="http://schemas.openxmlformats.org/officeDocument/2006/relationships/hyperlink" Target="https://assistant.google.com/intl/pt_br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samsung.com/br/apps/samsung-health/" TargetMode="External"/><Relationship Id="rId4" Type="http://schemas.openxmlformats.org/officeDocument/2006/relationships/hyperlink" Target="https://www.uber.com/br/pt-br/?utm_campaign=CM2041373-search-google-brand_25_-99_BR-National_rider_web_acq_cpc_pt-BR_Brand_Exact_estimativa%20de%20pre%C3%A7o%20uber_kwd-297304802763_530627374974_110017872699_e_c&amp;utm_source=AdWords_Bran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Atividade 1B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5709134"/>
            <a:ext cx="3565524" cy="91695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Guilherme Bertol da Silva</a:t>
            </a:r>
          </a:p>
          <a:p>
            <a:pPr rtl="0"/>
            <a:r>
              <a:rPr lang="pt-BR" dirty="0"/>
              <a:t>Leonardo Bertol da Silva</a:t>
            </a:r>
          </a:p>
        </p:txBody>
      </p:sp>
      <p:pic>
        <p:nvPicPr>
          <p:cNvPr id="16" name="Espaço Reservado para Imagem 15" descr="Diagrama&#10;&#10;Descrição gerada automaticamente com confiança média">
            <a:extLst>
              <a:ext uri="{FF2B5EF4-FFF2-40B4-BE49-F238E27FC236}">
                <a16:creationId xmlns:a16="http://schemas.microsoft.com/office/drawing/2014/main" id="{43841124-67E1-4E0F-B128-A68590A99F9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610" r="18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Samsung </a:t>
            </a:r>
            <a:r>
              <a:rPr lang="pt-BR" dirty="0" err="1"/>
              <a:t>Healt</a:t>
            </a:r>
            <a:r>
              <a:rPr lang="pt-BR" dirty="0"/>
              <a:t> - Recursos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pt-BR" dirty="0"/>
              <a:t>Classificação de Sono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Veja sua pontuação de sono com base na quantidade de sono, no tempo de cada fase do sono e no quanto você se move durante a noite. Compare sua pontuação final com a pontuação de pessoas da mesma idade e sexo.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8455" y="1940365"/>
            <a:ext cx="3566160" cy="535354"/>
          </a:xfrm>
        </p:spPr>
        <p:txBody>
          <a:bodyPr rtlCol="0"/>
          <a:lstStyle/>
          <a:p>
            <a:pPr rtl="0"/>
            <a:r>
              <a:rPr lang="pt-BR" dirty="0"/>
              <a:t>Oxigenação sanguínea durante o sono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77158" y="2624504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Avalie seu bem-estar monitorando continuamente seus níveis de oxigênio no sangue enquanto você dorme.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pt-BR" dirty="0"/>
              <a:t>Detecção de ronco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A detecção de ronco grava e anota os sons que você faz enquanto dorme. Descubra se você tem roncado, além da duração e da frequência dos roncos durante a noite.</a:t>
            </a:r>
          </a:p>
        </p:txBody>
      </p:sp>
      <p:pic>
        <p:nvPicPr>
          <p:cNvPr id="3" name="Imagem 2" descr="Tela de um aparelho celular&#10;&#10;Descrição gerada automaticamente com confiança média">
            <a:extLst>
              <a:ext uri="{FF2B5EF4-FFF2-40B4-BE49-F238E27FC236}">
                <a16:creationId xmlns:a16="http://schemas.microsoft.com/office/drawing/2014/main" id="{72876176-772D-426E-94FE-D1155226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751783"/>
            <a:ext cx="3925957" cy="303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1" y="-1493117"/>
            <a:ext cx="5437187" cy="2986234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pt-BR" dirty="0"/>
              <a:t>Samsung </a:t>
            </a:r>
            <a:r>
              <a:rPr lang="pt-BR" dirty="0" err="1"/>
              <a:t>Healt</a:t>
            </a:r>
            <a:r>
              <a:rPr lang="pt-BR" dirty="0"/>
              <a:t> - 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1685448"/>
            <a:ext cx="5437187" cy="4423803"/>
          </a:xfrm>
        </p:spPr>
        <p:txBody>
          <a:bodyPr wrap="square" rtlCol="0">
            <a:normAutofit fontScale="92500" lnSpcReduction="10000"/>
          </a:bodyPr>
          <a:lstStyle/>
          <a:p>
            <a:pPr algn="just" rtl="0">
              <a:lnSpc>
                <a:spcPct val="100000"/>
              </a:lnSpc>
            </a:pPr>
            <a:r>
              <a:rPr lang="pt-BR" sz="2200"/>
              <a:t>Monitore seu condicionamento físico com a composição corporal: Veja informações importantes sobre sua composição corporal geral. Controle alterações de peso, massa de gordura, massa muscular e porcentagem de gordura corporal para fazer escolhas de vida melhores e mais saudáveis que o mantenham motivado.</a:t>
            </a:r>
          </a:p>
          <a:p>
            <a:pPr algn="just" rtl="0">
              <a:lnSpc>
                <a:spcPct val="100000"/>
              </a:lnSpc>
            </a:pPr>
            <a:r>
              <a:rPr lang="pt-BR" sz="2200"/>
              <a:t>Corra melhor com medições avançadas de corrida: Avalie sua postura durante a corrida para aumentar o desempenho e manter-se dentro da meta. Controle medições importantes como assimetria, tempo de contato, tempo de voo e oscilação vertical para analisar e desenvolver seus hábitos de corrida e evitar lesões.</a:t>
            </a:r>
          </a:p>
          <a:p>
            <a:pPr rtl="0">
              <a:lnSpc>
                <a:spcPct val="100000"/>
              </a:lnSpc>
            </a:pPr>
            <a:endParaRPr lang="pt-BR" sz="1500" dirty="0"/>
          </a:p>
        </p:txBody>
      </p:sp>
      <p:pic>
        <p:nvPicPr>
          <p:cNvPr id="13" name="Espaço Reservado para 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DD794BA-8AF1-47C6-A5F0-85C87FE9650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6572" b="6572"/>
          <a:stretch>
            <a:fillRect/>
          </a:stretch>
        </p:blipFill>
        <p:spPr>
          <a:xfrm>
            <a:off x="6556375" y="549275"/>
            <a:ext cx="5083175" cy="5865813"/>
          </a:xfrm>
        </p:spPr>
      </p:pic>
    </p:spTree>
    <p:extLst>
      <p:ext uri="{BB962C8B-B14F-4D97-AF65-F5344CB8AC3E}">
        <p14:creationId xmlns:p14="http://schemas.microsoft.com/office/powerpoint/2010/main" val="293243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-997414"/>
            <a:ext cx="5437187" cy="2986234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pt-BR" dirty="0"/>
              <a:t>Samsung </a:t>
            </a:r>
            <a:r>
              <a:rPr lang="pt-BR" dirty="0" err="1"/>
              <a:t>Healt</a:t>
            </a:r>
            <a:r>
              <a:rPr lang="pt-BR" dirty="0"/>
              <a:t> - 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2702890"/>
            <a:ext cx="5437187" cy="2265216"/>
          </a:xfrm>
        </p:spPr>
        <p:txBody>
          <a:bodyPr wrap="square" rtlCol="0">
            <a:normAutofit/>
          </a:bodyPr>
          <a:lstStyle/>
          <a:p>
            <a:r>
              <a:rPr lang="pt-BR" dirty="0"/>
              <a:t>O aplicativo processa as informações que são obtidas e geradas através do Galaxy </a:t>
            </a:r>
            <a:r>
              <a:rPr lang="pt-BR" dirty="0" err="1"/>
              <a:t>Watch</a:t>
            </a:r>
            <a:r>
              <a:rPr lang="pt-BR" dirty="0"/>
              <a:t> 4, que é conectado por </a:t>
            </a:r>
            <a:r>
              <a:rPr lang="pt-BR" dirty="0" err="1"/>
              <a:t>bluetooth</a:t>
            </a:r>
            <a:r>
              <a:rPr lang="pt-BR" dirty="0"/>
              <a:t> no celular do usuário.</a:t>
            </a:r>
          </a:p>
        </p:txBody>
      </p:sp>
      <p:pic>
        <p:nvPicPr>
          <p:cNvPr id="7" name="Espaço Reservado para Imagem 6" descr="Capacete preto em fundo branco&#10;&#10;Descrição gerada automaticamente com confiança média">
            <a:extLst>
              <a:ext uri="{FF2B5EF4-FFF2-40B4-BE49-F238E27FC236}">
                <a16:creationId xmlns:a16="http://schemas.microsoft.com/office/drawing/2014/main" id="{17818DCA-17BD-4954-9009-E0368334C7D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15427" r="-1" b="9033"/>
          <a:stretch/>
        </p:blipFill>
        <p:spPr>
          <a:xfrm>
            <a:off x="6556248" y="548640"/>
            <a:ext cx="5084064" cy="2880360"/>
          </a:xfrm>
          <a:noFill/>
        </p:spPr>
      </p:pic>
      <p:pic>
        <p:nvPicPr>
          <p:cNvPr id="12" name="Espaço Reservado para Imagem 11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1EDF01FA-94BB-4767-9976-2FA40F1C9E8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1505" r="8474" b="-3"/>
          <a:stretch/>
        </p:blipFill>
        <p:spPr>
          <a:xfrm>
            <a:off x="6556248" y="3429000"/>
            <a:ext cx="5084064" cy="2880360"/>
          </a:xfrm>
          <a:noFill/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4B06A78F-C54E-8D32-F48A-0B31E7C0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7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7309" y="2946706"/>
            <a:ext cx="2457381" cy="964587"/>
          </a:xfrm>
        </p:spPr>
        <p:txBody>
          <a:bodyPr rtlCol="0"/>
          <a:lstStyle/>
          <a:p>
            <a:pPr rtl="0"/>
            <a:r>
              <a:rPr lang="pt-BR" dirty="0"/>
              <a:t>Dúvidas?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101" y="309523"/>
            <a:ext cx="3296030" cy="964587"/>
          </a:xfrm>
        </p:spPr>
        <p:txBody>
          <a:bodyPr rtlCol="0"/>
          <a:lstStyle/>
          <a:p>
            <a:pPr rtl="0"/>
            <a:r>
              <a:rPr lang="pt-BR" dirty="0"/>
              <a:t>Referências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14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295B32C-3FC3-4D82-98D3-3E68025BFF3A}"/>
              </a:ext>
            </a:extLst>
          </p:cNvPr>
          <p:cNvSpPr txBox="1"/>
          <p:nvPr/>
        </p:nvSpPr>
        <p:spPr>
          <a:xfrm>
            <a:off x="547101" y="1404730"/>
            <a:ext cx="76029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https://assistant.google.com/intl/pt_br/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https://www.pocket-lint.com/</a:t>
            </a:r>
            <a:r>
              <a:rPr lang="pt-BR" dirty="0" err="1">
                <a:hlinkClick r:id="rId3"/>
              </a:rPr>
              <a:t>pt-br</a:t>
            </a:r>
            <a:r>
              <a:rPr lang="pt-BR" dirty="0">
                <a:hlinkClick r:id="rId3"/>
              </a:rPr>
              <a:t>/aplicativos/noticias/google/137722-o-que-e-o-assistente-do-google-como-funciona-e-quais-os-dispositivos-que-o-oferecem#:~:</a:t>
            </a:r>
            <a:r>
              <a:rPr lang="pt-BR" dirty="0" err="1">
                <a:hlinkClick r:id="rId3"/>
              </a:rPr>
              <a:t>text</a:t>
            </a:r>
            <a:r>
              <a:rPr lang="pt-BR" dirty="0">
                <a:hlinkClick r:id="rId3"/>
              </a:rPr>
              <a:t>=O%20Google%20Assistente%20oferece%20comandos,para%20fornecer%20intera%C3%A7%C3%B5es%20de%20conversa%C3%A7%C3%A3o.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https://www.uber.com/br/pt-br/?utm_campaign=CM2041373-search-google-brand_25_-99_BR-National_rider_web_acq_cpc_pt-BR_Brand_Exact_estimativa%20de%20pre%C3%A7o%20uber_kwd-297304802763_530627374974_110017872699_e_c&amp;utm_source=AdWords_Brand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https://www.samsung.com/br/apps/samsung-health/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54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96392"/>
            <a:ext cx="5015049" cy="837600"/>
          </a:xfrm>
        </p:spPr>
        <p:txBody>
          <a:bodyPr rtlCol="0"/>
          <a:lstStyle/>
          <a:p>
            <a:pPr rtl="0"/>
            <a:r>
              <a:rPr lang="pt-BR" dirty="0"/>
              <a:t>Google Assistente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67706"/>
            <a:ext cx="6751085" cy="3415519"/>
          </a:xfrm>
        </p:spPr>
        <p:txBody>
          <a:bodyPr rtlCol="0"/>
          <a:lstStyle/>
          <a:p>
            <a:pPr algn="just" rtl="0"/>
            <a:r>
              <a:rPr lang="pt-BR" dirty="0"/>
              <a:t>Lançado em 2016</a:t>
            </a:r>
          </a:p>
          <a:p>
            <a:pPr algn="just" rtl="0"/>
            <a:r>
              <a:rPr lang="pt-BR" dirty="0"/>
              <a:t>Ele é habilitado para IA e tem assistência virtual por voz do Google, assim como a Siri.</a:t>
            </a:r>
          </a:p>
          <a:p>
            <a:pPr algn="just" rtl="0"/>
            <a:r>
              <a:rPr lang="pt-BR" dirty="0"/>
              <a:t>O Google </a:t>
            </a:r>
            <a:r>
              <a:rPr lang="pt-BR" dirty="0" err="1"/>
              <a:t>Assistant</a:t>
            </a:r>
            <a:r>
              <a:rPr lang="pt-BR" dirty="0"/>
              <a:t> é conhecido como o assistente virtual mais avançado para todos os telefones Android.</a:t>
            </a:r>
          </a:p>
          <a:p>
            <a:pPr algn="just" rtl="0"/>
            <a:r>
              <a:rPr lang="pt-BR" dirty="0"/>
              <a:t>Google </a:t>
            </a:r>
            <a:r>
              <a:rPr lang="pt-BR" dirty="0" err="1"/>
              <a:t>Assistant</a:t>
            </a:r>
            <a:r>
              <a:rPr lang="pt-BR" dirty="0"/>
              <a:t> AI suporta entrada de voz e texto, pois também usa processamento de linguagem natural.</a:t>
            </a:r>
          </a:p>
          <a:p>
            <a:pPr rtl="0"/>
            <a:endParaRPr lang="pt-BR" dirty="0"/>
          </a:p>
        </p:txBody>
      </p:sp>
      <p:pic>
        <p:nvPicPr>
          <p:cNvPr id="17" name="Espaço Reservado para Imagem 16" descr="Logotipo&#10;&#10;Descrição gerada automaticamente">
            <a:extLst>
              <a:ext uri="{FF2B5EF4-FFF2-40B4-BE49-F238E27FC236}">
                <a16:creationId xmlns:a16="http://schemas.microsoft.com/office/drawing/2014/main" id="{966DB044-BFE4-4220-A797-CCD223A505E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23" name="Espaço Reservado para Imagem 22" descr="Gráfico, Gráfico de bolhas&#10;&#10;Descrição gerada automaticamente">
            <a:extLst>
              <a:ext uri="{FF2B5EF4-FFF2-40B4-BE49-F238E27FC236}">
                <a16:creationId xmlns:a16="http://schemas.microsoft.com/office/drawing/2014/main" id="{4C912EF2-F6D4-45E5-8FDC-304CA2B6796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>
            <a:fillRect/>
          </a:stretch>
        </p:blipFill>
        <p:spPr>
          <a:xfrm>
            <a:off x="7959724" y="596391"/>
            <a:ext cx="2263776" cy="2263776"/>
          </a:xfr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3" y="-2034899"/>
            <a:ext cx="5437187" cy="2986234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pt-BR" dirty="0"/>
              <a:t>Google Assistente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1685449"/>
            <a:ext cx="5437187" cy="3487101"/>
          </a:xfrm>
        </p:spPr>
        <p:txBody>
          <a:bodyPr wrap="square" rtlCol="0">
            <a:normAutofit fontScale="92500" lnSpcReduction="10000"/>
          </a:bodyPr>
          <a:lstStyle/>
          <a:p>
            <a:pPr algn="just" rtl="0">
              <a:lnSpc>
                <a:spcPct val="100000"/>
              </a:lnSpc>
            </a:pPr>
            <a:r>
              <a:rPr lang="pt-BR" sz="2000" dirty="0"/>
              <a:t>Com o google </a:t>
            </a:r>
            <a:r>
              <a:rPr lang="pt-BR" sz="2000" dirty="0" err="1"/>
              <a:t>Assistent</a:t>
            </a:r>
            <a:r>
              <a:rPr lang="pt-BR" sz="2000" dirty="0"/>
              <a:t> , utilizando a IA do Google, você obtém alguns dos principais serviços, como comandos de voz, pesquisa por voz, controle de dispositivo ativado por voz, ajuda com tarefas, localização de um determinado produto on-line, marcação de compromissos e configuração de lembretes, tradução em tempo real etc. O Google </a:t>
            </a:r>
            <a:r>
              <a:rPr lang="pt-BR" sz="2000" dirty="0" err="1"/>
              <a:t>Assistant</a:t>
            </a:r>
            <a:r>
              <a:rPr lang="pt-BR" sz="2000" dirty="0"/>
              <a:t> é conhecido como o assistente virtual mais avançado para todos os telefones Android.</a:t>
            </a:r>
          </a:p>
          <a:p>
            <a:pPr algn="just" rtl="0">
              <a:lnSpc>
                <a:spcPct val="100000"/>
              </a:lnSpc>
            </a:pPr>
            <a:r>
              <a:rPr lang="pt-BR" sz="2000" dirty="0"/>
              <a:t>O Google expandiu seu alcance porque o Google </a:t>
            </a:r>
            <a:r>
              <a:rPr lang="pt-BR" sz="2000" dirty="0" err="1"/>
              <a:t>Assistant</a:t>
            </a:r>
            <a:r>
              <a:rPr lang="pt-BR" sz="2000" dirty="0"/>
              <a:t> agora funciona com 10.000 dispositivos em 1.000 marcas.</a:t>
            </a:r>
          </a:p>
          <a:p>
            <a:pPr rtl="0">
              <a:lnSpc>
                <a:spcPct val="100000"/>
              </a:lnSpc>
            </a:pPr>
            <a:endParaRPr lang="pt-BR" sz="1500" dirty="0"/>
          </a:p>
        </p:txBody>
      </p:sp>
      <p:pic>
        <p:nvPicPr>
          <p:cNvPr id="17" name="Espaço Reservado para Imagem 1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C57D27D9-DF04-4225-B941-DD14C6E6D4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3665" r="3665"/>
          <a:stretch>
            <a:fillRect/>
          </a:stretch>
        </p:blipFill>
        <p:spPr/>
      </p:pic>
      <p:pic>
        <p:nvPicPr>
          <p:cNvPr id="23" name="Espaço Reservado para Imagem 2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D5AF344-BB19-4E36-ACA2-F9242683AB7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20347" b="203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742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96392"/>
            <a:ext cx="7957033" cy="837600"/>
          </a:xfrm>
        </p:spPr>
        <p:txBody>
          <a:bodyPr rtlCol="0"/>
          <a:lstStyle/>
          <a:p>
            <a:pPr rtl="0"/>
            <a:r>
              <a:rPr lang="pt-BR" dirty="0"/>
              <a:t>Google Assistente - 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08286"/>
            <a:ext cx="9746076" cy="5064329"/>
          </a:xfrm>
        </p:spPr>
        <p:txBody>
          <a:bodyPr rtlCol="0"/>
          <a:lstStyle/>
          <a:p>
            <a:pPr rtl="0"/>
            <a:r>
              <a:rPr lang="pt-BR" sz="1800" dirty="0"/>
              <a:t>Controle seus dispositivos e sua casa inteligente.</a:t>
            </a:r>
          </a:p>
          <a:p>
            <a:pPr rtl="0"/>
            <a:r>
              <a:rPr lang="pt-BR" sz="1800" dirty="0"/>
              <a:t>Acesse informações de seus calendários e outras informações pessoais.</a:t>
            </a:r>
          </a:p>
          <a:p>
            <a:pPr rtl="0"/>
            <a:r>
              <a:rPr lang="pt-BR" sz="1800" dirty="0"/>
              <a:t>Encontre informações online, desde reservas em restaurantes a direções, meteorologia e notícias.</a:t>
            </a:r>
          </a:p>
          <a:p>
            <a:pPr rtl="0"/>
            <a:r>
              <a:rPr lang="pt-BR" sz="1800" dirty="0"/>
              <a:t>Controle sua música.</a:t>
            </a:r>
          </a:p>
          <a:p>
            <a:pPr rtl="0"/>
            <a:r>
              <a:rPr lang="pt-BR" sz="1800" dirty="0"/>
              <a:t>Reproduza conteúdo em seu Chromecast ou outros dispositivos compatíveis.</a:t>
            </a:r>
          </a:p>
          <a:p>
            <a:pPr rtl="0"/>
            <a:r>
              <a:rPr lang="pt-BR" sz="1800" dirty="0"/>
              <a:t>Executar cronômetros e lembretes.</a:t>
            </a:r>
          </a:p>
          <a:p>
            <a:pPr rtl="0"/>
            <a:r>
              <a:rPr lang="pt-BR" sz="1800" dirty="0"/>
              <a:t>Marque compromissos e envie mensagens.</a:t>
            </a:r>
          </a:p>
          <a:p>
            <a:pPr rtl="0"/>
            <a:r>
              <a:rPr lang="pt-BR" sz="1800" dirty="0"/>
              <a:t>Abra aplicativos em seu telefone.</a:t>
            </a:r>
          </a:p>
          <a:p>
            <a:pPr rtl="0"/>
            <a:r>
              <a:rPr lang="pt-BR" sz="1800" dirty="0"/>
              <a:t>Leia suas notificações para você.</a:t>
            </a:r>
          </a:p>
          <a:p>
            <a:pPr rtl="0"/>
            <a:r>
              <a:rPr lang="pt-BR" sz="1800" dirty="0"/>
              <a:t>Traduções faladas em tempo real.</a:t>
            </a:r>
          </a:p>
        </p:txBody>
      </p:sp>
      <p:pic>
        <p:nvPicPr>
          <p:cNvPr id="7" name="Espaço Reservado para Imagem 6" descr="Interface gráfica do usuário, Ícone&#10;&#10;Descrição gerada automaticamente">
            <a:extLst>
              <a:ext uri="{FF2B5EF4-FFF2-40B4-BE49-F238E27FC236}">
                <a16:creationId xmlns:a16="http://schemas.microsoft.com/office/drawing/2014/main" id="{EB545A3A-0F04-44F3-9932-3F7BE4453A3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8198" r="18198"/>
          <a:stretch>
            <a:fillRect/>
          </a:stretch>
        </p:blipFill>
        <p:spPr>
          <a:xfrm>
            <a:off x="9663112" y="302104"/>
            <a:ext cx="2263776" cy="2263776"/>
          </a:xfrm>
        </p:spPr>
      </p:pic>
      <p:pic>
        <p:nvPicPr>
          <p:cNvPr id="17" name="Espaço Reservado para Imagem 16" descr="Uma imagem contendo no interior, mesa, pequeno, mouse&#10;&#10;Descrição gerada automaticamente">
            <a:extLst>
              <a:ext uri="{FF2B5EF4-FFF2-40B4-BE49-F238E27FC236}">
                <a16:creationId xmlns:a16="http://schemas.microsoft.com/office/drawing/2014/main" id="{8CEA405D-E69B-45F4-AFD7-914B70A942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6649" r="16649"/>
          <a:stretch>
            <a:fillRect/>
          </a:stretch>
        </p:blipFill>
        <p:spPr>
          <a:xfrm>
            <a:off x="7943298" y="3213050"/>
            <a:ext cx="3448050" cy="3448050"/>
          </a:xfr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8D91D9-8739-4460-9B51-2591C315B7EA}"/>
              </a:ext>
            </a:extLst>
          </p:cNvPr>
          <p:cNvSpPr txBox="1"/>
          <p:nvPr/>
        </p:nvSpPr>
        <p:spPr>
          <a:xfrm>
            <a:off x="10759867" y="6152788"/>
            <a:ext cx="176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alpha val="60000"/>
                  </a:schemeClr>
                </a:solidFill>
              </a:rPr>
              <a:t>Google Nest Mini</a:t>
            </a:r>
          </a:p>
        </p:txBody>
      </p:sp>
    </p:spTree>
    <p:extLst>
      <p:ext uri="{BB962C8B-B14F-4D97-AF65-F5344CB8AC3E}">
        <p14:creationId xmlns:p14="http://schemas.microsoft.com/office/powerpoint/2010/main" val="195841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072" y="4944253"/>
            <a:ext cx="4500562" cy="1562959"/>
          </a:xfrm>
        </p:spPr>
        <p:txBody>
          <a:bodyPr rtlCol="0"/>
          <a:lstStyle/>
          <a:p>
            <a:pPr rtl="0"/>
            <a:r>
              <a:rPr lang="pt-BR" dirty="0"/>
              <a:t>Uber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6471"/>
            <a:ext cx="6221412" cy="1563688"/>
          </a:xfrm>
          <a:noFill/>
        </p:spPr>
        <p:txBody>
          <a:bodyPr rtlCol="0">
            <a:noAutofit/>
          </a:bodyPr>
          <a:lstStyle/>
          <a:p>
            <a:pPr marL="0" indent="0" algn="just" rtl="0">
              <a:buNone/>
            </a:pPr>
            <a:r>
              <a:rPr lang="pt-BR" sz="1800" dirty="0"/>
              <a:t>Início as operações em 2010 na cidade de São Francisco, estados Unidos, chegou no Brasil em 2014.</a:t>
            </a:r>
          </a:p>
          <a:p>
            <a:pPr marL="0" indent="0" algn="just" rtl="0">
              <a:buNone/>
            </a:pPr>
            <a:r>
              <a:rPr lang="pt-BR" sz="1800" dirty="0"/>
              <a:t>Muito mais que apenas um app de locomoção.</a:t>
            </a:r>
          </a:p>
          <a:p>
            <a:pPr marL="0" indent="0" algn="just" rtl="0">
              <a:buNone/>
            </a:pPr>
            <a:r>
              <a:rPr lang="pt-BR" sz="1800" dirty="0"/>
              <a:t>Mobilidade e Intermediação de entregas </a:t>
            </a:r>
          </a:p>
          <a:p>
            <a:pPr marL="0" indent="0" rtl="0">
              <a:buNone/>
            </a:pPr>
            <a:endParaRPr lang="pt-BR" sz="1800" dirty="0"/>
          </a:p>
          <a:p>
            <a:pPr marL="0" indent="0" rtl="0">
              <a:buNone/>
            </a:pPr>
            <a:endParaRPr lang="pt-BR" sz="1800" dirty="0"/>
          </a:p>
        </p:txBody>
      </p:sp>
      <p:pic>
        <p:nvPicPr>
          <p:cNvPr id="44" name="Espaço Reservado para Imagem 43" descr="Interface gráfica do usuário, Aplicativo, Mapa&#10;&#10;Descrição gerada automaticamente">
            <a:extLst>
              <a:ext uri="{FF2B5EF4-FFF2-40B4-BE49-F238E27FC236}">
                <a16:creationId xmlns:a16="http://schemas.microsoft.com/office/drawing/2014/main" id="{56CB8277-CED1-4B2C-BAD4-2B9DFDAC37F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093" r="3093"/>
          <a:stretch>
            <a:fillRect/>
          </a:stretch>
        </p:blipFill>
        <p:spPr>
          <a:xfrm>
            <a:off x="-24384" y="0"/>
            <a:ext cx="3054096" cy="3776472"/>
          </a:xfrm>
        </p:spPr>
      </p:pic>
      <p:pic>
        <p:nvPicPr>
          <p:cNvPr id="50" name="Espaço Reservado para Imagem 49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F1CD8D04-A6E8-46A6-AF2C-251BF42047E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3662" b="3662"/>
          <a:stretch>
            <a:fillRect/>
          </a:stretch>
        </p:blipFill>
        <p:spPr/>
      </p:pic>
      <p:pic>
        <p:nvPicPr>
          <p:cNvPr id="54" name="Espaço Reservado para Imagem 53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4793C17C-3D62-407F-994F-DF3248E9356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15224" b="15224"/>
          <a:stretch>
            <a:fillRect/>
          </a:stretch>
        </p:blipFill>
        <p:spPr/>
      </p:pic>
      <p:pic>
        <p:nvPicPr>
          <p:cNvPr id="21" name="Espaço Reservado para Imagem 2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F8E9119-EA20-4988-BA60-1F78467F2B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t="15688" b="15688"/>
          <a:stretch>
            <a:fillRect/>
          </a:stretch>
        </p:blipFill>
        <p:spPr>
          <a:xfrm>
            <a:off x="3028950" y="0"/>
            <a:ext cx="3054350" cy="3776663"/>
          </a:xfr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96392"/>
            <a:ext cx="5863189" cy="837600"/>
          </a:xfrm>
        </p:spPr>
        <p:txBody>
          <a:bodyPr rtlCol="0"/>
          <a:lstStyle/>
          <a:p>
            <a:pPr rtl="0"/>
            <a:r>
              <a:rPr lang="pt-BR" dirty="0"/>
              <a:t>Uber - 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21240"/>
            <a:ext cx="6751085" cy="3415519"/>
          </a:xfrm>
        </p:spPr>
        <p:txBody>
          <a:bodyPr rtlCol="0"/>
          <a:lstStyle/>
          <a:p>
            <a:pPr algn="just"/>
            <a:r>
              <a:rPr lang="pt-BR" dirty="0"/>
              <a:t>U-</a:t>
            </a:r>
            <a:r>
              <a:rPr lang="pt-BR" dirty="0" err="1"/>
              <a:t>Check</a:t>
            </a:r>
            <a:r>
              <a:rPr lang="pt-BR" dirty="0"/>
              <a:t> é um exemplo de projeto pertencente ao time chamado </a:t>
            </a:r>
            <a:r>
              <a:rPr lang="pt-BR" dirty="0" err="1"/>
              <a:t>Safety</a:t>
            </a:r>
            <a:r>
              <a:rPr lang="pt-BR" dirty="0"/>
              <a:t> </a:t>
            </a:r>
            <a:r>
              <a:rPr lang="pt-BR" dirty="0" err="1"/>
              <a:t>Identity</a:t>
            </a:r>
            <a:r>
              <a:rPr lang="pt-BR" dirty="0"/>
              <a:t>, que trabalha para validar a identidade do usuário, utilizando nossa tecnologia para mitigar o risco de incidentes.</a:t>
            </a:r>
          </a:p>
          <a:p>
            <a:pPr algn="just"/>
            <a:r>
              <a:rPr lang="pt-BR" dirty="0"/>
              <a:t>O U-</a:t>
            </a:r>
            <a:r>
              <a:rPr lang="pt-BR" dirty="0" err="1"/>
              <a:t>Check</a:t>
            </a:r>
            <a:r>
              <a:rPr lang="pt-BR" dirty="0"/>
              <a:t> utiliza o </a:t>
            </a:r>
            <a:r>
              <a:rPr lang="pt-BR" dirty="0" err="1"/>
              <a:t>Schemaless</a:t>
            </a:r>
            <a:r>
              <a:rPr lang="pt-BR" dirty="0"/>
              <a:t> </a:t>
            </a:r>
            <a:r>
              <a:rPr lang="pt-BR" dirty="0" err="1"/>
              <a:t>datastore</a:t>
            </a:r>
            <a:r>
              <a:rPr lang="pt-BR" dirty="0"/>
              <a:t> para gerenciar as informações de identidade das pessoas, ao mesmo tempo que oferece suporte a diferentes formas de identificação, como CPF no Brasil e carteira de motorista no Chile.</a:t>
            </a:r>
          </a:p>
          <a:p>
            <a:pPr algn="just"/>
            <a:r>
              <a:rPr lang="pt-BR" dirty="0"/>
              <a:t>O U-</a:t>
            </a:r>
            <a:r>
              <a:rPr lang="pt-BR" dirty="0" err="1"/>
              <a:t>Audio</a:t>
            </a:r>
            <a:r>
              <a:rPr lang="pt-BR" dirty="0"/>
              <a:t>, um projeto do time chamado de </a:t>
            </a:r>
            <a:r>
              <a:rPr lang="pt-BR" dirty="0" err="1"/>
              <a:t>Safety</a:t>
            </a:r>
            <a:r>
              <a:rPr lang="pt-BR" dirty="0"/>
              <a:t> Media, foi desenvolvido para oferecer escolha aos usuários e motoristas parceiros para gravar o áudio de suas viagens, de forma a se sentirem mais seguros e protegidos caso algo aconteça.</a:t>
            </a:r>
          </a:p>
          <a:p>
            <a:endParaRPr lang="pt-BR" dirty="0"/>
          </a:p>
        </p:txBody>
      </p:sp>
      <p:pic>
        <p:nvPicPr>
          <p:cNvPr id="11" name="Espaço Reservado para Imagem 10" descr="Mão segurando telefone celular na mão&#10;&#10;Descrição gerada automaticamente">
            <a:extLst>
              <a:ext uri="{FF2B5EF4-FFF2-40B4-BE49-F238E27FC236}">
                <a16:creationId xmlns:a16="http://schemas.microsoft.com/office/drawing/2014/main" id="{0C8D6875-FC18-44BC-93F0-8481340767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859" r="21859"/>
          <a:stretch>
            <a:fillRect/>
          </a:stretch>
        </p:blipFill>
        <p:spPr>
          <a:xfrm>
            <a:off x="7531100" y="369888"/>
            <a:ext cx="3448050" cy="3449637"/>
          </a:xfrm>
        </p:spPr>
      </p:pic>
      <p:pic>
        <p:nvPicPr>
          <p:cNvPr id="21" name="Espaço Reservado para Imagem 20" descr="Circuito eletrônico em fundo preto&#10;&#10;Descrição gerada automaticamente com confiança média">
            <a:extLst>
              <a:ext uri="{FF2B5EF4-FFF2-40B4-BE49-F238E27FC236}">
                <a16:creationId xmlns:a16="http://schemas.microsoft.com/office/drawing/2014/main" id="{D59C1159-AF8B-4DB7-B5EE-F6ABCB1B6A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3730" r="23730"/>
          <a:stretch>
            <a:fillRect/>
          </a:stretch>
        </p:blipFill>
        <p:spPr>
          <a:xfrm>
            <a:off x="9021763" y="3668713"/>
            <a:ext cx="2936875" cy="2936875"/>
          </a:xfrm>
        </p:spPr>
      </p:pic>
    </p:spTree>
    <p:extLst>
      <p:ext uri="{BB962C8B-B14F-4D97-AF65-F5344CB8AC3E}">
        <p14:creationId xmlns:p14="http://schemas.microsoft.com/office/powerpoint/2010/main" val="320095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t-BR" dirty="0"/>
              <a:t>Uber - Recursos</a:t>
            </a:r>
          </a:p>
        </p:txBody>
      </p:sp>
      <p:pic>
        <p:nvPicPr>
          <p:cNvPr id="14" name="Espaço Reservado para Imagem 1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8635992E-D1C7-43D0-9B74-AD07959437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1963" y="2097175"/>
            <a:ext cx="5435600" cy="3628263"/>
          </a:xfr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wrap="square" rtlCol="0"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dirty="0"/>
              <a:t>	O </a:t>
            </a:r>
            <a:r>
              <a:rPr lang="pt-BR" dirty="0" err="1"/>
              <a:t>U-Elas</a:t>
            </a:r>
            <a:r>
              <a:rPr lang="pt-BR" dirty="0"/>
              <a:t> é outro bom exemplo de recursos desenvolvidos para que nossas motoristas e usuárias possam se sentir mais seguras durante a viagem. Com este recurso, as mulheres motoristas podem escolher receber viagens apenas de passageiras do sexo feminino.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/>
              <a:t>	A Uber possui o time de </a:t>
            </a:r>
            <a:r>
              <a:rPr lang="pt-BR" dirty="0" err="1"/>
              <a:t>Safety</a:t>
            </a:r>
            <a:r>
              <a:rPr lang="pt-BR" dirty="0"/>
              <a:t> Data, que usa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e análise de dados para prever e prevenir interações mais arriscadas na plataforma.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/>
              <a:t>	</a:t>
            </a:r>
            <a:r>
              <a:rPr lang="pt-BR" dirty="0" err="1"/>
              <a:t>RideSense</a:t>
            </a:r>
            <a:r>
              <a:rPr lang="pt-BR" dirty="0"/>
              <a:t>, uma colaboração entre nossas equipes de Engenharia, Produto e Ciência de Dados, é um outro bom exemplo, sendo uma tecnologia treinada e construída em cima de Michelangelo, a Plataforma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da Uber.</a:t>
            </a:r>
          </a:p>
        </p:txBody>
      </p:sp>
    </p:spTree>
    <p:extLst>
      <p:ext uri="{BB962C8B-B14F-4D97-AF65-F5344CB8AC3E}">
        <p14:creationId xmlns:p14="http://schemas.microsoft.com/office/powerpoint/2010/main" val="205057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96392"/>
            <a:ext cx="5015049" cy="837600"/>
          </a:xfrm>
        </p:spPr>
        <p:txBody>
          <a:bodyPr rtlCol="0"/>
          <a:lstStyle/>
          <a:p>
            <a:pPr rtl="0"/>
            <a:r>
              <a:rPr lang="pt-BR" dirty="0"/>
              <a:t>Uber - 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264606"/>
            <a:ext cx="6751085" cy="4593394"/>
          </a:xfrm>
        </p:spPr>
        <p:txBody>
          <a:bodyPr rtlCol="0"/>
          <a:lstStyle/>
          <a:p>
            <a:pPr algn="just"/>
            <a:r>
              <a:rPr lang="pt-BR" sz="1900" dirty="0"/>
              <a:t>Usam os dados coletados via Bluetooth e sinais de Wi-Fi próximos. Como padrão, e para garantir o melhor serviço disponível, o app pede que você ative a opção de serviços de localização "Permitir apenas ao usar o app". Usamos dados de localização para encontrar motoristas parceiros que estão perto de você e ajudá-los a chegar até o seu local de partida. Também os usamos para exibir o histórico de viagens em seus recibos, entender e resolver contatos com o suporte, bem como solucionar problemas e bugs de software.</a:t>
            </a:r>
          </a:p>
        </p:txBody>
      </p:sp>
      <p:pic>
        <p:nvPicPr>
          <p:cNvPr id="7" name="Espaço Reservado para Imagem 6" descr="Ícone&#10;&#10;Descrição gerada automaticamente">
            <a:extLst>
              <a:ext uri="{FF2B5EF4-FFF2-40B4-BE49-F238E27FC236}">
                <a16:creationId xmlns:a16="http://schemas.microsoft.com/office/drawing/2014/main" id="{DFBB478F-2856-43EE-805B-E00A28D0C2F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1875" r="21875"/>
          <a:stretch>
            <a:fillRect/>
          </a:stretch>
        </p:blipFill>
        <p:spPr>
          <a:xfrm>
            <a:off x="7431222" y="1469153"/>
            <a:ext cx="1590905" cy="1590905"/>
          </a:xfrm>
        </p:spPr>
      </p:pic>
      <p:pic>
        <p:nvPicPr>
          <p:cNvPr id="14" name="Espaço Reservado para Imagem 13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C7732BD3-16A2-4EC2-BF2A-AEB56434AD5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9333" r="19333"/>
          <a:stretch>
            <a:fillRect/>
          </a:stretch>
        </p:blipFill>
        <p:spPr>
          <a:xfrm>
            <a:off x="9151401" y="174670"/>
            <a:ext cx="2936876" cy="2936876"/>
          </a:xfrm>
        </p:spPr>
      </p:pic>
      <p:pic>
        <p:nvPicPr>
          <p:cNvPr id="19" name="Espaço Reservado para Imagem 18" descr="Interface gráfica do usuário, Aplicativo, Mapa&#10;&#10;Descrição gerada automaticamente">
            <a:extLst>
              <a:ext uri="{FF2B5EF4-FFF2-40B4-BE49-F238E27FC236}">
                <a16:creationId xmlns:a16="http://schemas.microsoft.com/office/drawing/2014/main" id="{E1B156B2-037D-4EF2-A259-CB9B2C89CA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21885" r="21885"/>
          <a:stretch>
            <a:fillRect/>
          </a:stretch>
        </p:blipFill>
        <p:spPr>
          <a:xfrm>
            <a:off x="7650915" y="3234772"/>
            <a:ext cx="3448558" cy="3448558"/>
          </a:xfrm>
        </p:spPr>
      </p:pic>
    </p:spTree>
    <p:extLst>
      <p:ext uri="{BB962C8B-B14F-4D97-AF65-F5344CB8AC3E}">
        <p14:creationId xmlns:p14="http://schemas.microsoft.com/office/powerpoint/2010/main" val="394965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15" y="-161723"/>
            <a:ext cx="4007884" cy="338455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Samsung Health</a:t>
            </a: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8215" y="3222827"/>
            <a:ext cx="4007883" cy="2351087"/>
          </a:xfrm>
        </p:spPr>
        <p:txBody>
          <a:bodyPr rtlCol="0"/>
          <a:lstStyle/>
          <a:p>
            <a:pPr rtl="0"/>
            <a:r>
              <a:rPr lang="pt-BR" dirty="0"/>
              <a:t>App de monitoramento de saúde e bem-estar da Samsung</a:t>
            </a:r>
          </a:p>
          <a:p>
            <a:pPr rtl="0"/>
            <a:endParaRPr lang="pt-BR" dirty="0"/>
          </a:p>
        </p:txBody>
      </p:sp>
      <p:pic>
        <p:nvPicPr>
          <p:cNvPr id="5" name="Espaço Reservado para Imagem 4" descr="Ícone&#10;&#10;Descrição gerada automaticamente">
            <a:extLst>
              <a:ext uri="{FF2B5EF4-FFF2-40B4-BE49-F238E27FC236}">
                <a16:creationId xmlns:a16="http://schemas.microsoft.com/office/drawing/2014/main" id="{D15BE5A3-E8B2-427E-BC73-F29EBED1F5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documentManagement/types"/>
    <ds:schemaRef ds:uri="http://purl.org/dc/terms/"/>
    <ds:schemaRef ds:uri="71af3243-3dd4-4a8d-8c0d-dd76da1f02a5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230e9df3-be65-4c73-a93b-d1236ebd677e"/>
    <ds:schemaRef ds:uri="16c05727-aa75-4e4a-9b5f-8a80a1165891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{7BC8F704-EED5-4374-8C1A-6FAB1D218BC5}tf33713516_win32</Template>
  <TotalTime>168</TotalTime>
  <Words>1042</Words>
  <Application>Microsoft Office PowerPoint</Application>
  <PresentationFormat>Widescreen</PresentationFormat>
  <Paragraphs>85</Paragraphs>
  <Slides>14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3DFloatVTI</vt:lpstr>
      <vt:lpstr>Atividade 1B</vt:lpstr>
      <vt:lpstr>Google Assistente</vt:lpstr>
      <vt:lpstr>Google Assistente</vt:lpstr>
      <vt:lpstr>Google Assistente - Recursos</vt:lpstr>
      <vt:lpstr>Uber</vt:lpstr>
      <vt:lpstr>Uber - Recursos</vt:lpstr>
      <vt:lpstr>Uber - Recursos</vt:lpstr>
      <vt:lpstr>Uber - Recursos</vt:lpstr>
      <vt:lpstr>Samsung Health</vt:lpstr>
      <vt:lpstr>Samsung Healt - Recursos</vt:lpstr>
      <vt:lpstr>Samsung Healt - Recursos</vt:lpstr>
      <vt:lpstr>Samsung Healt - Recursos</vt:lpstr>
      <vt:lpstr>Dúvidas?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1B</dc:title>
  <dc:creator>Leonardo Bertol Da Silva</dc:creator>
  <cp:lastModifiedBy>Leonardo Bertol Da Silva</cp:lastModifiedBy>
  <cp:revision>25</cp:revision>
  <dcterms:created xsi:type="dcterms:W3CDTF">2022-03-18T10:13:12Z</dcterms:created>
  <dcterms:modified xsi:type="dcterms:W3CDTF">2022-03-21T16:12:19Z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