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7"/>
  </p:notesMasterIdLst>
  <p:handoutMasterIdLst>
    <p:handoutMasterId r:id="rId28"/>
  </p:handoutMasterIdLst>
  <p:sldIdLst>
    <p:sldId id="257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9" r:id="rId22"/>
    <p:sldId id="408" r:id="rId23"/>
    <p:sldId id="411" r:id="rId24"/>
    <p:sldId id="391" r:id="rId25"/>
    <p:sldId id="410" r:id="rId2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5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9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53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49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687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7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292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884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18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46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19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73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50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75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16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14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41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91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DC7B-1231-424B-9DB8-B35F70865AE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BABC57B-DD71-418A-93D7-B8B5B834EB8C}" type="datetime1">
              <a:rPr lang="pt-BR" smtClean="0"/>
              <a:t>04/04/2022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7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mporiodocelular.com.br/blog/como-funcionam-as-telas-touch-screen/" TargetMode="External"/><Relationship Id="rId2" Type="http://schemas.openxmlformats.org/officeDocument/2006/relationships/hyperlink" Target="https://brasilescola.uol.com.br/fisica/touch-screen.htm#:~:text=As%20telas%20touch%20screen%20com%20sistema%20capacitivo%20s%C3%A3o%20formadas%20por,el%C3%A9trico%2C%20mas%20com%20intensidade%20impercept%C3%ADve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samsung.com/br/audio-sound/galaxy-buds/galaxy-buds2-graphite-sm-r177nzkpzto/?utm_source=google&amp;utm_medium=ppc&amp;utm_campaign=br_pd_ppc_google_hearables-galaxy-buds2_launch_cad15-a0767_text_none_paid-cdm-$none$-fone%20sem%20fio%20samsung&amp;utm_content=none&amp;utm_term=fone%20sem%20fio%20samsung&amp;cid=br_pd_ppc_google_hearables-galaxy-buds2_launch_cad15-a0767_text_none_paid-cdm-$none$-fone%20sem%20fio%20samsung&amp;keeplink=true" TargetMode="External"/><Relationship Id="rId5" Type="http://schemas.openxmlformats.org/officeDocument/2006/relationships/hyperlink" Target="https://sonorizacaodeambientes.com.br/blog/transmissor-audio-bluetooth/" TargetMode="External"/><Relationship Id="rId4" Type="http://schemas.openxmlformats.org/officeDocument/2006/relationships/hyperlink" Target="https://frahm.com.br/som-via-bluetooth/#:~:text=Bluetooth%20%C3%A9%20uma%20tecnologia%20que,envia%20e%20recebe%20as%20informa%C3%A7%C3%B5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undo.com.br/robotica/107585-eyeborg-canadense-implanta-camera-dentro-olho-vidro-video.htm" TargetMode="External"/><Relationship Id="rId2" Type="http://schemas.openxmlformats.org/officeDocument/2006/relationships/hyperlink" Target="https://revistagalileu.globo.com/Tecnologia/noticia/2014/05/conheca-o-eyeborg-o-cineasta-que-tem-um-olho-eletronico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apsistema.com.br/index.php/2021/07/06/compreendendo-os-sensores-de-ecg-e-como-programa-los-para-diagnosticar-varias-condicoes-medicas/" TargetMode="External"/><Relationship Id="rId4" Type="http://schemas.openxmlformats.org/officeDocument/2006/relationships/hyperlink" Target="https://www.conexasaude.com.br/blog/eletrocardiograma-ecg-para-que-serve-e-como-e-feit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A785C20C-1B54-4E7A-B480-7F951E6B4D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</p:spPr>
        <p:txBody>
          <a:bodyPr wrap="square" rtlCol="0">
            <a:normAutofit/>
          </a:bodyPr>
          <a:lstStyle/>
          <a:p>
            <a:pPr rtl="0"/>
            <a:r>
              <a:rPr lang="pt-BR" dirty="0"/>
              <a:t>Guilherme Bertol da Silva</a:t>
            </a:r>
          </a:p>
          <a:p>
            <a:pPr rtl="0"/>
            <a:r>
              <a:rPr lang="pt-BR" dirty="0"/>
              <a:t>Leonardo Bertol da Silva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</p:spPr>
        <p:txBody>
          <a:bodyPr wrap="square" rtlCol="0" anchor="b" anchorCtr="0">
            <a:normAutofit/>
          </a:bodyPr>
          <a:lstStyle/>
          <a:p>
            <a:pPr rtl="0"/>
            <a:r>
              <a:rPr lang="pt-BR" dirty="0"/>
              <a:t>3 Hardwares + 1 Sensor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 err="1"/>
              <a:t>Eyeborg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811045"/>
            <a:ext cx="11081662" cy="4497680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Um dia, Rob Spence estava praticando tiro quando segurou sua espingarda por cima de seu olho direito - "como eles fazem nos filmes". O resultado foi um acidente que o fez perder o mesmo olho.</a:t>
            </a:r>
          </a:p>
          <a:p>
            <a:pPr lvl="0" rtl="0"/>
            <a:r>
              <a:rPr lang="pt-BR" sz="1600" dirty="0"/>
              <a:t>34 anos depois do ocorrido, ele formou uma parceria com um grupo de engenheiros que desenvolveram a câmera para substituir sua prótese, que ele vinha usando todo esse tempo. </a:t>
            </a:r>
          </a:p>
          <a:p>
            <a:pPr lvl="0" rtl="0"/>
            <a:r>
              <a:rPr lang="pt-BR" sz="1600" dirty="0"/>
              <a:t>O dispositivo transmite o feed de vídeo sem fio para um computador ou um monitor de mão, sendo possível capturar cores e movimento com determinada eficiência. Não foi revelada a resolução da imagem, infelizmente.</a:t>
            </a:r>
          </a:p>
          <a:p>
            <a:pPr lvl="0" rtl="0"/>
            <a:r>
              <a:rPr lang="pt-BR" sz="1600" dirty="0"/>
              <a:t>Contudo, Spence só consegue capturar vídeo com a câmera por 3 minutos, uma vez que o aparelho superaquece dentro da sua cavidade ocular. A câmera também não fica conectada ao nervo do seu antigo olho humano e, por isso, não serve para ajudá-lo a enxergar. </a:t>
            </a:r>
          </a:p>
          <a:p>
            <a:pPr lvl="0" rtl="0"/>
            <a:r>
              <a:rPr lang="pt-BR" sz="1600" dirty="0"/>
              <a:t>Além da câmera e do transmissor, existe uma pequena bateria de 3V dentro do dispositivo.</a:t>
            </a:r>
          </a:p>
        </p:txBody>
      </p:sp>
    </p:spTree>
    <p:extLst>
      <p:ext uri="{BB962C8B-B14F-4D97-AF65-F5344CB8AC3E}">
        <p14:creationId xmlns:p14="http://schemas.microsoft.com/office/powerpoint/2010/main" val="315042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BR" dirty="0" err="1"/>
              <a:t>Eyeborg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3C1AE0-BB1C-4F5F-9B61-20557CB25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55"/>
          <a:stretch/>
        </p:blipFill>
        <p:spPr>
          <a:xfrm>
            <a:off x="550862" y="2097175"/>
            <a:ext cx="5435600" cy="3995650"/>
          </a:xfrm>
          <a:prstGeom prst="rect">
            <a:avLst/>
          </a:prstGeom>
          <a:noFill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1E2911-0371-4427-97E8-7ACCEB853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85" r="3709" b="-2"/>
          <a:stretch/>
        </p:blipFill>
        <p:spPr>
          <a:xfrm>
            <a:off x="6205538" y="2097175"/>
            <a:ext cx="5435600" cy="3995650"/>
          </a:xfrm>
          <a:prstGeom prst="rect">
            <a:avLst/>
          </a:prstGeom>
          <a:noFill/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E401838-F82D-46A8-7A2B-9A8A1D19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t-BR" smtClean="0"/>
              <a:pPr rtl="0">
                <a:spcAft>
                  <a:spcPts val="600"/>
                </a:spcAft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7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Sensor ECG - (</a:t>
            </a:r>
            <a:r>
              <a:rPr lang="pt-BR" dirty="0" err="1"/>
              <a:t>Eletro-Cardiograma</a:t>
            </a:r>
            <a:r>
              <a:rPr lang="pt-BR" dirty="0"/>
              <a:t>)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811045"/>
            <a:ext cx="11081662" cy="4678532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O eletrocardiograma nada mais é que um exame não invasivo, ou seja, é um exame em que não é necessário fazer nenhum tipo de corte ou qualquer outro procedimento de maior complexidade no paciente, além de ser indolor.</a:t>
            </a:r>
          </a:p>
          <a:p>
            <a:pPr lvl="0" rtl="0"/>
            <a:r>
              <a:rPr lang="pt-BR" sz="1600" dirty="0"/>
              <a:t>O seu funcionamento ocorre por meio da medição, de uma forma bem simplificada, das correntes elétricas que o músculo cardíaco emite.</a:t>
            </a:r>
          </a:p>
          <a:p>
            <a:pPr lvl="0" rtl="0"/>
            <a:r>
              <a:rPr lang="pt-BR" sz="1600" dirty="0"/>
              <a:t>O eletrocardiograma (ou ECG) é um exame rotineiro, muito utilizado nos check-ups médicos e nos prontos-socorros.</a:t>
            </a:r>
          </a:p>
          <a:p>
            <a:pPr lvl="0" rtl="0"/>
            <a:r>
              <a:rPr lang="pt-BR" sz="1600" dirty="0"/>
              <a:t>Para realizar o exame, o paciente deve se deitar em uma maca, de barriga para cima, com um pequeno aparelho de nome eletrocardiógrafo, o qual é usado para fazer o registro do ECG no computador.</a:t>
            </a:r>
          </a:p>
          <a:p>
            <a:pPr lvl="0" rtl="0"/>
            <a:r>
              <a:rPr lang="pt-BR" sz="1600" dirty="0"/>
              <a:t>Posteriormente, o técnico em eletrocardiograma irá colocar os eletrodos grudados junto à pele de seus braços (faces anteriores dos punhos), pernas (faces </a:t>
            </a:r>
            <a:r>
              <a:rPr lang="pt-BR" sz="1600" dirty="0" err="1"/>
              <a:t>ântero</a:t>
            </a:r>
            <a:r>
              <a:rPr lang="pt-BR" sz="1600" dirty="0"/>
              <a:t>-mediais) e tórax do paciente, que irão captar os estímulos elétricos de seu coração ou as repercussões deles à distância.</a:t>
            </a:r>
          </a:p>
          <a:p>
            <a:pPr lvl="0" rtl="0"/>
            <a:r>
              <a:rPr lang="pt-BR" sz="1600" dirty="0"/>
              <a:t>Sua pele precisa estar bem limpa e desengordurada nos locais onde os eletrodos serão fixados.</a:t>
            </a:r>
          </a:p>
          <a:p>
            <a:pPr lvl="0" rtl="0"/>
            <a:r>
              <a:rPr lang="pt-BR" sz="1600" dirty="0"/>
              <a:t>Muitas vezes o técnico em eletrocardiograma aplica um gel sob a pele para facilitar a captação desses estímulos.</a:t>
            </a:r>
          </a:p>
        </p:txBody>
      </p:sp>
    </p:spTree>
    <p:extLst>
      <p:ext uri="{BB962C8B-B14F-4D97-AF65-F5344CB8AC3E}">
        <p14:creationId xmlns:p14="http://schemas.microsoft.com/office/powerpoint/2010/main" val="294799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Sensor ECG - (</a:t>
            </a:r>
            <a:r>
              <a:rPr lang="pt-BR" dirty="0" err="1"/>
              <a:t>Eletro-Cardiograma</a:t>
            </a:r>
            <a:r>
              <a:rPr lang="pt-BR" dirty="0"/>
              <a:t>)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811045"/>
            <a:ext cx="11081662" cy="4678532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ECG ou Eletro </a:t>
            </a:r>
            <a:r>
              <a:rPr lang="pt-BR" sz="1600" dirty="0" err="1"/>
              <a:t>CardioGraphy</a:t>
            </a:r>
            <a:r>
              <a:rPr lang="pt-BR" sz="1600" dirty="0"/>
              <a:t> é um método para medir alguns parâmetros importantes do coração humano. Ele emite valores analógicos que produzem um sinal específico que se parece com o mostrado abaixo.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9F256B1-59F2-4573-90AB-571B61A8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76" y="2710277"/>
            <a:ext cx="3485447" cy="33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Sensor ECG - (</a:t>
            </a:r>
            <a:r>
              <a:rPr lang="pt-BR" dirty="0" err="1"/>
              <a:t>Eletro-Cardiograma</a:t>
            </a:r>
            <a:r>
              <a:rPr lang="pt-BR" dirty="0"/>
              <a:t>)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811045"/>
            <a:ext cx="7574874" cy="4678532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Como visível, o sinal tem alguns picos e características importantes que são de importância biológica. Eles estão marcados ao lado.</a:t>
            </a:r>
          </a:p>
          <a:p>
            <a:pPr lvl="0" rtl="0"/>
            <a:r>
              <a:rPr lang="pt-BR" sz="1600" dirty="0"/>
              <a:t>Cada intervalo tem um intervalo de valor ideal e o desvio desse intervalo pode estar vinculado a uma doença específica. Aqui estão as principais partes de um sinal de ECG.</a:t>
            </a:r>
          </a:p>
          <a:p>
            <a:pPr lvl="0" rtl="0"/>
            <a:r>
              <a:rPr lang="pt-BR" sz="1600" dirty="0"/>
              <a:t>P </a:t>
            </a:r>
            <a:r>
              <a:rPr lang="pt-BR" sz="1600" dirty="0" err="1"/>
              <a:t>wave</a:t>
            </a:r>
            <a:r>
              <a:rPr lang="pt-BR" sz="1600" dirty="0"/>
              <a:t> – é a onda final à esquerda do complexo QRS.</a:t>
            </a:r>
          </a:p>
          <a:p>
            <a:pPr lvl="0" rtl="0"/>
            <a:r>
              <a:rPr lang="pt-BR" sz="1600" dirty="0"/>
              <a:t>QRS </a:t>
            </a:r>
            <a:r>
              <a:rPr lang="pt-BR" sz="1600" dirty="0" err="1"/>
              <a:t>complex</a:t>
            </a:r>
            <a:r>
              <a:rPr lang="pt-BR" sz="1600" dirty="0"/>
              <a:t> – É um impulso gerado pela contração ventricular.</a:t>
            </a:r>
          </a:p>
          <a:p>
            <a:pPr lvl="0" rtl="0"/>
            <a:r>
              <a:rPr lang="pt-BR" sz="1600" dirty="0"/>
              <a:t>T </a:t>
            </a:r>
            <a:r>
              <a:rPr lang="pt-BR" sz="1600" dirty="0" err="1"/>
              <a:t>wave</a:t>
            </a:r>
            <a:r>
              <a:rPr lang="pt-BR" sz="1600" dirty="0"/>
              <a:t> – É uma onda líder diretamente no complexo QRS.</a:t>
            </a:r>
          </a:p>
          <a:p>
            <a:pPr lvl="0" rtl="0"/>
            <a:r>
              <a:rPr lang="pt-BR" sz="1600" dirty="0"/>
              <a:t>U </a:t>
            </a:r>
            <a:r>
              <a:rPr lang="pt-BR" sz="1600" dirty="0" err="1"/>
              <a:t>wave</a:t>
            </a:r>
            <a:r>
              <a:rPr lang="pt-BR" sz="1600" dirty="0"/>
              <a:t> – Nem sempre é observada devido ao seu baixo valor de pico.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F0819F8-6707-430A-AD49-222FC751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837" y="2540401"/>
            <a:ext cx="3883318" cy="29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Sensor ECG - (</a:t>
            </a:r>
            <a:r>
              <a:rPr lang="pt-BR" dirty="0" err="1"/>
              <a:t>Eletro-Cardiograma</a:t>
            </a:r>
            <a:r>
              <a:rPr lang="pt-BR" dirty="0"/>
              <a:t>)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793289"/>
            <a:ext cx="7574874" cy="4678532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Existem muitos outros recursos também, mas esses são os principais. Com base nas formas das características acima, seu intervalo, bem como o intervalo entre eles, podemos diagnosticar uma série de doenças cardíacas e irregularidades. Por exemplo:</a:t>
            </a:r>
          </a:p>
          <a:p>
            <a:pPr lvl="0" rtl="0"/>
            <a:r>
              <a:rPr lang="pt-BR" sz="1600" dirty="0"/>
              <a:t>Batimento cardíaco irregular ou ausência de onda P: Fibrilação Atrial</a:t>
            </a:r>
          </a:p>
          <a:p>
            <a:pPr lvl="0" rtl="0"/>
            <a:r>
              <a:rPr lang="pt-BR" sz="1600" dirty="0"/>
              <a:t>Frequência cardíaca em repouso de mais de 100: taquiarritmia</a:t>
            </a:r>
          </a:p>
          <a:p>
            <a:pPr lvl="0" rtl="0"/>
            <a:r>
              <a:rPr lang="pt-BR" sz="1600" dirty="0"/>
              <a:t>Taquiarritmia e onda delta: síndrome de Wolf-Parkinson-White ou WPW</a:t>
            </a:r>
          </a:p>
          <a:p>
            <a:pPr lvl="0" rtl="0"/>
            <a:r>
              <a:rPr lang="pt-BR" sz="1600" dirty="0"/>
              <a:t>Onda P dente de serra: </a:t>
            </a:r>
            <a:r>
              <a:rPr lang="pt-BR" sz="1600" dirty="0" err="1"/>
              <a:t>flutter</a:t>
            </a:r>
            <a:r>
              <a:rPr lang="pt-BR" sz="1600" dirty="0"/>
              <a:t> atrial</a:t>
            </a:r>
          </a:p>
          <a:p>
            <a:pPr lvl="0" rtl="0"/>
            <a:r>
              <a:rPr lang="pt-BR" sz="1600" dirty="0"/>
              <a:t>Depressão do segmento ST: pode indicar isquemia</a:t>
            </a:r>
          </a:p>
          <a:p>
            <a:pPr lvl="0" rtl="0"/>
            <a:r>
              <a:rPr lang="pt-BR" sz="1600" dirty="0"/>
              <a:t>Elevação do segmento ST: pode indicar infarto do miocárdio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4A36AAC-8778-4410-8A36-4BD1179C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36" y="2371725"/>
            <a:ext cx="3883318" cy="29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4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Sensor ECG - (</a:t>
            </a:r>
            <a:r>
              <a:rPr lang="pt-BR" dirty="0" err="1"/>
              <a:t>Eletro-Cardiograma</a:t>
            </a:r>
            <a:r>
              <a:rPr lang="pt-BR" dirty="0"/>
              <a:t>)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793289"/>
            <a:ext cx="7574874" cy="4678532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O sensor de ECG AD8232 é o sensor de ECG mais comumente usado e disponível, que é acessível e pode ser usado para fins de hobby. </a:t>
            </a:r>
          </a:p>
          <a:p>
            <a:pPr lvl="0" rtl="0"/>
            <a:r>
              <a:rPr lang="pt-BR" sz="1600" dirty="0"/>
              <a:t>Para um sistema de 3 leads, existem dois canais que são usados.</a:t>
            </a:r>
          </a:p>
          <a:p>
            <a:pPr lvl="0" rtl="0"/>
            <a:r>
              <a:rPr lang="pt-BR" sz="1600" dirty="0"/>
              <a:t>A posição esquerda é geralmente usada para mulheres e é a razão pela qual os três eletrodos são chamados de RA, LA e RL. No entanto, este método de colocação de eletrodos produz mais ruído e, portanto, é preferível que os eletrodos sejam colocados conforme mostrado na posição correta, especialmente para pacientes hospitalares.</a:t>
            </a:r>
          </a:p>
        </p:txBody>
      </p:sp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14C5B967-F01E-4FC3-87F2-EA20EA99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76" y="1101060"/>
            <a:ext cx="4438652" cy="535354"/>
          </a:xfrm>
        </p:spPr>
        <p:txBody>
          <a:bodyPr rtlCol="0"/>
          <a:lstStyle/>
          <a:p>
            <a:pPr rtl="0"/>
            <a:r>
              <a:rPr lang="pt-BR" dirty="0"/>
              <a:t>sensor de ECG AD8232</a:t>
            </a: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A54BEB0-349F-4A15-BAD5-0D761B3E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4" y="4658261"/>
            <a:ext cx="8816340" cy="1813560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F34BDDA0-31A7-4CA2-8AFE-C3089A796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663" y="1368737"/>
            <a:ext cx="3402737" cy="3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Sensor ECG - (</a:t>
            </a:r>
            <a:r>
              <a:rPr lang="pt-BR" dirty="0" err="1"/>
              <a:t>Eletro-Cardiograma</a:t>
            </a:r>
            <a:r>
              <a:rPr lang="pt-BR" dirty="0"/>
              <a:t>)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630193"/>
            <a:ext cx="11097550" cy="731267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O AD8232 da </a:t>
            </a:r>
            <a:r>
              <a:rPr lang="pt-BR" sz="1600" dirty="0" err="1"/>
              <a:t>Analog</a:t>
            </a:r>
            <a:r>
              <a:rPr lang="pt-BR" sz="1600" dirty="0"/>
              <a:t> Devices é um sensor de ECG de 3 derivações, que foi convertido em vários módulos e interrupções pela </a:t>
            </a:r>
            <a:r>
              <a:rPr lang="pt-BR" sz="1600" dirty="0" err="1"/>
              <a:t>Sparkfun</a:t>
            </a:r>
            <a:r>
              <a:rPr lang="pt-BR" sz="1600" dirty="0"/>
              <a:t> e outros fabricantes de produtos eletrônicos. Todas as interrupções geralmente contêm os seguintes pinos:</a:t>
            </a:r>
          </a:p>
          <a:p>
            <a:pPr lvl="0" rtl="0"/>
            <a:endParaRPr lang="pt-BR" sz="1600" dirty="0"/>
          </a:p>
          <a:p>
            <a:pPr lvl="0" rtl="0"/>
            <a:endParaRPr lang="pt-BR" sz="1600" dirty="0"/>
          </a:p>
          <a:p>
            <a:pPr lvl="0" rtl="0"/>
            <a:endParaRPr lang="pt-BR" sz="1600" dirty="0"/>
          </a:p>
          <a:p>
            <a:pPr lvl="0" rtl="0"/>
            <a:endParaRPr lang="pt-BR" sz="1600" dirty="0"/>
          </a:p>
          <a:p>
            <a:pPr lvl="0" rtl="0"/>
            <a:endParaRPr lang="pt-BR" sz="1600" dirty="0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0E14BD48-86DA-47DA-B86A-741D2627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853" y="2361460"/>
            <a:ext cx="4495023" cy="1662416"/>
          </a:xfrm>
          <a:prstGeom prst="rect">
            <a:avLst/>
          </a:prstGeom>
        </p:spPr>
      </p:pic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D84512D0-A002-458E-BD5D-9D875368BB8E}"/>
              </a:ext>
            </a:extLst>
          </p:cNvPr>
          <p:cNvSpPr txBox="1">
            <a:spLocks/>
          </p:cNvSpPr>
          <p:nvPr/>
        </p:nvSpPr>
        <p:spPr>
          <a:xfrm>
            <a:off x="671589" y="4245459"/>
            <a:ext cx="11097550" cy="7312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O pino de desligamento é usado para enviar o sensor AD8232 para o modo de espera, durante o qual ele consome apenas uma corrente de 200nA. Geralmente, esse modo não é usado porque os dados do sensor de ECG devem ser obtidos continuamente, mas podemos codificar de forma que o módulo entre no modo de espera quando os eletrodos são removidos ou ao pressionar um botão. Alguns esquemas possíveis são mostrados abaixo.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4" name="Espaço Reservado para Texto 7">
            <a:extLst>
              <a:ext uri="{FF2B5EF4-FFF2-40B4-BE49-F238E27FC236}">
                <a16:creationId xmlns:a16="http://schemas.microsoft.com/office/drawing/2014/main" id="{2F371651-CA95-4BC6-9760-272F05B0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76" y="1101060"/>
            <a:ext cx="4438652" cy="535354"/>
          </a:xfrm>
        </p:spPr>
        <p:txBody>
          <a:bodyPr rtlCol="0"/>
          <a:lstStyle/>
          <a:p>
            <a:pPr rtl="0"/>
            <a:r>
              <a:rPr lang="pt-BR" dirty="0"/>
              <a:t>sensor de ECG AD8232</a:t>
            </a:r>
          </a:p>
        </p:txBody>
      </p:sp>
    </p:spTree>
    <p:extLst>
      <p:ext uri="{BB962C8B-B14F-4D97-AF65-F5344CB8AC3E}">
        <p14:creationId xmlns:p14="http://schemas.microsoft.com/office/powerpoint/2010/main" val="216378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Sensor ECG - (</a:t>
            </a:r>
            <a:r>
              <a:rPr lang="pt-BR" dirty="0" err="1"/>
              <a:t>Eletro-Cardiograma</a:t>
            </a:r>
            <a:r>
              <a:rPr lang="pt-BR" dirty="0"/>
              <a:t>)</a:t>
            </a:r>
          </a:p>
        </p:txBody>
      </p:sp>
      <p:pic>
        <p:nvPicPr>
          <p:cNvPr id="6" name="Imagem 5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5359BAC8-25D4-4069-BF13-9F4C9DD3E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80" y="2119400"/>
            <a:ext cx="7330440" cy="3543300"/>
          </a:xfrm>
          <a:prstGeom prst="rect">
            <a:avLst/>
          </a:prstGeom>
        </p:spPr>
      </p:pic>
      <p:sp>
        <p:nvSpPr>
          <p:cNvPr id="10" name="Espaço Reservado para Texto 7">
            <a:extLst>
              <a:ext uri="{FF2B5EF4-FFF2-40B4-BE49-F238E27FC236}">
                <a16:creationId xmlns:a16="http://schemas.microsoft.com/office/drawing/2014/main" id="{4999D472-6081-4C1D-B1AC-471751F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76" y="1101060"/>
            <a:ext cx="4438652" cy="535354"/>
          </a:xfrm>
        </p:spPr>
        <p:txBody>
          <a:bodyPr rtlCol="0"/>
          <a:lstStyle/>
          <a:p>
            <a:pPr rtl="0"/>
            <a:r>
              <a:rPr lang="pt-BR" dirty="0"/>
              <a:t>sensor de ECG AD8232</a:t>
            </a:r>
          </a:p>
        </p:txBody>
      </p:sp>
    </p:spTree>
    <p:extLst>
      <p:ext uri="{BB962C8B-B14F-4D97-AF65-F5344CB8AC3E}">
        <p14:creationId xmlns:p14="http://schemas.microsoft.com/office/powerpoint/2010/main" val="327834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Sensor ECG - (</a:t>
            </a:r>
            <a:r>
              <a:rPr lang="pt-BR" dirty="0" err="1"/>
              <a:t>Eletro-Cardiograma</a:t>
            </a:r>
            <a:r>
              <a:rPr lang="pt-BR" dirty="0"/>
              <a:t>)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793289"/>
            <a:ext cx="11442870" cy="4678532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Calculando a Variabilidade da Frequência Cardíaca (VFC) usando o Sensor de ECG AD8232:</a:t>
            </a:r>
          </a:p>
          <a:p>
            <a:pPr lvl="0" rtl="0"/>
            <a:r>
              <a:rPr lang="pt-BR" sz="1600" dirty="0"/>
              <a:t>A variabilidade da frequência cardíaca ou VFC é calculada da seguinte forma:</a:t>
            </a:r>
          </a:p>
          <a:p>
            <a:pPr lvl="1"/>
            <a:r>
              <a:rPr lang="pt-BR" sz="1600" dirty="0"/>
              <a:t>HRV = HR/60 - RR </a:t>
            </a:r>
            <a:r>
              <a:rPr lang="pt-BR" sz="1600" dirty="0" err="1"/>
              <a:t>interval</a:t>
            </a:r>
            <a:endParaRPr lang="pt-BR" sz="1600" dirty="0"/>
          </a:p>
          <a:p>
            <a:pPr lvl="0" rtl="0"/>
            <a:r>
              <a:rPr lang="pt-BR" sz="1600" dirty="0"/>
              <a:t>Portanto, para calcular o VFC, precisamos primeiro do HR. Mas 1 minuto é muito tempo. Portanto, usamos uma janela de 10 segundos para calcular os dois parâmetros.</a:t>
            </a:r>
          </a:p>
          <a:p>
            <a:pPr lvl="1"/>
            <a:r>
              <a:rPr lang="pt-BR" sz="1600" dirty="0"/>
              <a:t>HR = (RR </a:t>
            </a:r>
            <a:r>
              <a:rPr lang="pt-BR" sz="1600" dirty="0" err="1"/>
              <a:t>peaks</a:t>
            </a:r>
            <a:r>
              <a:rPr lang="pt-BR" sz="1600" dirty="0"/>
              <a:t> in 10 </a:t>
            </a:r>
            <a:r>
              <a:rPr lang="pt-BR" sz="1600" dirty="0" err="1"/>
              <a:t>seconds</a:t>
            </a:r>
            <a:r>
              <a:rPr lang="pt-BR" sz="1600" dirty="0"/>
              <a:t>)*6</a:t>
            </a:r>
          </a:p>
          <a:p>
            <a:pPr lvl="1"/>
            <a:r>
              <a:rPr lang="pt-BR" sz="1600" dirty="0"/>
              <a:t>HRV = HRV = HR/60 - RR </a:t>
            </a:r>
            <a:r>
              <a:rPr lang="pt-BR" sz="1600" dirty="0" err="1"/>
              <a:t>interval</a:t>
            </a:r>
            <a:endParaRPr lang="pt-BR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7085F6-BD4E-4BF4-8C5D-96112D79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29" y="4634831"/>
            <a:ext cx="7887383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9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Telas Touch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76" y="1101060"/>
            <a:ext cx="3563936" cy="535354"/>
          </a:xfrm>
        </p:spPr>
        <p:txBody>
          <a:bodyPr rtlCol="0"/>
          <a:lstStyle/>
          <a:p>
            <a:pPr rtl="0"/>
            <a:r>
              <a:rPr lang="pt-BR" dirty="0"/>
              <a:t>Telas Resistivas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811045"/>
            <a:ext cx="10999250" cy="4497680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As telas </a:t>
            </a:r>
            <a:r>
              <a:rPr lang="pt-BR" sz="1600" dirty="0" err="1"/>
              <a:t>touch</a:t>
            </a:r>
            <a:r>
              <a:rPr lang="pt-BR" sz="1600" dirty="0"/>
              <a:t> </a:t>
            </a:r>
            <a:r>
              <a:rPr lang="pt-BR" sz="1600" dirty="0" err="1"/>
              <a:t>screen</a:t>
            </a:r>
            <a:r>
              <a:rPr lang="pt-BR" sz="1600" dirty="0"/>
              <a:t> com sistema resistivo são formadas por três camadas bem finas, sendo uma resistiva e a outra de vidro normal recoberto por uma camada de metal condutor. </a:t>
            </a:r>
          </a:p>
          <a:p>
            <a:pPr lvl="0" rtl="0"/>
            <a:r>
              <a:rPr lang="pt-BR" sz="1600" dirty="0"/>
              <a:t>A camada resistiva é separada da camada condutora por espaçadores, e uma corrente elétrica de baixa intensidade passa entre essas duas camadas. </a:t>
            </a:r>
          </a:p>
          <a:p>
            <a:pPr lvl="0" rtl="0"/>
            <a:r>
              <a:rPr lang="pt-BR" sz="1600" dirty="0"/>
              <a:t>Quando se toca a tela, as duas camadas encostam-se, e o dispositivo sente a mudança de campo elétrico naquele ponto e envia suas coordenadas para o computador, que utiliza um programa específico que as traduz e transforma o toque em um comando.</a:t>
            </a:r>
          </a:p>
          <a:p>
            <a:pPr lvl="0" rtl="0"/>
            <a:r>
              <a:rPr lang="pt-BR" sz="1600" dirty="0"/>
              <a:t>Em virtude da forma como o sistema percebe o campo elétrico, a mudança de pressão que ocorre na tela pode ser feita por qualquer dispositivo. </a:t>
            </a:r>
          </a:p>
          <a:p>
            <a:pPr lvl="0" rtl="0"/>
            <a:r>
              <a:rPr lang="pt-BR" sz="1600" dirty="0"/>
              <a:t>A desvantagem dessas telas é que, por utilizar uma placa metálica, mesmo que seja bem fina, elas deixam passar apenas 75% da luminosidade do monitor.</a:t>
            </a:r>
          </a:p>
          <a:p>
            <a:pPr lvl="0" rtl="0"/>
            <a:r>
              <a:rPr lang="pt-BR" sz="1600" dirty="0"/>
              <a:t>Comumente utilizadas em caixas eletrônicos, e equipamentos menos portáteis. Esse tipo de tela é mais simples e costuma ter uma vida útil maior do que as outras. No entanto, elas são um pouco menos responsivas que as capacitivas e funcionam com menos precisão.</a:t>
            </a:r>
          </a:p>
          <a:p>
            <a:pPr rtl="0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58581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721" y="2997862"/>
            <a:ext cx="2636557" cy="862275"/>
          </a:xfrm>
        </p:spPr>
        <p:txBody>
          <a:bodyPr rtlCol="0"/>
          <a:lstStyle/>
          <a:p>
            <a:pPr rtl="0"/>
            <a:r>
              <a:rPr lang="pt-BR" dirty="0"/>
              <a:t>Dúvidas?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7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946" y="334036"/>
            <a:ext cx="3314107" cy="862275"/>
          </a:xfrm>
        </p:spPr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21</a:t>
            </a:fld>
            <a:endParaRPr lang="pt-BR"/>
          </a:p>
        </p:txBody>
      </p:sp>
      <p:sp>
        <p:nvSpPr>
          <p:cNvPr id="13" name="Espaço Reservado para Conteúdo 8">
            <a:extLst>
              <a:ext uri="{FF2B5EF4-FFF2-40B4-BE49-F238E27FC236}">
                <a16:creationId xmlns:a16="http://schemas.microsoft.com/office/drawing/2014/main" id="{D7811A89-E881-495D-81FE-D1D24A2DEEC4}"/>
              </a:ext>
            </a:extLst>
          </p:cNvPr>
          <p:cNvSpPr txBox="1">
            <a:spLocks/>
          </p:cNvSpPr>
          <p:nvPr/>
        </p:nvSpPr>
        <p:spPr>
          <a:xfrm>
            <a:off x="559476" y="1420426"/>
            <a:ext cx="10999250" cy="5240673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hlinkClick r:id="rId2"/>
              </a:rPr>
              <a:t>https://brasilescola.uol.com.br/</a:t>
            </a:r>
            <a:r>
              <a:rPr lang="pt-BR" sz="1400" dirty="0" err="1">
                <a:hlinkClick r:id="rId2"/>
              </a:rPr>
              <a:t>fisica</a:t>
            </a:r>
            <a:r>
              <a:rPr lang="pt-BR" sz="1400" dirty="0">
                <a:hlinkClick r:id="rId2"/>
              </a:rPr>
              <a:t>/touch-screen.htm#:~:</a:t>
            </a:r>
            <a:r>
              <a:rPr lang="pt-BR" sz="1400" dirty="0" err="1">
                <a:hlinkClick r:id="rId2"/>
              </a:rPr>
              <a:t>text</a:t>
            </a:r>
            <a:r>
              <a:rPr lang="pt-BR" sz="1400" dirty="0">
                <a:hlinkClick r:id="rId2"/>
              </a:rPr>
              <a:t>=As%20telas%20touch%20screen%20com%20sistema%20capacitivo%20s%C3%A3o%20formadas%20por,el%C3%A9trico%2C%20mas%20com%20intensidade%20impercept%C3%ADvel</a:t>
            </a:r>
            <a:r>
              <a:rPr lang="pt-BR" sz="1400" dirty="0"/>
              <a:t>.</a:t>
            </a:r>
          </a:p>
          <a:p>
            <a:pPr marL="0" indent="0">
              <a:buNone/>
            </a:pPr>
            <a:r>
              <a:rPr lang="pt-BR" sz="1400" dirty="0">
                <a:hlinkClick r:id="rId3"/>
              </a:rPr>
              <a:t>https://emporiodocelular.com.br/blog/como-funcionam-as-telas-touch-screen/</a:t>
            </a:r>
            <a:endParaRPr lang="pt-BR" sz="1400" dirty="0"/>
          </a:p>
          <a:p>
            <a:pPr marL="0" indent="0">
              <a:buNone/>
            </a:pPr>
            <a:r>
              <a:rPr lang="pt-BR" sz="1400" dirty="0">
                <a:hlinkClick r:id="rId4"/>
              </a:rPr>
              <a:t>https://frahm.com.br/som-via-</a:t>
            </a:r>
            <a:r>
              <a:rPr lang="pt-BR" sz="1400" dirty="0" err="1">
                <a:hlinkClick r:id="rId4"/>
              </a:rPr>
              <a:t>bluetooth</a:t>
            </a:r>
            <a:r>
              <a:rPr lang="pt-BR" sz="1400" dirty="0">
                <a:hlinkClick r:id="rId4"/>
              </a:rPr>
              <a:t>/#:~:text=Bluetooth%20%C3%A9%20uma%20tecnologia%20que,envia%20e%20recebe%20as%20informa%C3%A7%C3%B5es</a:t>
            </a:r>
            <a:r>
              <a:rPr lang="pt-BR" sz="1400" dirty="0"/>
              <a:t>.</a:t>
            </a:r>
          </a:p>
          <a:p>
            <a:pPr marL="0" indent="0">
              <a:buNone/>
            </a:pPr>
            <a:r>
              <a:rPr lang="pt-BR" sz="1400" dirty="0">
                <a:hlinkClick r:id="rId5"/>
              </a:rPr>
              <a:t>https://sonorizacaodeambientes.com.br/blog/transmissor-audio-bluetooth/</a:t>
            </a:r>
            <a:endParaRPr lang="pt-BR" sz="1400" dirty="0"/>
          </a:p>
          <a:p>
            <a:pPr marL="0" indent="0">
              <a:buNone/>
            </a:pPr>
            <a:r>
              <a:rPr lang="pt-BR" sz="1400" dirty="0">
                <a:hlinkClick r:id="rId6"/>
              </a:rPr>
              <a:t>https://www.samsung.com/br/audio-sound/galaxy-buds/galaxy-buds2-graphite-sm-r177nzkpzto/?utm_source=google&amp;utm_medium=ppc&amp;utm_campaign=br_pd_ppc_google_hearables-galaxy-buds2_launch_cad15-a0767_text_none_paid-cdm-$none$-fone%20sem%20fio%20samsung&amp;utm_content=none&amp;utm_term=fone%20sem%20fio%20samsung&amp;cid=br_pd_ppc_google_hearables-galaxy-buds2_launch_cad15-a0767_text_none_paid-cdm-$none$-fone%20sem%20fio%20samsung&amp;keeplink=true</a:t>
            </a: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946" y="334036"/>
            <a:ext cx="3314107" cy="862275"/>
          </a:xfrm>
        </p:spPr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22</a:t>
            </a:fld>
            <a:endParaRPr lang="pt-BR"/>
          </a:p>
        </p:txBody>
      </p:sp>
      <p:sp>
        <p:nvSpPr>
          <p:cNvPr id="13" name="Espaço Reservado para Conteúdo 8">
            <a:extLst>
              <a:ext uri="{FF2B5EF4-FFF2-40B4-BE49-F238E27FC236}">
                <a16:creationId xmlns:a16="http://schemas.microsoft.com/office/drawing/2014/main" id="{D7811A89-E881-495D-81FE-D1D24A2DEEC4}"/>
              </a:ext>
            </a:extLst>
          </p:cNvPr>
          <p:cNvSpPr txBox="1">
            <a:spLocks/>
          </p:cNvSpPr>
          <p:nvPr/>
        </p:nvSpPr>
        <p:spPr>
          <a:xfrm>
            <a:off x="559476" y="1420426"/>
            <a:ext cx="10999250" cy="5240673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hlinkClick r:id="rId2"/>
              </a:rPr>
              <a:t>https://revistagalileu.globo.com/Tecnologia/noticia/2014/05/conheca-o-eyeborg-o-cineasta-que-tem-um-olho-eletronico.html</a:t>
            </a:r>
            <a:endParaRPr lang="pt-BR" sz="1400" dirty="0"/>
          </a:p>
          <a:p>
            <a:pPr marL="0" indent="0">
              <a:buNone/>
            </a:pPr>
            <a:r>
              <a:rPr lang="pt-BR" sz="1400" dirty="0">
                <a:hlinkClick r:id="rId3"/>
              </a:rPr>
              <a:t>https://www.tecmundo.com.br/robotica/107585-eyeborg-canadense-implanta-camera-dentro-olho-vidro-video.htm</a:t>
            </a:r>
            <a:endParaRPr lang="pt-BR" sz="1400" dirty="0"/>
          </a:p>
          <a:p>
            <a:pPr marL="0" indent="0">
              <a:buNone/>
            </a:pPr>
            <a:r>
              <a:rPr lang="pt-BR" sz="1400" dirty="0">
                <a:hlinkClick r:id="rId4"/>
              </a:rPr>
              <a:t>https://www.conexasaude.com.br/blog/eletrocardiograma-ecg-para-que-serve-e-como-e-feito/</a:t>
            </a:r>
            <a:endParaRPr lang="pt-BR" sz="1400" dirty="0"/>
          </a:p>
          <a:p>
            <a:pPr marL="0" indent="0">
              <a:buNone/>
            </a:pPr>
            <a:r>
              <a:rPr lang="pt-BR" sz="1400" dirty="0">
                <a:hlinkClick r:id="rId5"/>
              </a:rPr>
              <a:t>https://capsistema.com.br/index.php/2021/07/06/compreendendo-os-sensores-de-ecg-e-como-programa-los-para-diagnosticar-varias-condicoes-medicas/</a:t>
            </a: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171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Telas Touch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5921"/>
            <a:ext cx="3563936" cy="535354"/>
          </a:xfrm>
        </p:spPr>
        <p:txBody>
          <a:bodyPr rtlCol="0"/>
          <a:lstStyle/>
          <a:p>
            <a:pPr rtl="0"/>
            <a:r>
              <a:rPr lang="pt-BR" dirty="0"/>
              <a:t>Telas Resistivas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90C051-FAAB-4579-93CD-F794128CB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286" y="2188199"/>
            <a:ext cx="539542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7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Telas Touch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76" y="1101060"/>
            <a:ext cx="3563936" cy="535354"/>
          </a:xfrm>
        </p:spPr>
        <p:txBody>
          <a:bodyPr rtlCol="0"/>
          <a:lstStyle/>
          <a:p>
            <a:pPr rtl="0"/>
            <a:r>
              <a:rPr lang="pt-BR" dirty="0"/>
              <a:t>Telas Capacitivas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811045"/>
            <a:ext cx="10999250" cy="4497680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As telas </a:t>
            </a:r>
            <a:r>
              <a:rPr lang="pt-BR" sz="1600" dirty="0" err="1"/>
              <a:t>touch</a:t>
            </a:r>
            <a:r>
              <a:rPr lang="pt-BR" sz="1600" dirty="0"/>
              <a:t> </a:t>
            </a:r>
            <a:r>
              <a:rPr lang="pt-BR" sz="1600" dirty="0" err="1"/>
              <a:t>screen</a:t>
            </a:r>
            <a:r>
              <a:rPr lang="pt-BR" sz="1600" dirty="0"/>
              <a:t> com sistema capacitivo são formadas por uma camada eletricamente carregada, a camada capacitiva que é colocada sobre o painel do monitor. </a:t>
            </a:r>
          </a:p>
          <a:p>
            <a:pPr lvl="0" rtl="0"/>
            <a:r>
              <a:rPr lang="pt-BR" sz="1600" dirty="0"/>
              <a:t>Ao ser tocada, essa camada transmite elétrons para o dedo de forma semelhante ao choque elétrico, mas com intensidade imperceptível. Essa descarga elétrica na tela é sentida pelo computador, que calcula as coordenadas do ponto tocado, transformando-as em um comando para a tela.</a:t>
            </a:r>
          </a:p>
          <a:p>
            <a:pPr lvl="0" rtl="0"/>
            <a:r>
              <a:rPr lang="pt-BR" sz="1600" dirty="0"/>
              <a:t>A vantagem do sistema capacitivo em relação ao resistivo é que ele deixa passar mais luminosidade, permitindo a passagem de até 90% da luz do monitor, o que resulta em uma imagem muito mais clara. </a:t>
            </a:r>
          </a:p>
          <a:p>
            <a:pPr lvl="0" rtl="0"/>
            <a:r>
              <a:rPr lang="pt-BR" sz="1600" dirty="0"/>
              <a:t>Essa tecnologia é a utilizada pelos iPhones e </a:t>
            </a:r>
            <a:r>
              <a:rPr lang="pt-BR" sz="1600" dirty="0" err="1"/>
              <a:t>iTouchs</a:t>
            </a:r>
            <a:r>
              <a:rPr lang="pt-BR" sz="1600" dirty="0"/>
              <a:t>.</a:t>
            </a:r>
          </a:p>
          <a:p>
            <a:pPr lvl="0" rtl="0"/>
            <a:r>
              <a:rPr lang="pt-BR" sz="1600" dirty="0"/>
              <a:t>As telas </a:t>
            </a:r>
            <a:r>
              <a:rPr lang="pt-BR" sz="1600" dirty="0" err="1"/>
              <a:t>touch</a:t>
            </a:r>
            <a:r>
              <a:rPr lang="pt-BR" sz="1600" dirty="0"/>
              <a:t> </a:t>
            </a:r>
            <a:r>
              <a:rPr lang="pt-BR" sz="1600" dirty="0" err="1"/>
              <a:t>screen</a:t>
            </a:r>
            <a:r>
              <a:rPr lang="pt-BR" sz="1600" dirty="0"/>
              <a:t> capacitivas estão presentes na maior parte dos smartphones.</a:t>
            </a:r>
          </a:p>
        </p:txBody>
      </p:sp>
    </p:spTree>
    <p:extLst>
      <p:ext uri="{BB962C8B-B14F-4D97-AF65-F5344CB8AC3E}">
        <p14:creationId xmlns:p14="http://schemas.microsoft.com/office/powerpoint/2010/main" val="31138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Telas Touch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5921"/>
            <a:ext cx="3563936" cy="535354"/>
          </a:xfrm>
        </p:spPr>
        <p:txBody>
          <a:bodyPr rtlCol="0"/>
          <a:lstStyle/>
          <a:p>
            <a:pPr rtl="0"/>
            <a:r>
              <a:rPr lang="pt-BR" dirty="0"/>
              <a:t>Telas Capacitivas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BD40D2-6459-4588-AC6A-3DE4247C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537" y="2040860"/>
            <a:ext cx="4740926" cy="39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Telas Touch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76" y="1101060"/>
            <a:ext cx="4438652" cy="535354"/>
          </a:xfrm>
        </p:spPr>
        <p:txBody>
          <a:bodyPr rtlCol="0"/>
          <a:lstStyle/>
          <a:p>
            <a:pPr rtl="0"/>
            <a:r>
              <a:rPr lang="pt-BR" dirty="0"/>
              <a:t>Telas com onda acústica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811045"/>
            <a:ext cx="7949225" cy="4497680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As telas que utilizam o sistema de onda acústica superficial possuem dois transdutores tanto nas extremidades laterais como na extremidade inferior e na superior da tela, sendo um receptor e o outro emissor. </a:t>
            </a:r>
          </a:p>
          <a:p>
            <a:pPr lvl="0" rtl="0"/>
            <a:r>
              <a:rPr lang="pt-BR" sz="1600" dirty="0"/>
              <a:t>Também são instalados refletores sobre a tela que enviam sinal elétrico de um transdutor para outro por meio de ondas. </a:t>
            </a:r>
          </a:p>
          <a:p>
            <a:pPr lvl="0" rtl="0"/>
            <a:r>
              <a:rPr lang="pt-BR" sz="1600" dirty="0"/>
              <a:t>Quando a tela é tocada, essas ondas são interrompidas, os sensores calculam o lugar exato do toque e o sistema executa o comando.</a:t>
            </a:r>
          </a:p>
          <a:p>
            <a:pPr lvl="0" rtl="0"/>
            <a:r>
              <a:rPr lang="pt-BR" sz="1600" dirty="0"/>
              <a:t>O sistema de onda acústica superficial é considerado o mais eficiente de todos por permitir a passagem de 100% da luminosidade produzida, o que faz com que a imagem possua uma claridade perfeita.</a:t>
            </a:r>
          </a:p>
          <a:p>
            <a:pPr lvl="0" rtl="0"/>
            <a:r>
              <a:rPr lang="pt-BR" sz="1600" dirty="0"/>
              <a:t>Não perde precisão mesmo com arranhões, poeira ou gordura na tela.</a:t>
            </a:r>
          </a:p>
          <a:p>
            <a:pPr lvl="0" rtl="0"/>
            <a:r>
              <a:rPr lang="pt-BR" sz="1600" dirty="0"/>
              <a:t>Não detecta dedos parados na tela, apenas dedos que se movimentem.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823A7C-2102-4251-9DF8-DF4136EE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189" y="1997476"/>
            <a:ext cx="313971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Transmissão de Som por Bluetooth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811045"/>
            <a:ext cx="10999250" cy="4497680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Bluetooth é uma tecnologia que permite a transmissão de informações e dados sem a necessidade de conexão entre cabos e drives.</a:t>
            </a:r>
          </a:p>
          <a:p>
            <a:pPr lvl="0" rtl="0"/>
            <a:r>
              <a:rPr lang="pt-BR" sz="1600" dirty="0"/>
              <a:t>A tecnologia faz a conexão entre duas fontes de informação em uma curta distância. </a:t>
            </a:r>
          </a:p>
          <a:p>
            <a:pPr lvl="0" rtl="0"/>
            <a:r>
              <a:rPr lang="pt-BR" sz="1600" dirty="0"/>
              <a:t>Basicamente, isso é possível por meio de uma radiofrequência, que envia e recebe as informações. </a:t>
            </a:r>
          </a:p>
          <a:p>
            <a:pPr lvl="0" rtl="0"/>
            <a:r>
              <a:rPr lang="pt-BR" sz="1600" dirty="0"/>
              <a:t>O Bluetooth foi criado há mais de 20 anos, a partir do interesse de uma grande empresa de tecnologia para telefonia fixa e móvel, mas que só foi possível ser efetivado depois da junção dessa e de outras grandes marcas do mercado.</a:t>
            </a:r>
          </a:p>
          <a:p>
            <a:pPr lvl="0" rtl="0"/>
            <a:r>
              <a:rPr lang="pt-BR" sz="1600" dirty="0"/>
              <a:t>Esse tipo de comunicação entre dispositivos é baseado num padrão mundial de comunicação sem fio que tem uma premissa fundamental: consumir pouca quantidade de energia. O pré-requisito é que os aparelhos estejam próximos um do outro para que o fluxo ocorra da melhor maneira possível.</a:t>
            </a:r>
          </a:p>
          <a:p>
            <a:pPr lvl="0" rtl="0"/>
            <a:r>
              <a:rPr lang="pt-BR" sz="1600" dirty="0"/>
              <a:t>A transmissão dos dados é feita por meio de radiofrequência, de forma muito semelhante como funcionam os celulares e os aparelhos de rádio (AM e FM), por exemplo. </a:t>
            </a:r>
          </a:p>
        </p:txBody>
      </p:sp>
    </p:spTree>
    <p:extLst>
      <p:ext uri="{BB962C8B-B14F-4D97-AF65-F5344CB8AC3E}">
        <p14:creationId xmlns:p14="http://schemas.microsoft.com/office/powerpoint/2010/main" val="21719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Transmissão de Som por Bluetooth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811045"/>
            <a:ext cx="11081662" cy="4497680"/>
          </a:xfrm>
        </p:spPr>
        <p:txBody>
          <a:bodyPr rtlCol="0">
            <a:noAutofit/>
          </a:bodyPr>
          <a:lstStyle/>
          <a:p>
            <a:pPr lvl="0" rtl="0"/>
            <a:r>
              <a:rPr lang="pt-BR" sz="1600" dirty="0"/>
              <a:t>Há três classes categorizadas pela potência total emitida pelos transmissores:</a:t>
            </a:r>
          </a:p>
          <a:p>
            <a:pPr lvl="0" rtl="0"/>
            <a:r>
              <a:rPr lang="pt-BR" sz="1600" b="1" dirty="0"/>
              <a:t>Classe 1: </a:t>
            </a:r>
            <a:r>
              <a:rPr lang="pt-BR" sz="1600" dirty="0"/>
              <a:t>potência máxima de 100 mW (</a:t>
            </a:r>
            <a:r>
              <a:rPr lang="pt-BR" sz="1600" dirty="0" err="1"/>
              <a:t>miliWatts</a:t>
            </a:r>
            <a:r>
              <a:rPr lang="pt-BR" sz="1600" dirty="0"/>
              <a:t>), que permitem a cobertura de uma área de cerca de 100 metros;</a:t>
            </a:r>
          </a:p>
          <a:p>
            <a:pPr lvl="0" rtl="0"/>
            <a:r>
              <a:rPr lang="pt-BR" sz="1600" b="1" dirty="0"/>
              <a:t>Classe 2: </a:t>
            </a:r>
            <a:r>
              <a:rPr lang="pt-BR" sz="1600" dirty="0"/>
              <a:t>potência de 2,5 mW e alcance de até 10 metros;</a:t>
            </a:r>
          </a:p>
          <a:p>
            <a:pPr lvl="0" rtl="0"/>
            <a:r>
              <a:rPr lang="pt-BR" sz="1600" b="1" dirty="0"/>
              <a:t>Classe 3: </a:t>
            </a:r>
            <a:r>
              <a:rPr lang="pt-BR" sz="1600" dirty="0"/>
              <a:t>potência máxima de 1 mW e alcance de apenas um metro.</a:t>
            </a:r>
          </a:p>
          <a:p>
            <a:pPr lvl="0" rtl="0"/>
            <a:r>
              <a:rPr lang="pt-BR" sz="1600" dirty="0"/>
              <a:t>A maioria dos dispositivos comercializados no mercado é da classe 2, pois ela proporciona um bom custo-benefício energético: não consome muito e atende às principais necessidades cotidianas. Um exemplo de aparelho atendido por essa classe são os smartphones.</a:t>
            </a:r>
          </a:p>
          <a:p>
            <a:pPr lvl="0" rtl="0"/>
            <a:r>
              <a:rPr lang="pt-BR" sz="1600" dirty="0"/>
              <a:t>Bluetooth 5.0: a versão mais recente da tecnologia permite que você faça transmissões a distâncias de até 40 metros entre transmissor e receptor. A velocidade média aumentou e agora chega a 50 Mb/s e o risco de interferências causadas pelas redes Wi-Fi ou LTE (quarta geração de celulares) também são aperfeiçoamentos importantes.</a:t>
            </a:r>
          </a:p>
        </p:txBody>
      </p:sp>
    </p:spTree>
    <p:extLst>
      <p:ext uri="{BB962C8B-B14F-4D97-AF65-F5344CB8AC3E}">
        <p14:creationId xmlns:p14="http://schemas.microsoft.com/office/powerpoint/2010/main" val="29658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BR" dirty="0"/>
              <a:t>Exemplo de Aplicação/Melhoria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76" y="1101060"/>
            <a:ext cx="4438652" cy="535354"/>
          </a:xfrm>
        </p:spPr>
        <p:txBody>
          <a:bodyPr rtlCol="0"/>
          <a:lstStyle/>
          <a:p>
            <a:pPr rtl="0"/>
            <a:r>
              <a:rPr lang="pt-BR" dirty="0"/>
              <a:t>Galaxy Buds2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A92A6A-DD97-47DF-9E35-60295B45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56" y="1681936"/>
            <a:ext cx="6686844" cy="46267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8A1DF38-389A-4CB3-8AEA-46C6D5391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914" y="1681936"/>
            <a:ext cx="4614430" cy="20203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6A824BC-F347-47D0-A360-B58F7863B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914" y="3892552"/>
            <a:ext cx="4614430" cy="172882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F4335E8-1D62-400E-AEE8-EF142D971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8167" y="5743540"/>
            <a:ext cx="188992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764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{31DBC7B5-A29A-4F6A-B5B7-7D49699EA481}tf33713516_win32</Template>
  <TotalTime>366</TotalTime>
  <Words>2240</Words>
  <Application>Microsoft Office PowerPoint</Application>
  <PresentationFormat>Widescreen</PresentationFormat>
  <Paragraphs>157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Walbaum Display</vt:lpstr>
      <vt:lpstr>3DFloatVTI</vt:lpstr>
      <vt:lpstr>3 Hardwares + 1 Sensor</vt:lpstr>
      <vt:lpstr>Telas Touch Screen</vt:lpstr>
      <vt:lpstr>Telas Touch Screen</vt:lpstr>
      <vt:lpstr>Telas Touch Screen</vt:lpstr>
      <vt:lpstr>Telas Touch Screen</vt:lpstr>
      <vt:lpstr>Telas Touch Screen</vt:lpstr>
      <vt:lpstr>Transmissão de Som por Bluetooth</vt:lpstr>
      <vt:lpstr>Transmissão de Som por Bluetooth</vt:lpstr>
      <vt:lpstr>Exemplo de Aplicação/Melhoria</vt:lpstr>
      <vt:lpstr>Eyeborg</vt:lpstr>
      <vt:lpstr>Eyeborg</vt:lpstr>
      <vt:lpstr>Sensor ECG - (Eletro-Cardiograma)</vt:lpstr>
      <vt:lpstr>Sensor ECG - (Eletro-Cardiograma)</vt:lpstr>
      <vt:lpstr>Sensor ECG - (Eletro-Cardiograma)</vt:lpstr>
      <vt:lpstr>Sensor ECG - (Eletro-Cardiograma)</vt:lpstr>
      <vt:lpstr>Sensor ECG - (Eletro-Cardiograma)</vt:lpstr>
      <vt:lpstr>Sensor ECG - (Eletro-Cardiograma)</vt:lpstr>
      <vt:lpstr>Sensor ECG - (Eletro-Cardiograma)</vt:lpstr>
      <vt:lpstr>Sensor ECG - (Eletro-Cardiograma)</vt:lpstr>
      <vt:lpstr>Dúvidas?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Hardwares + 1 Sensor</dc:title>
  <dc:creator>Leonardo Bertol Da Silva</dc:creator>
  <cp:lastModifiedBy>Leonardo Bertol Da Silva</cp:lastModifiedBy>
  <cp:revision>25</cp:revision>
  <dcterms:created xsi:type="dcterms:W3CDTF">2022-03-29T16:14:44Z</dcterms:created>
  <dcterms:modified xsi:type="dcterms:W3CDTF">2022-04-04T21:43:53Z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