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3" r:id="rId8"/>
    <p:sldId id="264" r:id="rId9"/>
    <p:sldId id="260" r:id="rId10"/>
    <p:sldId id="265" r:id="rId11"/>
    <p:sldId id="259" r:id="rId12"/>
    <p:sldId id="261" r:id="rId13"/>
    <p:sldId id="262" r:id="rId14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A6FDA-3F6B-CFFE-50A3-194A7008F95E}" v="299" dt="2022-04-03T16:15:16.033"/>
    <p1510:client id="{7F2E05E6-05EE-AC7A-7051-16CBAABD7396}" v="521" dt="2022-04-03T19:31:18.439"/>
    <p1510:client id="{BBE14803-BFD6-FCB2-4D9E-BF9625C77449}" v="5" dt="2022-04-04T21:45:38.223"/>
    <p1510:client id="{E0E517FB-56D0-5EFE-EFC3-99AB160C956A}" v="140" dt="2022-04-03T19:09:07.619"/>
    <p1510:client id="{E120693B-9484-8990-C64B-8031775D99D5}" v="275" dt="2022-04-03T18:50:19.418"/>
    <p1510:client id="{EB18D21F-E80A-47F5-8F9E-03B8F9137A6B}" v="1173" dt="2022-03-18T23:26:41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348129-1D48-4BC0-A8DB-DE2F4BBEA824}" type="datetime1">
              <a:rPr lang="pt-BR" smtClean="0"/>
              <a:t>04/04/2022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C4A0FF-11C3-4916-A589-DFB00A47FD91}" type="datetime1">
              <a:rPr lang="pt-BR" noProof="0" smtClean="0"/>
              <a:t>04/04/2022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04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0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85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4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0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etrusted-io/xous-cor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Tela de fundo abstrata triangular">
            <a:extLst>
              <a:ext uri="{FF2B5EF4-FFF2-40B4-BE49-F238E27FC236}">
                <a16:creationId xmlns:a16="http://schemas.microsoft.com/office/drawing/2014/main" id="{7A5B1416-7F78-71D0-3998-665C0A2787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30"/>
          <a:stretch/>
        </p:blipFill>
        <p:spPr>
          <a:xfrm>
            <a:off x="20" y="57519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5AEFF94-0E7F-40D2-BB64-2466E9D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253" y="1263650"/>
            <a:ext cx="7113494" cy="1880480"/>
          </a:xfrm>
        </p:spPr>
        <p:txBody>
          <a:bodyPr rtlCol="0">
            <a:normAutofit/>
          </a:bodyPr>
          <a:lstStyle/>
          <a:p>
            <a:r>
              <a:rPr lang="pt-BR" sz="5400">
                <a:ea typeface="+mj-lt"/>
                <a:cs typeface="+mj-lt"/>
              </a:rPr>
              <a:t>hardwares 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9" y="4876803"/>
            <a:ext cx="5074022" cy="12333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/>
              <a:t>Equipe: Guilherme Mafra, Marcos Vinicius Venturi e Victor </a:t>
            </a:r>
            <a:r>
              <a:rPr lang="pt-BR" sz="2400" err="1"/>
              <a:t>Thewis</a:t>
            </a:r>
            <a:r>
              <a:rPr lang="pt-BR" sz="2400"/>
              <a:t> Gomes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06FD63-63B5-4FE3-A87F-05F94B21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86DBE9-D336-44D1-92FA-BA402C628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46B389-851B-469E-BEE7-92EA81669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23CA0E-FA7F-4ACA-9F3B-4FEBC353A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07DCF-2E09-7278-4115-8F60DD15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250874"/>
            <a:ext cx="11576147" cy="10370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cap="all" spc="390">
                <a:ea typeface="+mj-lt"/>
                <a:cs typeface="+mj-lt"/>
              </a:rPr>
              <a:t>Para que server no </a:t>
            </a:r>
            <a:r>
              <a:rPr lang="en-US" sz="2800" cap="all" spc="390" err="1">
                <a:ea typeface="+mj-lt"/>
                <a:cs typeface="+mj-lt"/>
              </a:rPr>
              <a:t>celular</a:t>
            </a:r>
            <a:r>
              <a:rPr lang="en-US" sz="2800" cap="all" spc="390">
                <a:ea typeface="+mj-lt"/>
                <a:cs typeface="+mj-lt"/>
              </a:rPr>
              <a:t> ?</a:t>
            </a:r>
            <a:endParaRPr lang="en-US" sz="2800" cap="all" spc="39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EC25DC-2C76-C37A-338D-8BF8FAD9A0DB}"/>
              </a:ext>
            </a:extLst>
          </p:cNvPr>
          <p:cNvSpPr txBox="1"/>
          <p:nvPr/>
        </p:nvSpPr>
        <p:spPr>
          <a:xfrm>
            <a:off x="621323" y="1715477"/>
            <a:ext cx="1058789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Alguns jogos necessitam que você vire o aparelho para o personagem se movimentar. É o giroscópio que está fazendo a leitura de todos esses movimentos físicos e os converte em dados para essas aplicações.</a:t>
            </a:r>
          </a:p>
          <a:p>
            <a:pPr marL="285750" indent="-285750">
              <a:buFont typeface="Arial"/>
              <a:buChar char="•"/>
            </a:pPr>
            <a:endParaRPr lang="pt-BR" sz="2400"/>
          </a:p>
          <a:p>
            <a:pPr marL="285750" indent="-285750">
              <a:buFont typeface="Arial"/>
              <a:buChar char="•"/>
            </a:pPr>
            <a:r>
              <a:rPr lang="pt-BR" sz="2400"/>
              <a:t>O fato de você virar o celular e a tela virar junto, quem faz isso é o </a:t>
            </a:r>
            <a:r>
              <a:rPr lang="pt-BR" sz="2400">
                <a:ea typeface="+mn-lt"/>
                <a:cs typeface="+mn-lt"/>
              </a:rPr>
              <a:t>giroscópio </a:t>
            </a:r>
            <a:r>
              <a:rPr lang="pt-BR" sz="2400"/>
              <a:t> </a:t>
            </a:r>
          </a:p>
        </p:txBody>
      </p:sp>
      <p:pic>
        <p:nvPicPr>
          <p:cNvPr id="3" name="Imagem 4" descr="Mão segurando celular com tela ligada&#10;&#10;Descrição gerada automaticamente">
            <a:extLst>
              <a:ext uri="{FF2B5EF4-FFF2-40B4-BE49-F238E27FC236}">
                <a16:creationId xmlns:a16="http://schemas.microsoft.com/office/drawing/2014/main" id="{5F29B930-B684-936C-4645-80F9DEF1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114" y="3656425"/>
            <a:ext cx="4766128" cy="299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3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82198C-7B87-4E60-B64D-E45FAA3F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02" y="-885497"/>
            <a:ext cx="10871908" cy="1969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spc="390" err="1"/>
              <a:t>Microfone</a:t>
            </a:r>
            <a:endParaRPr lang="en-US" sz="4000" kern="1200" cap="all" spc="390" baseline="0" err="1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C8A933-60FB-40C7-827B-668F12D44D16}"/>
              </a:ext>
            </a:extLst>
          </p:cNvPr>
          <p:cNvSpPr txBox="1"/>
          <p:nvPr/>
        </p:nvSpPr>
        <p:spPr>
          <a:xfrm>
            <a:off x="382438" y="1360098"/>
            <a:ext cx="1140334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Emil Berliner criou o microfone em 4 de março de 1877 </a:t>
            </a:r>
          </a:p>
          <a:p>
            <a:pPr marL="285750" indent="-285750">
              <a:buFont typeface="Arial"/>
              <a:buChar char="•"/>
            </a:pPr>
            <a:endParaRPr lang="pt-BR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Alexander Graham Bell é o nome do homem que comprou por 50 mil dólares a patente de Emil Berliner. Bell na época era dono de uma empresa telefônica e ficou fascinado pela invenção do alemão.</a:t>
            </a:r>
            <a:endParaRPr lang="pt-BR"/>
          </a:p>
        </p:txBody>
      </p:sp>
      <p:pic>
        <p:nvPicPr>
          <p:cNvPr id="5" name="Imagem 8">
            <a:extLst>
              <a:ext uri="{FF2B5EF4-FFF2-40B4-BE49-F238E27FC236}">
                <a16:creationId xmlns:a16="http://schemas.microsoft.com/office/drawing/2014/main" id="{81B3DB7B-42DC-84B2-3495-BA8C2709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115" y="3302489"/>
            <a:ext cx="2559539" cy="312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6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07DCF-2E09-7278-4115-8F60DD15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250874"/>
            <a:ext cx="11576147" cy="10370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cap="all" spc="390" err="1"/>
              <a:t>Microfones</a:t>
            </a:r>
            <a:r>
              <a:rPr lang="en-US" sz="2800" cap="all" spc="390"/>
              <a:t> </a:t>
            </a:r>
            <a:r>
              <a:rPr lang="en-US" sz="2800" cap="all" spc="390" err="1"/>
              <a:t>nos</a:t>
            </a:r>
            <a:r>
              <a:rPr lang="en-US" sz="2800" cap="all" spc="390"/>
              <a:t> Celulares</a:t>
            </a:r>
            <a:endParaRPr lang="en-US" sz="2800" kern="1200" cap="all" spc="390" baseline="0">
              <a:latin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EC25DC-2C76-C37A-338D-8BF8FAD9A0DB}"/>
              </a:ext>
            </a:extLst>
          </p:cNvPr>
          <p:cNvSpPr txBox="1"/>
          <p:nvPr/>
        </p:nvSpPr>
        <p:spPr>
          <a:xfrm>
            <a:off x="621323" y="1715477"/>
            <a:ext cx="1058789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/>
              <a:t>Atualmente os celulares possuem mais do que 1 microfone. </a:t>
            </a:r>
          </a:p>
          <a:p>
            <a:pPr marL="285750" indent="-285750">
              <a:buFont typeface="Arial"/>
              <a:buChar char="•"/>
            </a:pPr>
            <a:endParaRPr lang="pt-BR" sz="2400"/>
          </a:p>
          <a:p>
            <a:pPr marL="285750" indent="-285750">
              <a:buFont typeface="Arial"/>
              <a:buChar char="•"/>
            </a:pPr>
            <a:r>
              <a:rPr lang="pt-BR" sz="2400"/>
              <a:t>O Iphone por exemplo tem 3 microfones, esses 3 microfones são usados para diminuir os ruídos do áudio   </a:t>
            </a:r>
          </a:p>
        </p:txBody>
      </p:sp>
      <p:pic>
        <p:nvPicPr>
          <p:cNvPr id="5" name="Imagem 5" descr="Mouse de computador&#10;&#10;Descrição gerada automaticamente">
            <a:extLst>
              <a:ext uri="{FF2B5EF4-FFF2-40B4-BE49-F238E27FC236}">
                <a16:creationId xmlns:a16="http://schemas.microsoft.com/office/drawing/2014/main" id="{63E83264-EFF9-219C-BFAC-24D26B9D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85" y="3368399"/>
            <a:ext cx="5185507" cy="296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4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07DCF-2E09-7278-4115-8F60DD15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250874"/>
            <a:ext cx="11576147" cy="10370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cap="all" spc="390"/>
              <a:t>Precursor</a:t>
            </a:r>
            <a:endParaRPr lang="en-US" sz="2800" kern="1200" cap="all" spc="390" baseline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EC25DC-2C76-C37A-338D-8BF8FAD9A0DB}"/>
              </a:ext>
            </a:extLst>
          </p:cNvPr>
          <p:cNvSpPr txBox="1"/>
          <p:nvPr/>
        </p:nvSpPr>
        <p:spPr>
          <a:xfrm>
            <a:off x="621323" y="1715477"/>
            <a:ext cx="1058789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/>
              <a:t>Construa seu dispositivo móvel de código aberto</a:t>
            </a:r>
            <a:endParaRPr lang="pt-BR"/>
          </a:p>
          <a:p>
            <a:endParaRPr lang="pt-BR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De acordo com o autor, trata-se de um Arduino ou </a:t>
            </a:r>
            <a:r>
              <a:rPr lang="pt-BR" sz="2400" err="1">
                <a:ea typeface="+mn-lt"/>
                <a:cs typeface="+mn-lt"/>
              </a:rPr>
              <a:t>Raspberry</a:t>
            </a:r>
            <a:r>
              <a:rPr lang="pt-BR" sz="2400">
                <a:ea typeface="+mn-lt"/>
                <a:cs typeface="+mn-lt"/>
              </a:rPr>
              <a:t> Pi para a indústria móvel. Qualquer dispositivo móvel pode ser montado com base na plataforma.</a:t>
            </a:r>
            <a:r>
              <a:rPr lang="pt-BR" sz="2400"/>
              <a:t>   </a:t>
            </a:r>
            <a:endParaRPr lang="pt-BR"/>
          </a:p>
        </p:txBody>
      </p:sp>
      <p:pic>
        <p:nvPicPr>
          <p:cNvPr id="3" name="Imagem 5">
            <a:extLst>
              <a:ext uri="{FF2B5EF4-FFF2-40B4-BE49-F238E27FC236}">
                <a16:creationId xmlns:a16="http://schemas.microsoft.com/office/drawing/2014/main" id="{BFEE45F1-6BBC-1F4B-80E4-567D1D416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34" y="3579243"/>
            <a:ext cx="3620218" cy="27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9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07DCF-2E09-7278-4115-8F60DD15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250874"/>
            <a:ext cx="11576147" cy="10370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cap="all" spc="390"/>
              <a:t>Precursor</a:t>
            </a:r>
            <a:endParaRPr lang="en-US" sz="2800" kern="1200" cap="all" spc="390" baseline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EC25DC-2C76-C37A-338D-8BF8FAD9A0DB}"/>
              </a:ext>
            </a:extLst>
          </p:cNvPr>
          <p:cNvSpPr txBox="1"/>
          <p:nvPr/>
        </p:nvSpPr>
        <p:spPr>
          <a:xfrm>
            <a:off x="621323" y="1715477"/>
            <a:ext cx="1058789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O dispositivo vem com um sistema operacional de código aberto personalizado chamado </a:t>
            </a:r>
            <a:r>
              <a:rPr lang="pt-BR" sz="2400">
                <a:ea typeface="+mn-lt"/>
                <a:cs typeface="+mn-lt"/>
                <a:hlinkClick r:id="rId2"/>
              </a:rPr>
              <a:t>Xous.</a:t>
            </a:r>
            <a:r>
              <a:rPr lang="pt-BR" sz="2400">
                <a:ea typeface="+mn-lt"/>
                <a:cs typeface="+mn-lt"/>
              </a:rPr>
              <a:t> </a:t>
            </a:r>
            <a:endParaRPr lang="pt-B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O Precursor deve ser capaz de obter até 5,5 horas de duração da bateria em uso ativo ou 100 horas em standby.</a:t>
            </a:r>
            <a:r>
              <a:rPr lang="pt-BR" sz="2400"/>
              <a:t>  </a:t>
            </a:r>
            <a:endParaRPr lang="pt-BR"/>
          </a:p>
        </p:txBody>
      </p:sp>
      <p:pic>
        <p:nvPicPr>
          <p:cNvPr id="5" name="Imagem 5" descr="Celular ao lado de computador&#10;&#10;Descrição gerada automaticamente">
            <a:extLst>
              <a:ext uri="{FF2B5EF4-FFF2-40B4-BE49-F238E27FC236}">
                <a16:creationId xmlns:a16="http://schemas.microsoft.com/office/drawing/2014/main" id="{CC1C9D63-B0D5-3B45-D214-116497A92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173" y="3852845"/>
            <a:ext cx="4152181" cy="19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6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07DCF-2E09-7278-4115-8F60DD15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250874"/>
            <a:ext cx="11576147" cy="10370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cap="all" spc="390">
                <a:ea typeface="+mj-lt"/>
                <a:cs typeface="+mj-lt"/>
              </a:rPr>
              <a:t>Gorilla Glass Victus</a:t>
            </a:r>
            <a:endParaRPr lang="pt-BR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EC25DC-2C76-C37A-338D-8BF8FAD9A0DB}"/>
              </a:ext>
            </a:extLst>
          </p:cNvPr>
          <p:cNvSpPr txBox="1"/>
          <p:nvPr/>
        </p:nvSpPr>
        <p:spPr>
          <a:xfrm>
            <a:off x="362531" y="795326"/>
            <a:ext cx="10587891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pt-BR" sz="2400"/>
          </a:p>
          <a:p>
            <a:pPr marL="285750" indent="-285750">
              <a:buFont typeface="Arial"/>
              <a:buChar char="•"/>
            </a:pPr>
            <a:endParaRPr lang="pt-BR" sz="2400"/>
          </a:p>
          <a:p>
            <a:pPr marL="285750" indent="-285750">
              <a:buFont typeface="Arial"/>
              <a:buChar char="•"/>
            </a:pPr>
            <a:r>
              <a:rPr lang="pt-BR" sz="2200" err="1"/>
              <a:t>Gorilla</a:t>
            </a:r>
            <a:r>
              <a:rPr lang="pt-BR" sz="2200">
                <a:ea typeface="+mn-lt"/>
                <a:cs typeface="+mn-lt"/>
              </a:rPr>
              <a:t> Glass </a:t>
            </a:r>
            <a:r>
              <a:rPr lang="pt-BR" sz="2200" err="1">
                <a:ea typeface="+mn-lt"/>
                <a:cs typeface="+mn-lt"/>
              </a:rPr>
              <a:t>Victus</a:t>
            </a:r>
            <a:r>
              <a:rPr lang="pt-BR" sz="2200">
                <a:ea typeface="+mn-lt"/>
                <a:cs typeface="+mn-lt"/>
              </a:rPr>
              <a:t> é o novo vidro que aguenta quedas de até 2 metros.</a:t>
            </a:r>
          </a:p>
          <a:p>
            <a:endParaRPr lang="pt-BR" sz="22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200">
                <a:ea typeface="+mn-lt"/>
                <a:cs typeface="+mn-lt"/>
              </a:rPr>
              <a:t> A nova versão do vidro, que deve equipar os </a:t>
            </a:r>
            <a:r>
              <a:rPr lang="pt-BR" sz="2200" err="1">
                <a:ea typeface="+mn-lt"/>
                <a:cs typeface="+mn-lt"/>
              </a:rPr>
              <a:t>flagships</a:t>
            </a:r>
            <a:r>
              <a:rPr lang="pt-BR" sz="2200">
                <a:ea typeface="+mn-lt"/>
                <a:cs typeface="+mn-lt"/>
              </a:rPr>
              <a:t> da Samsung e Apple, introduz um novo nível de resistência às telas e construção de smartphones.</a:t>
            </a:r>
          </a:p>
          <a:p>
            <a:pPr marL="285750" indent="-285750">
              <a:buFont typeface="Arial"/>
              <a:buChar char="•"/>
            </a:pPr>
            <a:endParaRPr lang="pt-BR" sz="2200"/>
          </a:p>
          <a:p>
            <a:pPr marL="285750" indent="-285750">
              <a:buFont typeface="Arial"/>
              <a:buChar char="•"/>
            </a:pPr>
            <a:r>
              <a:rPr lang="pt-BR" sz="2200">
                <a:ea typeface="+mn-lt"/>
                <a:cs typeface="+mn-lt"/>
              </a:rPr>
              <a:t>Os fabricantes também podem optar por versões mais finas, mas sem grandes impactos na durabilidade.</a:t>
            </a:r>
          </a:p>
          <a:p>
            <a:pPr marL="285750" indent="-285750">
              <a:buFont typeface="Arial"/>
              <a:buChar char="•"/>
            </a:pPr>
            <a:endParaRPr lang="pt-BR" sz="2400"/>
          </a:p>
          <a:p>
            <a:pPr marL="285750" indent="-285750">
              <a:buFont typeface="Arial"/>
              <a:buChar char="•"/>
            </a:pPr>
            <a:endParaRPr lang="pt-BR" sz="2400"/>
          </a:p>
          <a:p>
            <a:pPr marL="285750" indent="-285750">
              <a:buFont typeface="Arial"/>
              <a:buChar char="•"/>
            </a:pPr>
            <a:endParaRPr lang="pt-BR" sz="2400"/>
          </a:p>
        </p:txBody>
      </p:sp>
      <p:pic>
        <p:nvPicPr>
          <p:cNvPr id="3" name="Imagem 5" descr="Uma imagem contendo no interior, mesa, cozinha, metal&#10;&#10;Descrição gerada automaticamente">
            <a:extLst>
              <a:ext uri="{FF2B5EF4-FFF2-40B4-BE49-F238E27FC236}">
                <a16:creationId xmlns:a16="http://schemas.microsoft.com/office/drawing/2014/main" id="{3DE376C8-5839-71C2-7134-718BDE4B7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89" y="3892309"/>
            <a:ext cx="6567576" cy="24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6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07DCF-2E09-7278-4115-8F60DD15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250874"/>
            <a:ext cx="11576147" cy="10370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cap="all" spc="390">
                <a:ea typeface="+mj-lt"/>
                <a:cs typeface="+mj-lt"/>
              </a:rPr>
              <a:t>Gorilla Glass Victus</a:t>
            </a:r>
            <a:endParaRPr lang="pt-BR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EC25DC-2C76-C37A-338D-8BF8FAD9A0DB}"/>
              </a:ext>
            </a:extLst>
          </p:cNvPr>
          <p:cNvSpPr txBox="1"/>
          <p:nvPr/>
        </p:nvSpPr>
        <p:spPr>
          <a:xfrm>
            <a:off x="362531" y="680307"/>
            <a:ext cx="10587891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pt-BR" sz="2400"/>
          </a:p>
          <a:p>
            <a:pPr marL="285750" indent="-285750">
              <a:buFont typeface="Arial"/>
              <a:buChar char="•"/>
            </a:pPr>
            <a:endParaRPr lang="pt-BR" sz="22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BR" sz="2200">
                <a:ea typeface="+mn-lt"/>
                <a:cs typeface="+mn-lt"/>
              </a:rPr>
              <a:t>A conexão 5G também é favorecida pelo material, já que as antenas não estão limitadas às pequenas faixas de plástico para receber sinal.</a:t>
            </a:r>
            <a:endParaRPr lang="pt-BR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pt-BR" sz="2200"/>
          </a:p>
          <a:p>
            <a:pPr marL="285750" indent="-285750">
              <a:buFont typeface="Arial"/>
              <a:buChar char="•"/>
            </a:pPr>
            <a:r>
              <a:rPr lang="pt-BR" sz="2200">
                <a:ea typeface="+mn-lt"/>
                <a:cs typeface="+mn-lt"/>
              </a:rPr>
              <a:t>Com isso tornando-o um candidato mais vantajoso para celulares de alta performance.</a:t>
            </a:r>
            <a:endParaRPr lang="pt-BR" sz="2200"/>
          </a:p>
          <a:p>
            <a:pPr marL="285750" indent="-285750">
              <a:buFont typeface="Arial"/>
              <a:buChar char="•"/>
            </a:pPr>
            <a:endParaRPr lang="pt-BR" sz="2400"/>
          </a:p>
          <a:p>
            <a:pPr marL="285750" indent="-285750">
              <a:buFont typeface="Arial"/>
              <a:buChar char="•"/>
            </a:pPr>
            <a:endParaRPr lang="pt-BR" sz="2400"/>
          </a:p>
        </p:txBody>
      </p:sp>
      <p:pic>
        <p:nvPicPr>
          <p:cNvPr id="5" name="Imagem 5" descr="Uma imagem contendo água, pequeno, guarda-chuva, mesa&#10;&#10;Descrição gerada automaticamente">
            <a:extLst>
              <a:ext uri="{FF2B5EF4-FFF2-40B4-BE49-F238E27FC236}">
                <a16:creationId xmlns:a16="http://schemas.microsoft.com/office/drawing/2014/main" id="{BEF8E2B8-8BC0-6F21-C81D-7196647F1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68" y="3189437"/>
            <a:ext cx="5920595" cy="332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07DCF-2E09-7278-4115-8F60DD15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250874"/>
            <a:ext cx="11576147" cy="10370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cap="all" spc="390" err="1">
                <a:ea typeface="+mj-lt"/>
                <a:cs typeface="+mj-lt"/>
              </a:rPr>
              <a:t>giroscópio</a:t>
            </a:r>
            <a:endParaRPr lang="pt-BR" err="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EC25DC-2C76-C37A-338D-8BF8FAD9A0DB}"/>
              </a:ext>
            </a:extLst>
          </p:cNvPr>
          <p:cNvSpPr txBox="1"/>
          <p:nvPr/>
        </p:nvSpPr>
        <p:spPr>
          <a:xfrm>
            <a:off x="621323" y="1715477"/>
            <a:ext cx="105878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O giroscópio é importante para o funcionamento de funcionalidades e apps dos aparelhos, por isso é adotado na maior parte dos celulares do mercado</a:t>
            </a:r>
          </a:p>
          <a:p>
            <a:pPr marL="285750" indent="-285750">
              <a:buFont typeface="Arial"/>
              <a:buChar char="•"/>
            </a:pPr>
            <a:endParaRPr lang="pt-BR" sz="2400"/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6B07987A-C606-1A6D-A65F-88B50113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833" y="3022660"/>
            <a:ext cx="4436673" cy="33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07DCF-2E09-7278-4115-8F60DD15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250874"/>
            <a:ext cx="11576147" cy="10370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cap="all" spc="390">
                <a:ea typeface="+mj-lt"/>
                <a:cs typeface="+mj-lt"/>
              </a:rPr>
              <a:t>O que é o </a:t>
            </a:r>
            <a:r>
              <a:rPr lang="en-US" sz="2800" cap="all" spc="390" err="1">
                <a:ea typeface="+mj-lt"/>
                <a:cs typeface="+mj-lt"/>
              </a:rPr>
              <a:t>giroscópio</a:t>
            </a:r>
            <a:endParaRPr lang="pt-BR" err="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EC25DC-2C76-C37A-338D-8BF8FAD9A0DB}"/>
              </a:ext>
            </a:extLst>
          </p:cNvPr>
          <p:cNvSpPr txBox="1"/>
          <p:nvPr/>
        </p:nvSpPr>
        <p:spPr>
          <a:xfrm>
            <a:off x="621323" y="1715477"/>
            <a:ext cx="1058789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O giroscópio é um sensor que detecta a velocidade angular do aparelho.</a:t>
            </a:r>
          </a:p>
          <a:p>
            <a:pPr marL="285750" indent="-285750">
              <a:buFont typeface="Arial"/>
              <a:buChar char="•"/>
            </a:pPr>
            <a:endParaRPr lang="pt-BR" sz="2400"/>
          </a:p>
          <a:p>
            <a:pPr marL="285750" indent="-28575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Ele consegue detectar quando você gira o smartphone em torno do seu próprio eixo. Dessa forma, o aparelho consegue detectar se está sendo apontado para cima ou para baixo, etc..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01000964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0F2AC-8567-4D03-BFFC-653DB596C52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AdornVTI</vt:lpstr>
      <vt:lpstr>hardwares </vt:lpstr>
      <vt:lpstr>Microfone</vt:lpstr>
      <vt:lpstr>Microfones nos Celulares</vt:lpstr>
      <vt:lpstr>Precursor</vt:lpstr>
      <vt:lpstr>Precursor</vt:lpstr>
      <vt:lpstr>Gorilla Glass Victus</vt:lpstr>
      <vt:lpstr>Gorilla Glass Victus</vt:lpstr>
      <vt:lpstr>giroscópio</vt:lpstr>
      <vt:lpstr>O que é o giroscópio</vt:lpstr>
      <vt:lpstr>Para que server no celular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5</cp:revision>
  <dcterms:created xsi:type="dcterms:W3CDTF">2022-03-18T22:21:34Z</dcterms:created>
  <dcterms:modified xsi:type="dcterms:W3CDTF">2022-04-04T21:48:23Z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