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71" r:id="rId10"/>
    <p:sldId id="262" r:id="rId11"/>
    <p:sldId id="272" r:id="rId12"/>
    <p:sldId id="263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64" r:id="rId22"/>
    <p:sldId id="280" r:id="rId23"/>
    <p:sldId id="282" r:id="rId24"/>
    <p:sldId id="283" r:id="rId25"/>
    <p:sldId id="284" r:id="rId26"/>
    <p:sldId id="285" r:id="rId27"/>
    <p:sldId id="287" r:id="rId28"/>
    <p:sldId id="288" r:id="rId29"/>
    <p:sldId id="266" r:id="rId30"/>
    <p:sldId id="294" r:id="rId31"/>
    <p:sldId id="290" r:id="rId32"/>
    <p:sldId id="291" r:id="rId33"/>
    <p:sldId id="267" r:id="rId34"/>
    <p:sldId id="292" r:id="rId35"/>
    <p:sldId id="295" r:id="rId36"/>
    <p:sldId id="296" r:id="rId37"/>
    <p:sldId id="297" r:id="rId3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381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381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wholeTbl>
    <a:band2H>
      <a:tcTxStyle/>
      <a:tcStyle>
        <a:tcBdr/>
        <a:fill>
          <a:solidFill>
            <a:schemeClr val="accent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381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381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381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381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bevel/>
            </a:ln>
          </a:top>
          <a:bottom>
            <a:ln w="25400" cap="flat">
              <a:solidFill>
                <a:schemeClr val="accent4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bevel/>
            </a:ln>
          </a:top>
          <a:bottom>
            <a:ln w="25400" cap="flat">
              <a:solidFill>
                <a:schemeClr val="accent4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38100" cap="flat">
              <a:solidFill>
                <a:schemeClr val="accent3"/>
              </a:solidFill>
              <a:prstDash val="solid"/>
              <a:bevel/>
            </a:ln>
          </a:top>
          <a:bottom>
            <a:ln w="127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bevel/>
            </a:ln>
          </a:left>
          <a:right>
            <a:ln w="12700" cap="flat">
              <a:solidFill>
                <a:schemeClr val="accent3"/>
              </a:solidFill>
              <a:prstDash val="solid"/>
              <a:bevel/>
            </a:ln>
          </a:right>
          <a:top>
            <a:ln w="12700" cap="flat">
              <a:solidFill>
                <a:schemeClr val="accent3"/>
              </a:solidFill>
              <a:prstDash val="solid"/>
              <a:bevel/>
            </a:ln>
          </a:top>
          <a:bottom>
            <a:ln w="38100" cap="flat">
              <a:solidFill>
                <a:schemeClr val="accent3"/>
              </a:solidFill>
              <a:prstDash val="solid"/>
              <a:bevel/>
            </a:ln>
          </a:bottom>
          <a:insideH>
            <a:ln w="12700" cap="flat">
              <a:solidFill>
                <a:schemeClr val="accent3"/>
              </a:solidFill>
              <a:prstDash val="solid"/>
              <a:bevel/>
            </a:ln>
          </a:insideH>
          <a:insideV>
            <a:ln w="12700" cap="flat">
              <a:solidFill>
                <a:schemeClr val="accent3"/>
              </a:solidFill>
              <a:prstDash val="solid"/>
              <a:bevel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bevel/>
            </a:ln>
          </a:left>
          <a:right>
            <a:ln w="12700" cap="flat">
              <a:solidFill>
                <a:schemeClr val="accent4"/>
              </a:solidFill>
              <a:prstDash val="solid"/>
              <a:bevel/>
            </a:ln>
          </a:right>
          <a:top>
            <a:ln w="12700" cap="flat">
              <a:solidFill>
                <a:schemeClr val="accent4"/>
              </a:solidFill>
              <a:prstDash val="solid"/>
              <a:bevel/>
            </a:ln>
          </a:top>
          <a:bottom>
            <a:ln w="12700" cap="flat">
              <a:solidFill>
                <a:schemeClr val="accent4"/>
              </a:solidFill>
              <a:prstDash val="solid"/>
              <a:bevel/>
            </a:ln>
          </a:bottom>
          <a:insideH>
            <a:ln w="12700" cap="flat">
              <a:solidFill>
                <a:schemeClr val="accent4"/>
              </a:solidFill>
              <a:prstDash val="solid"/>
              <a:bevel/>
            </a:ln>
          </a:insideH>
          <a:insideV>
            <a:ln w="12700" cap="flat">
              <a:solidFill>
                <a:schemeClr val="accent4"/>
              </a:solidFill>
              <a:prstDash val="solid"/>
              <a:bevel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/>
      <a:tcStyle>
        <a:tcBdr/>
        <a:fill>
          <a:solidFill>
            <a:schemeClr val="accent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bevel/>
            </a:ln>
          </a:left>
          <a:right>
            <a:ln w="12700" cap="flat">
              <a:solidFill>
                <a:schemeClr val="accent4"/>
              </a:solidFill>
              <a:prstDash val="solid"/>
              <a:bevel/>
            </a:ln>
          </a:right>
          <a:top>
            <a:ln w="12700" cap="flat">
              <a:solidFill>
                <a:schemeClr val="accent4"/>
              </a:solidFill>
              <a:prstDash val="solid"/>
              <a:bevel/>
            </a:ln>
          </a:top>
          <a:bottom>
            <a:ln w="12700" cap="flat">
              <a:solidFill>
                <a:schemeClr val="accent4"/>
              </a:solidFill>
              <a:prstDash val="solid"/>
              <a:bevel/>
            </a:ln>
          </a:bottom>
          <a:insideH>
            <a:ln w="12700" cap="flat">
              <a:solidFill>
                <a:schemeClr val="accent4"/>
              </a:solidFill>
              <a:prstDash val="solid"/>
              <a:bevel/>
            </a:ln>
          </a:insideH>
          <a:insideV>
            <a:ln w="12700" cap="flat">
              <a:solidFill>
                <a:schemeClr val="accent4"/>
              </a:solidFill>
              <a:prstDash val="solid"/>
              <a:bevel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bevel/>
            </a:ln>
          </a:left>
          <a:right>
            <a:ln w="12700" cap="flat">
              <a:solidFill>
                <a:schemeClr val="accent4"/>
              </a:solidFill>
              <a:prstDash val="solid"/>
              <a:bevel/>
            </a:ln>
          </a:right>
          <a:top>
            <a:ln w="50800" cap="flat">
              <a:solidFill>
                <a:schemeClr val="accent4"/>
              </a:solidFill>
              <a:prstDash val="solid"/>
              <a:bevel/>
            </a:ln>
          </a:top>
          <a:bottom>
            <a:ln w="12700" cap="flat">
              <a:solidFill>
                <a:schemeClr val="accent4"/>
              </a:solidFill>
              <a:prstDash val="solid"/>
              <a:bevel/>
            </a:ln>
          </a:bottom>
          <a:insideH>
            <a:ln w="12700" cap="flat">
              <a:solidFill>
                <a:schemeClr val="accent4"/>
              </a:solidFill>
              <a:prstDash val="solid"/>
              <a:bevel/>
            </a:ln>
          </a:insideH>
          <a:insideV>
            <a:ln w="12700" cap="flat">
              <a:solidFill>
                <a:schemeClr val="accent4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bevel/>
            </a:ln>
          </a:left>
          <a:right>
            <a:ln w="12700" cap="flat">
              <a:solidFill>
                <a:schemeClr val="accent4"/>
              </a:solidFill>
              <a:prstDash val="solid"/>
              <a:bevel/>
            </a:ln>
          </a:right>
          <a:top>
            <a:ln w="12700" cap="flat">
              <a:solidFill>
                <a:schemeClr val="accent4"/>
              </a:solidFill>
              <a:prstDash val="solid"/>
              <a:bevel/>
            </a:ln>
          </a:top>
          <a:bottom>
            <a:ln w="25400" cap="flat">
              <a:solidFill>
                <a:schemeClr val="accent4"/>
              </a:solidFill>
              <a:prstDash val="solid"/>
              <a:bevel/>
            </a:ln>
          </a:bottom>
          <a:insideH>
            <a:ln w="12700" cap="flat">
              <a:solidFill>
                <a:schemeClr val="accent4"/>
              </a:solidFill>
              <a:prstDash val="solid"/>
              <a:bevel/>
            </a:ln>
          </a:insideH>
          <a:insideV>
            <a:ln w="12700" cap="flat">
              <a:solidFill>
                <a:schemeClr val="accent4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 snapToGrid="0" snapToObjects="1" showGuides="1">
      <p:cViewPr>
        <p:scale>
          <a:sx n="90" d="100"/>
          <a:sy n="90" d="100"/>
        </p:scale>
        <p:origin x="-13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8364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solidFill>
          <a:schemeClr val="accent4"/>
        </a:solidFill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solidFill>
          <a:schemeClr val="accent4"/>
        </a:solidFill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solidFill>
          <a:schemeClr val="accent4"/>
        </a:solidFill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solidFill>
          <a:schemeClr val="accent4"/>
        </a:solidFill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solidFill>
          <a:schemeClr val="accent4"/>
        </a:solidFill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solidFill>
          <a:schemeClr val="accent4"/>
        </a:solidFill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solidFill>
          <a:schemeClr val="accent4"/>
        </a:solidFill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solidFill>
          <a:schemeClr val="accent4"/>
        </a:solidFill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solidFill>
          <a:schemeClr val="accent4"/>
        </a:solidFill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11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67543" y="107504"/>
            <a:ext cx="8229601" cy="1305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5445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4"/>
          </a:solidFill>
          <a:effectLst>
            <a:outerShdw blurRad="38100" dist="38100" dir="2700000" rotWithShape="0">
              <a:schemeClr val="accent4">
                <a:alpha val="43137"/>
              </a:schemeClr>
            </a:outerShdw>
          </a:effectLst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4"/>
          </a:solidFill>
          <a:effectLst>
            <a:outerShdw blurRad="38100" dist="38100" dir="2700000" rotWithShape="0">
              <a:schemeClr val="accent4">
                <a:alpha val="43137"/>
              </a:schemeClr>
            </a:outerShdw>
          </a:effectLst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4"/>
          </a:solidFill>
          <a:effectLst>
            <a:outerShdw blurRad="38100" dist="38100" dir="2700000" rotWithShape="0">
              <a:schemeClr val="accent4">
                <a:alpha val="43137"/>
              </a:schemeClr>
            </a:outerShdw>
          </a:effectLst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4"/>
          </a:solidFill>
          <a:effectLst>
            <a:outerShdw blurRad="38100" dist="38100" dir="2700000" rotWithShape="0">
              <a:schemeClr val="accent4">
                <a:alpha val="43137"/>
              </a:schemeClr>
            </a:outerShdw>
          </a:effectLst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4"/>
          </a:solidFill>
          <a:effectLst>
            <a:outerShdw blurRad="38100" dist="38100" dir="2700000" rotWithShape="0">
              <a:schemeClr val="accent4">
                <a:alpha val="43137"/>
              </a:schemeClr>
            </a:outerShdw>
          </a:effectLst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4"/>
          </a:solidFill>
          <a:effectLst>
            <a:outerShdw blurRad="38100" dist="38100" dir="2700000" rotWithShape="0">
              <a:schemeClr val="accent4">
                <a:alpha val="43137"/>
              </a:schemeClr>
            </a:outerShdw>
          </a:effectLst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4"/>
          </a:solidFill>
          <a:effectLst>
            <a:outerShdw blurRad="38100" dist="38100" dir="2700000" rotWithShape="0">
              <a:schemeClr val="accent4">
                <a:alpha val="43137"/>
              </a:schemeClr>
            </a:outerShdw>
          </a:effectLst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4"/>
          </a:solidFill>
          <a:effectLst>
            <a:outerShdw blurRad="38100" dist="38100" dir="2700000" rotWithShape="0">
              <a:schemeClr val="accent4">
                <a:alpha val="43137"/>
              </a:schemeClr>
            </a:outerShdw>
          </a:effectLst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4"/>
          </a:solidFill>
          <a:effectLst>
            <a:outerShdw blurRad="38100" dist="38100" dir="2700000" rotWithShape="0">
              <a:schemeClr val="accent4">
                <a:alpha val="43137"/>
              </a:schemeClr>
            </a:outerShdw>
          </a:effectLst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f.furb.br/gc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ctrTitle"/>
          </p:nvPr>
        </p:nvSpPr>
        <p:spPr>
          <a:xfrm>
            <a:off x="395535" y="916994"/>
            <a:ext cx="8352930" cy="147002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T</a:t>
            </a:r>
            <a:r>
              <a:rPr lang="pt-BR" dirty="0" err="1" smtClean="0"/>
              <a:t>agarela</a:t>
            </a:r>
            <a:r>
              <a:rPr lang="pt-BR" dirty="0" smtClean="0"/>
              <a:t>: Integração e melhorias </a:t>
            </a:r>
            <a:r>
              <a:rPr lang="pt-BR" dirty="0"/>
              <a:t>n</a:t>
            </a:r>
            <a:r>
              <a:rPr lang="pt-BR" dirty="0" smtClean="0"/>
              <a:t>o </a:t>
            </a:r>
            <a:r>
              <a:rPr lang="pt-BR" dirty="0"/>
              <a:t>a</a:t>
            </a:r>
            <a:r>
              <a:rPr lang="pt-BR" dirty="0" smtClean="0"/>
              <a:t>plicativo </a:t>
            </a:r>
            <a:r>
              <a:rPr lang="pt-BR" dirty="0"/>
              <a:t>d</a:t>
            </a:r>
            <a:r>
              <a:rPr lang="pt-BR" dirty="0" smtClean="0"/>
              <a:t>e Rede </a:t>
            </a:r>
            <a:r>
              <a:rPr lang="pt-BR" dirty="0"/>
              <a:t>d</a:t>
            </a:r>
            <a:r>
              <a:rPr lang="pt-BR" dirty="0" smtClean="0"/>
              <a:t>e </a:t>
            </a:r>
            <a:r>
              <a:rPr lang="pt-BR" dirty="0"/>
              <a:t>C</a:t>
            </a:r>
            <a:r>
              <a:rPr lang="pt-BR" dirty="0" smtClean="0"/>
              <a:t>omunicação </a:t>
            </a:r>
            <a:r>
              <a:rPr lang="pt-BR" dirty="0"/>
              <a:t>A</a:t>
            </a:r>
            <a:r>
              <a:rPr lang="pt-BR" dirty="0" smtClean="0"/>
              <a:t>lternativa</a:t>
            </a:r>
            <a:endParaRPr dirty="0"/>
          </a:p>
        </p:txBody>
      </p:sp>
      <p:sp>
        <p:nvSpPr>
          <p:cNvPr id="110" name="Shape 110"/>
          <p:cNvSpPr>
            <a:spLocks noGrp="1"/>
          </p:cNvSpPr>
          <p:nvPr>
            <p:ph type="subTitle" sz="quarter" idx="1"/>
          </p:nvPr>
        </p:nvSpPr>
        <p:spPr>
          <a:xfrm>
            <a:off x="1371600" y="2693987"/>
            <a:ext cx="6400800" cy="147002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dirty="0" err="1"/>
              <a:t>Aluno</a:t>
            </a:r>
            <a:r>
              <a:rPr dirty="0"/>
              <a:t>(a): </a:t>
            </a:r>
            <a:r>
              <a:rPr lang="pt-BR" dirty="0" smtClean="0"/>
              <a:t>André Filipe </a:t>
            </a:r>
            <a:r>
              <a:rPr lang="pt-BR" dirty="0" err="1" smtClean="0"/>
              <a:t>Wippel</a:t>
            </a:r>
            <a:endParaRPr dirty="0"/>
          </a:p>
          <a:p>
            <a:pPr>
              <a:defRPr sz="1400"/>
            </a:pPr>
            <a:r>
              <a:rPr dirty="0"/>
              <a:t> </a:t>
            </a:r>
          </a:p>
          <a:p>
            <a:r>
              <a:rPr dirty="0" err="1"/>
              <a:t>Orientador</a:t>
            </a:r>
            <a:r>
              <a:rPr dirty="0"/>
              <a:t>: </a:t>
            </a:r>
            <a:r>
              <a:rPr lang="pt-BR" dirty="0" smtClean="0"/>
              <a:t>Dalton Solano dos Reis</a:t>
            </a:r>
            <a:endParaRPr dirty="0"/>
          </a:p>
        </p:txBody>
      </p:sp>
      <p:sp>
        <p:nvSpPr>
          <p:cNvPr id="111" name="Shape 111"/>
          <p:cNvSpPr/>
          <p:nvPr/>
        </p:nvSpPr>
        <p:spPr>
          <a:xfrm>
            <a:off x="1885869" y="5402914"/>
            <a:ext cx="5372261" cy="118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584200">
              <a:defRPr sz="16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FURB - Universidade Regional de Blumenau </a:t>
            </a:r>
          </a:p>
          <a:p>
            <a:pPr defTabSz="584200">
              <a:defRPr sz="16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DSC - Departamento de Sistemas e Computação </a:t>
            </a:r>
          </a:p>
          <a:p>
            <a:pPr defTabSz="584200">
              <a:defRPr sz="16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Grupo de Pesquisa em Computação Gráfica, </a:t>
            </a:r>
          </a:p>
          <a:p>
            <a:pPr lvl="2" indent="342900" defTabSz="584200">
              <a:defRPr sz="16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Processamento de Imagens e Entretenimento Digital</a:t>
            </a:r>
          </a:p>
          <a:p>
            <a:pPr lvl="1" indent="0" defTabSz="584200">
              <a:defRPr sz="160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www.inf.furb.br/gcg</a:t>
            </a:r>
            <a:r>
              <a:rPr dirty="0"/>
              <a:t> </a:t>
            </a:r>
          </a:p>
        </p:txBody>
      </p:sp>
      <p:pic>
        <p:nvPicPr>
          <p:cNvPr id="112" name="QRCode-GCG-lar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836" y="5385629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Requisitos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500929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Requisitos Funcionais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ermitir </a:t>
            </a:r>
            <a:r>
              <a:rPr lang="pt-BR" dirty="0"/>
              <a:t>a criação de </a:t>
            </a:r>
            <a:r>
              <a:rPr lang="pt-BR" dirty="0" smtClean="0"/>
              <a:t>tutores e pacientes</a:t>
            </a:r>
          </a:p>
          <a:p>
            <a:pPr lvl="1"/>
            <a:r>
              <a:rPr lang="pt-BR" dirty="0" smtClean="0"/>
              <a:t>permitir </a:t>
            </a:r>
            <a:r>
              <a:rPr lang="pt-BR" dirty="0"/>
              <a:t>o vínculo entre </a:t>
            </a:r>
            <a:r>
              <a:rPr lang="pt-BR" dirty="0" smtClean="0"/>
              <a:t>um paciente e um tutor</a:t>
            </a:r>
          </a:p>
          <a:p>
            <a:pPr lvl="1"/>
            <a:r>
              <a:rPr lang="pt-BR" dirty="0" smtClean="0"/>
              <a:t>permitir </a:t>
            </a:r>
            <a:r>
              <a:rPr lang="pt-BR" dirty="0"/>
              <a:t>aos usuários a inserção e alteração de </a:t>
            </a:r>
            <a:r>
              <a:rPr lang="pt-BR" dirty="0" smtClean="0"/>
              <a:t>seus dados pessoais</a:t>
            </a:r>
          </a:p>
          <a:p>
            <a:pPr lvl="1"/>
            <a:r>
              <a:rPr lang="pt-BR" dirty="0" smtClean="0"/>
              <a:t>permitir a criação e reutilização </a:t>
            </a:r>
            <a:r>
              <a:rPr lang="pt-BR" dirty="0"/>
              <a:t>de pranchas de </a:t>
            </a:r>
            <a:r>
              <a:rPr lang="pt-BR" dirty="0" smtClean="0"/>
              <a:t>comunicação</a:t>
            </a:r>
          </a:p>
          <a:p>
            <a:pPr lvl="1"/>
            <a:r>
              <a:rPr lang="pt-BR" dirty="0" smtClean="0"/>
              <a:t>permitir </a:t>
            </a:r>
            <a:r>
              <a:rPr lang="pt-BR" dirty="0"/>
              <a:t>a </a:t>
            </a:r>
            <a:r>
              <a:rPr lang="pt-BR" dirty="0" smtClean="0"/>
              <a:t>interação </a:t>
            </a:r>
            <a:r>
              <a:rPr lang="pt-BR" dirty="0"/>
              <a:t>com </a:t>
            </a:r>
            <a:r>
              <a:rPr lang="pt-BR" dirty="0" smtClean="0"/>
              <a:t>as </a:t>
            </a:r>
            <a:r>
              <a:rPr lang="pt-BR" dirty="0"/>
              <a:t>pranchas de </a:t>
            </a:r>
            <a:r>
              <a:rPr lang="pt-BR" dirty="0" smtClean="0"/>
              <a:t>comunicação</a:t>
            </a:r>
          </a:p>
          <a:p>
            <a:pPr lvl="1"/>
            <a:r>
              <a:rPr lang="pt-BR" dirty="0" smtClean="0"/>
              <a:t>permitir a criação e a visualização de observações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ermitir a visualização do histórico de </a:t>
            </a:r>
            <a:r>
              <a:rPr lang="pt-BR" dirty="0"/>
              <a:t>uso </a:t>
            </a:r>
            <a:r>
              <a:rPr lang="pt-BR" dirty="0" smtClean="0"/>
              <a:t>    das pranchas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Requisitos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457200" y="1412774"/>
            <a:ext cx="8229600" cy="492423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Requisitos Não-Funcionais</a:t>
            </a:r>
          </a:p>
          <a:p>
            <a:pPr lvl="1"/>
            <a:r>
              <a:rPr lang="pt-BR" dirty="0" smtClean="0"/>
              <a:t>apresentar </a:t>
            </a:r>
            <a:r>
              <a:rPr lang="pt-BR" dirty="0"/>
              <a:t>uma interface acessível, </a:t>
            </a:r>
            <a:r>
              <a:rPr lang="pt-BR" dirty="0" smtClean="0"/>
              <a:t>usando o </a:t>
            </a:r>
            <a:r>
              <a:rPr lang="pt-BR" dirty="0"/>
              <a:t>conceito de </a:t>
            </a:r>
            <a:r>
              <a:rPr lang="pt-BR" dirty="0" smtClean="0"/>
              <a:t>prancha </a:t>
            </a:r>
            <a:r>
              <a:rPr lang="pt-BR" dirty="0"/>
              <a:t>nas </a:t>
            </a:r>
            <a:r>
              <a:rPr lang="pt-BR" dirty="0" smtClean="0"/>
              <a:t>telas</a:t>
            </a:r>
          </a:p>
          <a:p>
            <a:pPr lvl="1"/>
            <a:r>
              <a:rPr lang="pt-BR" dirty="0" smtClean="0"/>
              <a:t>permitir uma </a:t>
            </a:r>
            <a:r>
              <a:rPr lang="pt-BR" dirty="0"/>
              <a:t>fácil integração de novas funcionalidades entre as versões </a:t>
            </a:r>
            <a:r>
              <a:rPr lang="pt-BR" dirty="0" smtClean="0"/>
              <a:t>existentes do Tagarela</a:t>
            </a:r>
            <a:endParaRPr lang="pt-BR" i="1" dirty="0" smtClean="0"/>
          </a:p>
          <a:p>
            <a:pPr lvl="1"/>
            <a:r>
              <a:rPr lang="pt-BR" dirty="0" smtClean="0"/>
              <a:t>implementar todas as funções já existentes nas versões anteriores utilizando um único </a:t>
            </a:r>
            <a:r>
              <a:rPr lang="pt-BR" i="1" dirty="0" smtClean="0"/>
              <a:t>framework</a:t>
            </a:r>
          </a:p>
          <a:p>
            <a:pPr lvl="1"/>
            <a:r>
              <a:rPr lang="pt-BR" dirty="0" smtClean="0"/>
              <a:t>ser </a:t>
            </a:r>
            <a:r>
              <a:rPr lang="pt-BR" dirty="0"/>
              <a:t>implementado utilizando o </a:t>
            </a:r>
            <a:r>
              <a:rPr lang="pt-BR" i="1" dirty="0"/>
              <a:t>framework</a:t>
            </a:r>
            <a:r>
              <a:rPr lang="pt-BR" dirty="0"/>
              <a:t> </a:t>
            </a:r>
            <a:r>
              <a:rPr lang="pt-BR" dirty="0" err="1"/>
              <a:t>PhoneGap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743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Especificação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093785"/>
            <a:ext cx="8229600" cy="4680521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Casos de Uso</a:t>
            </a:r>
            <a:endParaRPr dirty="0"/>
          </a:p>
        </p:txBody>
      </p:sp>
      <p:pic>
        <p:nvPicPr>
          <p:cNvPr id="4098" name="Picture 2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1" y="1642724"/>
            <a:ext cx="5981714" cy="495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Especificação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4680521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Diagrama de Atividades</a:t>
            </a:r>
            <a:endParaRPr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7" y="2079993"/>
            <a:ext cx="6950639" cy="431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1621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Especificação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6" y="1282316"/>
            <a:ext cx="6996515" cy="524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1622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Especificação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244123"/>
            <a:ext cx="67913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de cantos arredondados 1"/>
          <p:cNvSpPr/>
          <p:nvPr/>
        </p:nvSpPr>
        <p:spPr>
          <a:xfrm>
            <a:off x="4659717" y="2698379"/>
            <a:ext cx="1589568" cy="408620"/>
          </a:xfrm>
          <a:prstGeom prst="roundRect">
            <a:avLst/>
          </a:prstGeom>
          <a:solidFill>
            <a:srgbClr val="FFFF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Pessoas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4659717" y="4296809"/>
            <a:ext cx="1589568" cy="408620"/>
          </a:xfrm>
          <a:prstGeom prst="roundRect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Substantivos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4659718" y="3491024"/>
            <a:ext cx="1589568" cy="408620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Verbos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659718" y="5072986"/>
            <a:ext cx="1589567" cy="40862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Descritivos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357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Especificação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093785"/>
            <a:ext cx="8229600" cy="4680521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Diagrama de Classes</a:t>
            </a:r>
            <a:endParaRPr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17" y="1698851"/>
            <a:ext cx="5528930" cy="486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100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Especificação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093785"/>
            <a:ext cx="8229600" cy="4680521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Diagrama de Classes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68" y="1703201"/>
            <a:ext cx="5363018" cy="479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2387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Especificação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093785"/>
            <a:ext cx="8229600" cy="4680521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Diagrama MER</a:t>
            </a:r>
            <a:endParaRPr dirty="0"/>
          </a:p>
        </p:txBody>
      </p:sp>
      <p:pic>
        <p:nvPicPr>
          <p:cNvPr id="10242" name="Picture 2" descr="Tabel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89" y="1660387"/>
            <a:ext cx="5911702" cy="49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6109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Implementação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756267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Técnicas e Ferramentas Utilizadas</a:t>
            </a:r>
            <a:endParaRPr dirty="0"/>
          </a:p>
        </p:txBody>
      </p:sp>
      <p:pic>
        <p:nvPicPr>
          <p:cNvPr id="12292" name="Picture 4" descr="http://www.talkandroid.com/wp-content/uploads/2011/08/PhoneGap.png?3995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31" y="2615452"/>
            <a:ext cx="1764163" cy="176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93269"/>
            <a:ext cx="1756198" cy="184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76" y="5198840"/>
            <a:ext cx="2878198" cy="89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99" y="2958651"/>
            <a:ext cx="1511434" cy="83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10" y="2326673"/>
            <a:ext cx="867095" cy="104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67" y="4289106"/>
            <a:ext cx="1930420" cy="135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store.storeimages.cdn-apple.com/4861/as-images.apple.com/is/image/AppleInc/aos/published/images/i/pa/ipad/air/ipad-air-witb-gold-cel-201410_GEO_US?wid=366&amp;hei=519&amp;fmt=jpeg&amp;qlt=95&amp;op_sharpen=0&amp;resMode=bicub&amp;op_usm=0.5,0.5,0,0&amp;iccEmbed=0&amp;layer=comp&amp;.v=144473133643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742" y="3789725"/>
            <a:ext cx="1200402" cy="170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21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 smtClean="0"/>
              <a:t>Roteiro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468052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</a:t>
            </a:r>
            <a:endParaRPr b="1" dirty="0">
              <a:solidFill>
                <a:srgbClr val="FF0000"/>
              </a:solidFill>
            </a:endParaRP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Requisitos</a:t>
            </a:r>
          </a:p>
          <a:p>
            <a:r>
              <a:rPr lang="pt-BR" dirty="0" smtClean="0"/>
              <a:t>Especificação</a:t>
            </a:r>
          </a:p>
          <a:p>
            <a:r>
              <a:rPr lang="pt-BR" dirty="0" smtClean="0"/>
              <a:t>Implementação</a:t>
            </a:r>
          </a:p>
          <a:p>
            <a:r>
              <a:rPr lang="pt-BR" dirty="0" smtClean="0"/>
              <a:t>Operacionalidade da Implementação</a:t>
            </a:r>
          </a:p>
          <a:p>
            <a:r>
              <a:rPr lang="pt-BR" dirty="0" smtClean="0"/>
              <a:t>Resultados e Discussões</a:t>
            </a:r>
          </a:p>
          <a:p>
            <a:r>
              <a:rPr lang="pt-BR" dirty="0" smtClean="0"/>
              <a:t>Conclusões e Sugestões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Implementação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4680521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Técnicas e Ferramentas Utilizadas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2" y="2141578"/>
            <a:ext cx="72675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8225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Implementação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4680521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Arquitetura</a:t>
            </a:r>
            <a:endParaRPr dirty="0"/>
          </a:p>
        </p:txBody>
      </p:sp>
      <p:pic>
        <p:nvPicPr>
          <p:cNvPr id="11266" name="Picture 2" descr="[RASCUNHO] Arquite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2" y="2275592"/>
            <a:ext cx="8442517" cy="310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Implementação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200" y="1423409"/>
            <a:ext cx="8229600" cy="671220"/>
          </a:xfrm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PhoneGap</a:t>
            </a:r>
            <a:endParaRPr dirty="0"/>
          </a:p>
        </p:txBody>
      </p:sp>
      <p:pic>
        <p:nvPicPr>
          <p:cNvPr id="13317" name="Picture 5" descr="https://i.ytimg.com/vi/1-uybi-YSSc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965" y="1483191"/>
            <a:ext cx="1446027" cy="8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 descr="http://a2.mzstatic.com/us/r30/Purple69/v4/ef/93/47/ef9347bf-7e46-6b94-aad6-9b7354dbbaa2/icon128-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15" y="1384314"/>
            <a:ext cx="1010905" cy="101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3" name="Picture 11" descr="http://andrevvalle.github.io/treinamento-node-npm-vml/image/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74" y="1421083"/>
            <a:ext cx="1874727" cy="9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8" y="2568684"/>
            <a:ext cx="6560289" cy="394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304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Implementação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200" y="1232014"/>
            <a:ext cx="8229600" cy="649941"/>
          </a:xfrm>
          <a:prstGeom prst="rect">
            <a:avLst/>
          </a:prstGeom>
        </p:spPr>
        <p:txBody>
          <a:bodyPr/>
          <a:lstStyle/>
          <a:p>
            <a:r>
              <a:rPr lang="pt-BR" dirty="0" err="1"/>
              <a:t>o</a:t>
            </a:r>
            <a:r>
              <a:rPr lang="pt-BR" dirty="0" err="1" smtClean="0"/>
              <a:t>rg.apache.cordova.media</a:t>
            </a:r>
            <a:endParaRPr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99" y="2181668"/>
            <a:ext cx="6929602" cy="1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99" y="3979052"/>
            <a:ext cx="6681899" cy="195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8238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Implementação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200" y="1232014"/>
            <a:ext cx="8229600" cy="649941"/>
          </a:xfrm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org.apache.cordova.camera</a:t>
            </a:r>
            <a:endParaRPr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2" y="1828365"/>
            <a:ext cx="6818782" cy="480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123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Implementação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200" y="1232014"/>
            <a:ext cx="8229600" cy="649941"/>
          </a:xfrm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org.apache.cordova.media</a:t>
            </a:r>
            <a:r>
              <a:rPr lang="pt-BR" dirty="0" smtClean="0"/>
              <a:t>-capture</a:t>
            </a:r>
            <a:endParaRPr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03" y="2437292"/>
            <a:ext cx="8299640" cy="288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123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Implementação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200" y="1232014"/>
            <a:ext cx="8229600" cy="649941"/>
          </a:xfrm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org.apache.cordova.file-transfer</a:t>
            </a:r>
            <a:endParaRPr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8" y="2138479"/>
            <a:ext cx="8621343" cy="333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123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813816">
              <a:defRPr sz="3916">
                <a:effectLst>
                  <a:outerShdw blurRad="33909" dist="33909" dir="2700000" rotWithShape="0">
                    <a:schemeClr val="accent4">
                      <a:alpha val="43137"/>
                    </a:schemeClr>
                  </a:outerShdw>
                </a:effectLst>
              </a:defRPr>
            </a:lvl1pPr>
          </a:lstStyle>
          <a:p>
            <a:r>
              <a:t>Operacionalidade da Implementação</a:t>
            </a:r>
          </a:p>
        </p:txBody>
      </p:sp>
      <p:pic>
        <p:nvPicPr>
          <p:cNvPr id="2" name="Picture 2" descr="C:\Users\Usuario\Desktop\sd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31639"/>
            <a:ext cx="7241062" cy="486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72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813816">
              <a:defRPr sz="3916">
                <a:effectLst>
                  <a:outerShdw blurRad="33909" dist="33909" dir="2700000" rotWithShape="0">
                    <a:schemeClr val="accent4">
                      <a:alpha val="43137"/>
                    </a:schemeClr>
                  </a:outerShdw>
                </a:effectLst>
              </a:defRPr>
            </a:lvl1pPr>
          </a:lstStyle>
          <a:p>
            <a:r>
              <a:t>Operacionalidade da Implementação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27333"/>
            <a:ext cx="7039043" cy="465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8362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Resultados e Discussões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457200" y="1210749"/>
            <a:ext cx="8229600" cy="628676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Comparação de Interface</a:t>
            </a:r>
            <a:endParaRPr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3" y="4289832"/>
            <a:ext cx="5204711" cy="223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10" y="1857831"/>
            <a:ext cx="4018199" cy="245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46850" y="2790649"/>
            <a:ext cx="129939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i="1" dirty="0" smtClean="0"/>
              <a:t>Mobile</a:t>
            </a:r>
            <a:endParaRPr kumimoji="0" lang="pt-BR" sz="3200" b="0" i="1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sym typeface="Arial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051338" y="5115266"/>
            <a:ext cx="93551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i="1" dirty="0"/>
              <a:t>W</a:t>
            </a:r>
            <a:r>
              <a:rPr lang="pt-BR" sz="3200" i="1" dirty="0" smtClean="0"/>
              <a:t>eb</a:t>
            </a:r>
            <a:endParaRPr kumimoji="0" lang="pt-BR" sz="3200" b="0" i="1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Introdução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468052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dirty="0" smtClean="0"/>
              <a:t>Comunicação</a:t>
            </a:r>
          </a:p>
          <a:p>
            <a:pPr>
              <a:spcBef>
                <a:spcPts val="1200"/>
              </a:spcBef>
            </a:pPr>
            <a:r>
              <a:rPr lang="pt-BR" dirty="0" smtClean="0"/>
              <a:t>Ferramentas de Comunicação Alternativa</a:t>
            </a:r>
          </a:p>
          <a:p>
            <a:pPr>
              <a:spcBef>
                <a:spcPts val="1200"/>
              </a:spcBef>
            </a:pPr>
            <a:r>
              <a:rPr lang="pt-BR" dirty="0" smtClean="0"/>
              <a:t>Projeto Tagarela (FURB)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Android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iOS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36" y="3911843"/>
            <a:ext cx="2073349" cy="196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Resultados e Discussões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457200" y="1210749"/>
            <a:ext cx="8229600" cy="628676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Comparação de Interface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31" y="1807526"/>
            <a:ext cx="3944677" cy="395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7" y="2710833"/>
            <a:ext cx="4603898" cy="372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783577" y="2046370"/>
            <a:ext cx="150457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dirty="0" err="1" smtClean="0"/>
              <a:t>Android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057337" y="5853815"/>
            <a:ext cx="77681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dirty="0" err="1" smtClean="0"/>
              <a:t>iOS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040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Resultados e Discussões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457200" y="1614803"/>
            <a:ext cx="8229600" cy="628676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Consumo de Memória (</a:t>
            </a:r>
            <a:r>
              <a:rPr lang="pt-BR" i="1" dirty="0" err="1" smtClean="0"/>
              <a:t>plugin</a:t>
            </a:r>
            <a:r>
              <a:rPr lang="pt-BR" dirty="0" smtClean="0"/>
              <a:t> media)</a:t>
            </a:r>
            <a:endParaRPr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91" y="2506307"/>
            <a:ext cx="4011184" cy="222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7" y="3373867"/>
            <a:ext cx="4295843" cy="284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588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Resultados e Discussões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457200" y="1455308"/>
            <a:ext cx="8229600" cy="6286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 smtClean="0"/>
              <a:t>Comparação com os Trabalhos Correlatos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3" y="2229072"/>
            <a:ext cx="7918599" cy="33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159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Conclusões e Sugestões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468052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Aprimorar </a:t>
            </a:r>
            <a:r>
              <a:rPr lang="pt-BR" dirty="0" smtClean="0"/>
              <a:t>o aplicativo Tagarela desenvolvido </a:t>
            </a:r>
            <a:r>
              <a:rPr lang="pt-BR" dirty="0"/>
              <a:t>por Darlan de Marco (2014)</a:t>
            </a:r>
            <a:endParaRPr lang="pt-BR" dirty="0" smtClean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BR" dirty="0"/>
              <a:t>i</a:t>
            </a:r>
            <a:r>
              <a:rPr lang="pt-BR" dirty="0" smtClean="0"/>
              <a:t>ntegrar o desenvolvimento do Tagarela em um </a:t>
            </a:r>
            <a:r>
              <a:rPr lang="pt-BR" i="1" dirty="0" smtClean="0"/>
              <a:t>framework</a:t>
            </a:r>
            <a:r>
              <a:rPr lang="pt-BR" dirty="0" smtClean="0"/>
              <a:t> único (</a:t>
            </a:r>
            <a:r>
              <a:rPr lang="pt-BR" dirty="0" err="1" smtClean="0"/>
              <a:t>PhoneGap</a:t>
            </a:r>
            <a:r>
              <a:rPr lang="pt-BR" dirty="0" smtClean="0"/>
              <a:t>)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BR" dirty="0"/>
              <a:t>p</a:t>
            </a:r>
            <a:r>
              <a:rPr lang="pt-BR" dirty="0" smtClean="0"/>
              <a:t>erfis de usuário (</a:t>
            </a:r>
            <a:r>
              <a:rPr lang="pt-BR" strike="sngStrike" dirty="0" smtClean="0"/>
              <a:t>especialista</a:t>
            </a:r>
            <a:r>
              <a:rPr lang="pt-BR" dirty="0" smtClean="0"/>
              <a:t>, tutor e paciente)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BR" dirty="0"/>
              <a:t>i</a:t>
            </a:r>
            <a:r>
              <a:rPr lang="pt-BR" dirty="0" smtClean="0"/>
              <a:t>nterface mais acessível (conceito de pranchas de comunicação)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Conclusões e Sugestões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50518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Possíveis Extensões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 smtClean="0"/>
              <a:t>implementar a persistência local utilizando outra tecnologia (</a:t>
            </a:r>
            <a:r>
              <a:rPr lang="pt-BR" dirty="0" err="1" smtClean="0"/>
              <a:t>SQLite</a:t>
            </a:r>
            <a:r>
              <a:rPr lang="pt-BR" dirty="0" smtClean="0"/>
              <a:t>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/>
              <a:t>utilizar um </a:t>
            </a:r>
            <a:r>
              <a:rPr lang="pt-BR" i="1" dirty="0" err="1" smtClean="0"/>
              <a:t>thumbnail</a:t>
            </a:r>
            <a:r>
              <a:rPr lang="pt-BR" i="1" dirty="0" smtClean="0"/>
              <a:t> </a:t>
            </a:r>
            <a:r>
              <a:rPr lang="pt-BR" dirty="0"/>
              <a:t>como imagem da prancha</a:t>
            </a:r>
            <a:endParaRPr lang="pt-BR" dirty="0" smtClean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 smtClean="0"/>
              <a:t>adicionar a data e hora de criação </a:t>
            </a:r>
            <a:r>
              <a:rPr lang="pt-BR" dirty="0"/>
              <a:t>n</a:t>
            </a:r>
            <a:r>
              <a:rPr lang="pt-BR" dirty="0" smtClean="0"/>
              <a:t>as observações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/>
              <a:t>u</a:t>
            </a:r>
            <a:r>
              <a:rPr lang="pt-BR" dirty="0" smtClean="0"/>
              <a:t>tilizar o </a:t>
            </a:r>
            <a:r>
              <a:rPr lang="pt-BR" i="1" dirty="0" err="1" smtClean="0"/>
              <a:t>plugin</a:t>
            </a:r>
            <a:r>
              <a:rPr lang="pt-BR" dirty="0" smtClean="0"/>
              <a:t> </a:t>
            </a:r>
            <a:r>
              <a:rPr lang="pt-BR" dirty="0" err="1" smtClean="0"/>
              <a:t>camera</a:t>
            </a:r>
            <a:r>
              <a:rPr lang="pt-BR" dirty="0" smtClean="0"/>
              <a:t> para possibilitar a captura de imagens pela câmera</a:t>
            </a:r>
          </a:p>
        </p:txBody>
      </p:sp>
    </p:spTree>
    <p:extLst>
      <p:ext uri="{BB962C8B-B14F-4D97-AF65-F5344CB8AC3E}">
        <p14:creationId xmlns:p14="http://schemas.microsoft.com/office/powerpoint/2010/main" val="849125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 smtClean="0"/>
              <a:t>Demonstração</a:t>
            </a:r>
            <a:endParaRPr dirty="0"/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57200" y="2114552"/>
            <a:ext cx="8229600" cy="31485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Vídeo gravado realizando todas as funcionalidades da aplicação</a:t>
            </a:r>
            <a:endParaRPr lang="pt-BR" i="1" dirty="0" smtClean="0"/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Demonstração ao vivo utilizando o aplicativo móvel em conjunto com a aplicação </a:t>
            </a:r>
            <a:r>
              <a:rPr lang="pt-BR" i="1" dirty="0" smtClean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5622089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57200" y="434538"/>
            <a:ext cx="8229600" cy="58280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Por que investir em uma interface mais acessível, usando o conceito de pranchas?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pt-BR" dirty="0"/>
              <a:t>u</a:t>
            </a:r>
            <a:r>
              <a:rPr lang="pt-BR" dirty="0" smtClean="0"/>
              <a:t>suários não alfabetizados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pt-BR" dirty="0"/>
              <a:t>p</a:t>
            </a:r>
            <a:r>
              <a:rPr lang="pt-BR" dirty="0" smtClean="0"/>
              <a:t>adrão de informações apresentadas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dirty="0" err="1" smtClean="0"/>
              <a:t>idéi</a:t>
            </a:r>
            <a:r>
              <a:rPr lang="pt-BR" dirty="0" err="1" smtClean="0"/>
              <a:t>a</a:t>
            </a:r>
            <a:r>
              <a:rPr lang="pt-BR" dirty="0" smtClean="0"/>
              <a:t> é que os usuários usem a menor quantidade possível de símbolos pra representar a mesma coisa, aí é que entra a funcionalidade de reutilizar uma prancha</a:t>
            </a:r>
          </a:p>
        </p:txBody>
      </p:sp>
    </p:spTree>
    <p:extLst>
      <p:ext uri="{BB962C8B-B14F-4D97-AF65-F5344CB8AC3E}">
        <p14:creationId xmlns:p14="http://schemas.microsoft.com/office/powerpoint/2010/main" val="3068298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57200" y="434538"/>
            <a:ext cx="8229600" cy="58280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Por que na reutilização das pranchas não são carregados os símbolos da categoria “Pessoa”?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pt-BR" dirty="0"/>
              <a:t>p</a:t>
            </a:r>
            <a:r>
              <a:rPr lang="pt-BR" dirty="0" smtClean="0"/>
              <a:t>rivacidade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pt-BR" dirty="0"/>
              <a:t>s</a:t>
            </a:r>
            <a:r>
              <a:rPr lang="pt-BR" dirty="0" smtClean="0"/>
              <a:t>e por acaso um usuário estiver usando a aplicação em casa e reutilizar uma prancha, não seria legal ele ter acesso a imagem de outro usuários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1268146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Objetivos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468052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dirty="0" smtClean="0"/>
              <a:t>Aprimorar o aplicativo Tagarela (</a:t>
            </a:r>
            <a:r>
              <a:rPr lang="pt-BR" dirty="0" err="1" smtClean="0"/>
              <a:t>Android</a:t>
            </a:r>
            <a:r>
              <a:rPr lang="pt-BR" dirty="0" smtClean="0"/>
              <a:t>)</a:t>
            </a:r>
            <a:endParaRPr dirty="0"/>
          </a:p>
          <a:p>
            <a:pPr>
              <a:spcBef>
                <a:spcPts val="1200"/>
              </a:spcBef>
            </a:pPr>
            <a:r>
              <a:rPr lang="pt-BR" dirty="0" smtClean="0"/>
              <a:t>Integrar o desenvolvimento em um único </a:t>
            </a:r>
            <a:r>
              <a:rPr lang="pt-BR" i="1" dirty="0" smtClean="0"/>
              <a:t>framework</a:t>
            </a:r>
          </a:p>
          <a:p>
            <a:pPr>
              <a:spcBef>
                <a:spcPts val="1200"/>
              </a:spcBef>
            </a:pPr>
            <a:r>
              <a:rPr lang="pt-BR" dirty="0" smtClean="0"/>
              <a:t>Disponibilizar o acesso através de perfis distintos (tutor e paciente)</a:t>
            </a:r>
          </a:p>
          <a:p>
            <a:pPr>
              <a:spcBef>
                <a:spcPts val="1200"/>
              </a:spcBef>
            </a:pPr>
            <a:r>
              <a:rPr lang="pt-BR" dirty="0" smtClean="0"/>
              <a:t>Interface mais acessível utilizando o conceito de pranchas de comunicação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Fundamentação Teórica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46805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 smtClean="0"/>
              <a:t>Prancha de Comunicação</a:t>
            </a:r>
          </a:p>
          <a:p>
            <a:pPr lvl="1"/>
            <a:r>
              <a:rPr lang="pt-BR" dirty="0"/>
              <a:t>o</a:t>
            </a:r>
            <a:r>
              <a:rPr lang="pt-BR" dirty="0" smtClean="0"/>
              <a:t>bjeto da CA composto por símbolos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ada símbolo representa um objeto ou conceito do mundo real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650" y="3738726"/>
            <a:ext cx="3657601" cy="275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Fundamentação Teórica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46805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 smtClean="0"/>
              <a:t>Projeto Tagarela</a:t>
            </a:r>
            <a:endParaRPr lang="pt-BR" dirty="0"/>
          </a:p>
          <a:p>
            <a:pPr lvl="1"/>
            <a:r>
              <a:rPr lang="pt-BR" dirty="0"/>
              <a:t>r</a:t>
            </a:r>
            <a:r>
              <a:rPr lang="pt-BR" dirty="0" smtClean="0"/>
              <a:t>ealizado pela FURB</a:t>
            </a:r>
          </a:p>
          <a:p>
            <a:pPr lvl="1"/>
            <a:r>
              <a:rPr lang="pt-BR" dirty="0" smtClean="0"/>
              <a:t>ferramenta </a:t>
            </a:r>
            <a:r>
              <a:rPr lang="pt-BR" dirty="0"/>
              <a:t>de </a:t>
            </a:r>
            <a:r>
              <a:rPr lang="pt-BR" dirty="0" smtClean="0"/>
              <a:t>CA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 smtClean="0"/>
              <a:t>2012 </a:t>
            </a:r>
            <a:r>
              <a:rPr lang="pt-BR" dirty="0"/>
              <a:t>– Alan </a:t>
            </a:r>
            <a:r>
              <a:rPr lang="pt-BR" dirty="0" err="1"/>
              <a:t>Fabeni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iOS</a:t>
            </a:r>
            <a:r>
              <a:rPr lang="pt-BR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 smtClean="0"/>
              <a:t>2014 – Darlan de Marco (</a:t>
            </a:r>
            <a:r>
              <a:rPr lang="pt-BR" dirty="0" err="1" smtClean="0"/>
              <a:t>Android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/>
              <a:t>p</a:t>
            </a:r>
            <a:r>
              <a:rPr lang="pt-BR" dirty="0" smtClean="0"/>
              <a:t>lanos: agrupam pranchas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ímbolo: imagem e áudio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4183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Fundamentação Teórica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46805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 err="1" smtClean="0"/>
              <a:t>PhoneGap</a:t>
            </a:r>
            <a:endParaRPr lang="pt-BR" dirty="0"/>
          </a:p>
          <a:p>
            <a:pPr lvl="1"/>
            <a:r>
              <a:rPr lang="pt-BR" dirty="0"/>
              <a:t>d</a:t>
            </a:r>
            <a:r>
              <a:rPr lang="pt-BR" dirty="0" smtClean="0"/>
              <a:t>esenvolvido pela Adobe Systems</a:t>
            </a:r>
          </a:p>
          <a:p>
            <a:pPr lvl="1"/>
            <a:r>
              <a:rPr lang="pt-BR" dirty="0"/>
              <a:t>l</a:t>
            </a:r>
            <a:r>
              <a:rPr lang="pt-BR" dirty="0" smtClean="0"/>
              <a:t>icença gratuita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riação de </a:t>
            </a:r>
            <a:r>
              <a:rPr lang="pt-BR" i="1" dirty="0" err="1" smtClean="0"/>
              <a:t>apps</a:t>
            </a:r>
            <a:r>
              <a:rPr lang="pt-BR" dirty="0" smtClean="0"/>
              <a:t> móveis conhecendo apenas HTML, CSS e </a:t>
            </a:r>
            <a:r>
              <a:rPr lang="pt-BR" dirty="0" err="1" smtClean="0"/>
              <a:t>Javascript</a:t>
            </a:r>
            <a:endParaRPr lang="pt-BR" i="1" dirty="0" smtClean="0"/>
          </a:p>
          <a:p>
            <a:pPr lvl="1"/>
            <a:r>
              <a:rPr lang="pt-BR" dirty="0"/>
              <a:t>b</a:t>
            </a:r>
            <a:r>
              <a:rPr lang="pt-BR" dirty="0" smtClean="0"/>
              <a:t>aseado no uso de </a:t>
            </a:r>
            <a:r>
              <a:rPr lang="pt-BR" i="1" dirty="0" err="1" smtClean="0"/>
              <a:t>plugins</a:t>
            </a:r>
            <a:r>
              <a:rPr lang="pt-BR" i="1" dirty="0" smtClean="0"/>
              <a:t> </a:t>
            </a:r>
            <a:r>
              <a:rPr lang="pt-BR" dirty="0" smtClean="0"/>
              <a:t>(</a:t>
            </a:r>
            <a:r>
              <a:rPr lang="pt-BR" i="1" dirty="0" err="1" smtClean="0"/>
              <a:t>camera</a:t>
            </a:r>
            <a:r>
              <a:rPr lang="pt-BR" i="1" dirty="0" smtClean="0"/>
              <a:t>, media, media-capture, file-</a:t>
            </a:r>
            <a:r>
              <a:rPr lang="pt-BR" i="1" dirty="0" err="1" smtClean="0"/>
              <a:t>transfer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44183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Trabalhos Correlatos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639309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Sono Flex (</a:t>
            </a:r>
            <a:r>
              <a:rPr lang="pt-BR" dirty="0" err="1" smtClean="0"/>
              <a:t>Android</a:t>
            </a:r>
            <a:r>
              <a:rPr lang="pt-BR" dirty="0" smtClean="0"/>
              <a:t> e </a:t>
            </a:r>
            <a:r>
              <a:rPr lang="pt-BR" dirty="0" err="1" smtClean="0"/>
              <a:t>iOS</a:t>
            </a:r>
            <a:r>
              <a:rPr lang="pt-BR" dirty="0" smtClean="0"/>
              <a:t>)</a:t>
            </a:r>
            <a:endParaRPr dirty="0"/>
          </a:p>
        </p:txBody>
      </p:sp>
      <p:pic>
        <p:nvPicPr>
          <p:cNvPr id="2050" name="Picture 2" descr="sono-flex-para-ipad-android-iphon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60" y="2158407"/>
            <a:ext cx="5752214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Trabalhos Correlatos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8229600" cy="639309"/>
          </a:xfrm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HelpTalk</a:t>
            </a:r>
            <a:r>
              <a:rPr lang="pt-BR" dirty="0" smtClean="0"/>
              <a:t> (</a:t>
            </a:r>
            <a:r>
              <a:rPr lang="pt-BR" dirty="0" err="1" smtClean="0"/>
              <a:t>Android</a:t>
            </a:r>
            <a:r>
              <a:rPr lang="pt-BR" dirty="0" smtClean="0"/>
              <a:t>)</a:t>
            </a:r>
            <a:endParaRPr dirty="0"/>
          </a:p>
        </p:txBody>
      </p:sp>
      <p:pic>
        <p:nvPicPr>
          <p:cNvPr id="3074" name="Picture 2" descr="HelpTa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09" y="1540367"/>
            <a:ext cx="28384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5" y="2562533"/>
            <a:ext cx="3776712" cy="31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3827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chemeClr val="accent4">
                <a:alpha val="35000"/>
              </a:schemeClr>
            </a:outerShdw>
          </a:effectLst>
        </a:effectStyle>
        <a:effectStyle>
          <a:effectLst>
            <a:outerShdw blurRad="38100" dist="23000" dir="5400000" rotWithShape="0">
              <a:schemeClr val="accent4">
                <a:alpha val="35000"/>
              </a:schemeClr>
            </a:outerShdw>
          </a:effectLst>
        </a:effectStyle>
        <a:effectStyle>
          <a:effectLst>
            <a:outerShdw blurRad="38100" dist="20000" dir="5400000" rotWithShape="0">
              <a:schemeClr val="accent4">
                <a:alpha val="38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chemeClr val="accent4">
              <a:alpha val="35000"/>
            </a:scheme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chemeClr val="accent4">
              <a:alpha val="38000"/>
            </a:scheme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chemeClr val="accent4">
                <a:alpha val="35000"/>
              </a:schemeClr>
            </a:outerShdw>
          </a:effectLst>
        </a:effectStyle>
        <a:effectStyle>
          <a:effectLst>
            <a:outerShdw blurRad="38100" dist="23000" dir="5400000" rotWithShape="0">
              <a:schemeClr val="accent4">
                <a:alpha val="35000"/>
              </a:schemeClr>
            </a:outerShdw>
          </a:effectLst>
        </a:effectStyle>
        <a:effectStyle>
          <a:effectLst>
            <a:outerShdw blurRad="38100" dist="20000" dir="5400000" rotWithShape="0">
              <a:schemeClr val="accent4">
                <a:alpha val="38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chemeClr val="accent4">
              <a:alpha val="35000"/>
            </a:scheme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chemeClr val="accent4">
              <a:alpha val="38000"/>
            </a:scheme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632</Words>
  <Application>Microsoft Office PowerPoint</Application>
  <PresentationFormat>Apresentação na tela (4:3)</PresentationFormat>
  <Paragraphs>135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Default</vt:lpstr>
      <vt:lpstr>Tagarela: Integração e melhorias no aplicativo de Rede de Comunicação Alternativa</vt:lpstr>
      <vt:lpstr>Roteiro</vt:lpstr>
      <vt:lpstr>Introdução</vt:lpstr>
      <vt:lpstr>Objetivos</vt:lpstr>
      <vt:lpstr>Fundamentação Teórica</vt:lpstr>
      <vt:lpstr>Fundamentação Teórica</vt:lpstr>
      <vt:lpstr>Fundamentação Teórica</vt:lpstr>
      <vt:lpstr>Trabalhos Correlatos</vt:lpstr>
      <vt:lpstr>Trabalhos Correlatos</vt:lpstr>
      <vt:lpstr>Requisitos</vt:lpstr>
      <vt:lpstr>Requisitos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Operacionalidade da Implementação</vt:lpstr>
      <vt:lpstr>Operacionalidade da Implementação</vt:lpstr>
      <vt:lpstr>Resultados e Discussões</vt:lpstr>
      <vt:lpstr>Resultados e Discussões</vt:lpstr>
      <vt:lpstr>Resultados e Discussões</vt:lpstr>
      <vt:lpstr>Resultados e Discussões</vt:lpstr>
      <vt:lpstr>Conclusões e Sugestões</vt:lpstr>
      <vt:lpstr>Conclusões e Sugestões</vt:lpstr>
      <vt:lpstr>Demonstração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cp:lastModifiedBy>Usuario</cp:lastModifiedBy>
  <cp:revision>65</cp:revision>
  <dcterms:modified xsi:type="dcterms:W3CDTF">2015-12-06T19:40:36Z</dcterms:modified>
</cp:coreProperties>
</file>