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7" r:id="rId14"/>
    <p:sldId id="275" r:id="rId15"/>
    <p:sldId id="278" r:id="rId16"/>
    <p:sldId id="263" r:id="rId17"/>
    <p:sldId id="279" r:id="rId18"/>
    <p:sldId id="264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67" r:id="rId29"/>
    <p:sldId id="282" r:id="rId30"/>
    <p:sldId id="283" r:id="rId31"/>
    <p:sldId id="285" r:id="rId32"/>
    <p:sldId id="284" r:id="rId33"/>
    <p:sldId id="296" r:id="rId34"/>
    <p:sldId id="268" r:id="rId35"/>
    <p:sldId id="280" r:id="rId36"/>
    <p:sldId id="281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108" d="100"/>
          <a:sy n="108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470025"/>
          </a:xfrm>
        </p:spPr>
        <p:txBody>
          <a:bodyPr/>
          <a:lstStyle/>
          <a:p>
            <a:r>
              <a:rPr lang="pt-BR" sz="4000" dirty="0"/>
              <a:t>FOLHAR - EXPLORANDO FOLHAS DE PLANTAS COM REALIDADE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3568" y="4005064"/>
            <a:ext cx="7376864" cy="1752600"/>
          </a:xfrm>
        </p:spPr>
        <p:txBody>
          <a:bodyPr>
            <a:noAutofit/>
          </a:bodyPr>
          <a:lstStyle/>
          <a:p>
            <a:r>
              <a:rPr lang="pt-BR" sz="2800" dirty="0"/>
              <a:t>Aluno(a): Bruno Geisler Vigentas</a:t>
            </a:r>
          </a:p>
          <a:p>
            <a:r>
              <a:rPr lang="pt-BR" sz="2800" dirty="0"/>
              <a:t>Orientador: </a:t>
            </a:r>
            <a:r>
              <a:rPr lang="en-US" sz="2800" dirty="0"/>
              <a:t>Dalton Solano dos Reis</a:t>
            </a:r>
          </a:p>
          <a:p>
            <a:r>
              <a:rPr lang="en-US" sz="2800" dirty="0" err="1"/>
              <a:t>Coorientador</a:t>
            </a:r>
            <a:r>
              <a:rPr lang="en-US" sz="2800" dirty="0"/>
              <a:t>: Mauricio Capobianco Lopes</a:t>
            </a:r>
            <a:endParaRPr lang="pt-BR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Plantarum (BORTOLON, 2014)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Interação com um webservice para realizar o cadastro e classificação de espécies de plantas utilizando a API Plantarum.</a:t>
            </a:r>
          </a:p>
          <a:p>
            <a:r>
              <a:rPr lang="pt-BR" sz="2000" dirty="0"/>
              <a:t>Permite capturar uma foto e enviar ao servidor para realizar a classificação da espécie ou cadastrar uma nova.</a:t>
            </a:r>
          </a:p>
          <a:p>
            <a:r>
              <a:rPr lang="pt-BR" sz="2000" dirty="0"/>
              <a:t>Construído em Java Android e C#.</a:t>
            </a:r>
          </a:p>
          <a:p>
            <a:r>
              <a:rPr lang="pt-BR" sz="2000" dirty="0"/>
              <a:t>Em testes feitos com 32 fotos de espécies locais, todas foram detectadas apenas uma apresentou falso positivo.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Trabalhos Correlatos (1/3)</a:t>
            </a:r>
            <a:endParaRPr lang="pt-BR" sz="3600" kern="0" dirty="0"/>
          </a:p>
        </p:txBody>
      </p:sp>
    </p:spTree>
    <p:extLst>
      <p:ext uri="{BB962C8B-B14F-4D97-AF65-F5344CB8AC3E}">
        <p14:creationId xmlns:p14="http://schemas.microsoft.com/office/powerpoint/2010/main" val="5707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Plantarum (BORTOLON, 2014)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Trabalhos Correlatos (1/3)</a:t>
            </a:r>
            <a:endParaRPr lang="pt-BR" sz="3600" kern="0" dirty="0"/>
          </a:p>
        </p:txBody>
      </p:sp>
      <p:pic>
        <p:nvPicPr>
          <p:cNvPr id="5" name="Espaço Reservado para Conteúdo 4" descr="Uma imagem contendo ouriço-do-mar, animal, animal marinho, invertebrado&#10;&#10;Descrição gerada automaticamente">
            <a:extLst>
              <a:ext uri="{FF2B5EF4-FFF2-40B4-BE49-F238E27FC236}">
                <a16:creationId xmlns:a16="http://schemas.microsoft.com/office/drawing/2014/main" id="{4E1C01B4-C9EE-4296-A11E-13F2D4512A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813" y="2014295"/>
            <a:ext cx="3934374" cy="34771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96D5D5-6B17-4499-9823-9A87C74D899B}"/>
              </a:ext>
            </a:extLst>
          </p:cNvPr>
          <p:cNvSpPr txBox="1"/>
          <p:nvPr/>
        </p:nvSpPr>
        <p:spPr>
          <a:xfrm>
            <a:off x="2604813" y="5589240"/>
            <a:ext cx="39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Bortolon</a:t>
            </a:r>
            <a:r>
              <a:rPr lang="en-US" dirty="0"/>
              <a:t> (2014)</a:t>
            </a:r>
          </a:p>
        </p:txBody>
      </p:sp>
    </p:spTree>
    <p:extLst>
      <p:ext uri="{BB962C8B-B14F-4D97-AF65-F5344CB8AC3E}">
        <p14:creationId xmlns:p14="http://schemas.microsoft.com/office/powerpoint/2010/main" val="108331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Gaia (OLIVEIRA; PRADO 2018)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+mj-lt"/>
                <a:ea typeface="Times New Roman" panose="02020603050405020304" pitchFamily="18" charset="0"/>
              </a:rPr>
              <a:t>O</a:t>
            </a: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ferece informações necessárias e confiáveis para auxiliar pessoas na escolha de flores e plantas.</a:t>
            </a:r>
          </a:p>
          <a:p>
            <a:r>
              <a:rPr lang="pt-BR" sz="2000" dirty="0">
                <a:latin typeface="+mj-lt"/>
              </a:rPr>
              <a:t>Utiliza realidade aumentada para trazer informações para auxiliar o cliente na compra da planta, como a quantidade diária de água e luz necessária.</a:t>
            </a:r>
          </a:p>
          <a:p>
            <a:r>
              <a:rPr lang="pt-BR" sz="2000" dirty="0">
                <a:latin typeface="+mj-lt"/>
              </a:rPr>
              <a:t>Utiliza marcadores com símbolo gráfico para ancorar objeto 3D.</a:t>
            </a:r>
          </a:p>
          <a:p>
            <a:r>
              <a:rPr lang="pt-BR" sz="2000" dirty="0">
                <a:latin typeface="+mj-lt"/>
              </a:rPr>
              <a:t>Desenvolvido em Unity com C# e SDK </a:t>
            </a:r>
            <a:r>
              <a:rPr lang="pt-BR" sz="2000" dirty="0" err="1">
                <a:latin typeface="+mj-lt"/>
              </a:rPr>
              <a:t>Vuforia</a:t>
            </a:r>
            <a:r>
              <a:rPr lang="pt-BR" sz="2000" dirty="0">
                <a:latin typeface="+mj-lt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Trabalhos Correlatos (2/3)</a:t>
            </a:r>
            <a:endParaRPr lang="pt-BR" sz="3600" kern="0" dirty="0"/>
          </a:p>
        </p:txBody>
      </p:sp>
    </p:spTree>
    <p:extLst>
      <p:ext uri="{BB962C8B-B14F-4D97-AF65-F5344CB8AC3E}">
        <p14:creationId xmlns:p14="http://schemas.microsoft.com/office/powerpoint/2010/main" val="175678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Gaia (OLIVEIRA; PRADO 2018)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Trabalhos Correlatos (2/3)</a:t>
            </a:r>
            <a:endParaRPr lang="pt-BR" sz="3600" kern="0" dirty="0"/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7B4505-5C53-4B84-B0A2-E5E56D5DEA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944" y="2195295"/>
            <a:ext cx="3658111" cy="31151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FF905B-8A5A-439E-B6B8-B794A4B9945D}"/>
              </a:ext>
            </a:extLst>
          </p:cNvPr>
          <p:cNvSpPr txBox="1"/>
          <p:nvPr/>
        </p:nvSpPr>
        <p:spPr>
          <a:xfrm>
            <a:off x="2604812" y="5445224"/>
            <a:ext cx="39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Oliveira e Prado (2018)</a:t>
            </a:r>
          </a:p>
        </p:txBody>
      </p:sp>
    </p:spTree>
    <p:extLst>
      <p:ext uri="{BB962C8B-B14F-4D97-AF65-F5344CB8AC3E}">
        <p14:creationId xmlns:p14="http://schemas.microsoft.com/office/powerpoint/2010/main" val="76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 err="1"/>
              <a:t>PlantSnap</a:t>
            </a:r>
            <a:r>
              <a:rPr lang="pt-BR" sz="2400" dirty="0"/>
              <a:t> (2020)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Aplicativo para identificação de plantas de forma rápida.</a:t>
            </a:r>
          </a:p>
          <a:p>
            <a:r>
              <a:rPr lang="pt-BR" sz="2000" dirty="0"/>
              <a:t>Faz a identificação da planta e conta com interações por meio da Realidade Aumentada.</a:t>
            </a:r>
          </a:p>
          <a:p>
            <a:r>
              <a:rPr lang="pt-BR" sz="2000" dirty="0"/>
              <a:t>Permite a identificação de mais de 620 mil espécies de plantas com seu algoritmo de aprendizado de máquina.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Trabalhos Correlatos (3/3)</a:t>
            </a:r>
            <a:endParaRPr lang="pt-BR" sz="3600" kern="0" dirty="0"/>
          </a:p>
        </p:txBody>
      </p:sp>
    </p:spTree>
    <p:extLst>
      <p:ext uri="{BB962C8B-B14F-4D97-AF65-F5344CB8AC3E}">
        <p14:creationId xmlns:p14="http://schemas.microsoft.com/office/powerpoint/2010/main" val="134499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 err="1"/>
              <a:t>PlantSnap</a:t>
            </a:r>
            <a:r>
              <a:rPr lang="pt-BR" sz="2400" dirty="0"/>
              <a:t> (2020)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Trabalhos Correlatos (3/3)</a:t>
            </a:r>
            <a:endParaRPr lang="pt-BR" sz="3600" kern="0" dirty="0"/>
          </a:p>
        </p:txBody>
      </p:sp>
      <p:pic>
        <p:nvPicPr>
          <p:cNvPr id="7" name="Imagem 6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5B851B41-7DCD-4DF0-BC94-767D284500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5" y="1908448"/>
            <a:ext cx="1780540" cy="31661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EE8184-F578-466A-BE1D-EE7B9605EEBC}"/>
              </a:ext>
            </a:extLst>
          </p:cNvPr>
          <p:cNvSpPr txBox="1"/>
          <p:nvPr/>
        </p:nvSpPr>
        <p:spPr>
          <a:xfrm>
            <a:off x="2604813" y="5373216"/>
            <a:ext cx="393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PlantSnap</a:t>
            </a:r>
            <a:r>
              <a:rPr lang="en-US" dirty="0"/>
              <a:t> (2020)</a:t>
            </a:r>
          </a:p>
        </p:txBody>
      </p:sp>
      <p:pic>
        <p:nvPicPr>
          <p:cNvPr id="9" name="Imagem 8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E7743E2E-F5D5-48C1-8102-1CE0ED9CE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01" y="1909154"/>
            <a:ext cx="1780540" cy="31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RF01: permitir ao usuário iniciar o </a:t>
            </a:r>
            <a:r>
              <a:rPr lang="pt-BR" sz="2000" dirty="0" err="1"/>
              <a:t>scan</a:t>
            </a:r>
            <a:r>
              <a:rPr lang="pt-BR" sz="2000" dirty="0"/>
              <a:t> no modo quiz</a:t>
            </a:r>
          </a:p>
          <a:p>
            <a:r>
              <a:rPr lang="pt-BR" sz="2000" dirty="0"/>
              <a:t>RF02: permitir ao usuário identificar os componentes da folha</a:t>
            </a:r>
          </a:p>
          <a:p>
            <a:r>
              <a:rPr lang="pt-BR" sz="2000" dirty="0"/>
              <a:t>RF03: permitir ao usuário iniciar o </a:t>
            </a:r>
            <a:r>
              <a:rPr lang="pt-BR" sz="2000" dirty="0" err="1"/>
              <a:t>scan</a:t>
            </a:r>
            <a:r>
              <a:rPr lang="pt-BR" sz="2000" dirty="0"/>
              <a:t> no modo normal</a:t>
            </a:r>
          </a:p>
          <a:p>
            <a:r>
              <a:rPr lang="pt-BR" sz="2000" dirty="0"/>
              <a:t>RF04: permitir ao usuário realizar o reconhecimento da folha</a:t>
            </a:r>
          </a:p>
          <a:p>
            <a:r>
              <a:rPr lang="pt-BR" sz="2000" dirty="0"/>
              <a:t>RF05: renderizar um modelo 3D da folha</a:t>
            </a:r>
          </a:p>
          <a:p>
            <a:r>
              <a:rPr lang="pt-BR" sz="2000" dirty="0"/>
              <a:t>RF06: exibir informações sobre a folha detectada</a:t>
            </a:r>
          </a:p>
          <a:p>
            <a:r>
              <a:rPr lang="pt-BR" sz="2000" dirty="0"/>
              <a:t>RF07: permitir ao usuário validar as informações inseridas no modo quiz</a:t>
            </a:r>
          </a:p>
          <a:p>
            <a:r>
              <a:rPr lang="pt-BR" sz="2000" dirty="0"/>
              <a:t>RF08: permitir ao usuário capturar uma foto do conteúdo sendo mostrado em sua tela e salvar em sua galeria</a:t>
            </a:r>
          </a:p>
          <a:p>
            <a:r>
              <a:rPr lang="pt-BR" sz="2000" dirty="0"/>
              <a:t>RF09: permitir ao usuário consultar as folhas detectáveis pelo aplicativo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RNF01: utilizar as folhas de plantas como marcador para ancoragem do conteúdo virtual</a:t>
            </a:r>
          </a:p>
          <a:p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RNF02: utilizar o ambiente de desenvolvimento Unity</a:t>
            </a:r>
            <a:endParaRPr lang="pt-BR" sz="2000" dirty="0">
              <a:latin typeface="+mj-lt"/>
              <a:ea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RNF03: ser desenvolvido para plataforma Android</a:t>
            </a:r>
          </a:p>
          <a:p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RNF04: utilizar o pacote Barracuda para a detecção das folhas</a:t>
            </a:r>
            <a:endParaRPr lang="pt-BR" sz="2000" dirty="0">
              <a:latin typeface="+mj-lt"/>
              <a:ea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RNF05: utilizar o </a:t>
            </a:r>
            <a:r>
              <a:rPr lang="pt-BR" sz="2000" i="1" dirty="0">
                <a:effectLst/>
                <a:latin typeface="+mj-lt"/>
                <a:ea typeface="Times New Roman" panose="02020603050405020304" pitchFamily="18" charset="0"/>
              </a:rPr>
              <a:t>framework</a:t>
            </a: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 AR Foundation para a apresentação da realidade aumentada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898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pt-BR" sz="3200" dirty="0"/>
              <a:t>Especificação: Diagrama de Casos de Uso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DB0F77B-6402-45EE-B4B5-AD8415E6FC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" y="1064817"/>
            <a:ext cx="9030295" cy="57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B5616C-DA44-4892-9833-C4E95848804A}"/>
              </a:ext>
            </a:extLst>
          </p:cNvPr>
          <p:cNvSpPr txBox="1"/>
          <p:nvPr/>
        </p:nvSpPr>
        <p:spPr>
          <a:xfrm>
            <a:off x="611560" y="1331558"/>
            <a:ext cx="533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inicial e tela de folhas detectáveis.</a:t>
            </a:r>
            <a:endParaRPr lang="en-US" dirty="0"/>
          </a:p>
        </p:txBody>
      </p:sp>
      <p:pic>
        <p:nvPicPr>
          <p:cNvPr id="6" name="Imagem 5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F2392EC3-EED2-45A4-AAF1-277CBA12E4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" y="1700890"/>
            <a:ext cx="2221210" cy="4653706"/>
          </a:xfrm>
          <a:prstGeom prst="rect">
            <a:avLst/>
          </a:prstGeom>
        </p:spPr>
      </p:pic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CC7FB409-3603-4D46-8A64-E432138B76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96" y="1700890"/>
            <a:ext cx="2221209" cy="4653962"/>
          </a:xfrm>
          <a:prstGeom prst="rect">
            <a:avLst/>
          </a:prstGeom>
        </p:spPr>
      </p:pic>
      <p:pic>
        <p:nvPicPr>
          <p:cNvPr id="8" name="Imagem 7" descr="Uma imagem contendo árvore, rua, verde, placa&#10;&#10;Descrição gerada automaticamente">
            <a:extLst>
              <a:ext uri="{FF2B5EF4-FFF2-40B4-BE49-F238E27FC236}">
                <a16:creationId xmlns:a16="http://schemas.microsoft.com/office/drawing/2014/main" id="{2C90044F-416A-4FAE-89F5-6AF5A477B93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520" y="1700890"/>
            <a:ext cx="2221208" cy="46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Introdução</a:t>
            </a:r>
          </a:p>
          <a:p>
            <a:r>
              <a:rPr lang="pt-BR" sz="2800" dirty="0"/>
              <a:t>Objetivos</a:t>
            </a:r>
          </a:p>
          <a:p>
            <a:r>
              <a:rPr lang="pt-BR" sz="2800" dirty="0"/>
              <a:t>Fundamentação teórica</a:t>
            </a:r>
          </a:p>
          <a:p>
            <a:r>
              <a:rPr lang="pt-BR" sz="2800" dirty="0"/>
              <a:t>Trabalhos correlatos</a:t>
            </a:r>
          </a:p>
          <a:p>
            <a:r>
              <a:rPr lang="pt-BR" sz="2800" dirty="0"/>
              <a:t>Visão Geral</a:t>
            </a:r>
          </a:p>
          <a:p>
            <a:r>
              <a:rPr lang="pt-BR" sz="2800" dirty="0"/>
              <a:t>Implementação</a:t>
            </a:r>
          </a:p>
          <a:p>
            <a:r>
              <a:rPr lang="pt-BR" sz="2800" dirty="0"/>
              <a:t>Resultados</a:t>
            </a:r>
          </a:p>
          <a:p>
            <a:r>
              <a:rPr lang="pt-BR" sz="2800" dirty="0"/>
              <a:t>Conclusões</a:t>
            </a:r>
          </a:p>
          <a:p>
            <a:r>
              <a:rPr lang="pt-BR" sz="2800" dirty="0"/>
              <a:t>Sugestões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B5616C-DA44-4892-9833-C4E95848804A}"/>
              </a:ext>
            </a:extLst>
          </p:cNvPr>
          <p:cNvSpPr txBox="1"/>
          <p:nvPr/>
        </p:nvSpPr>
        <p:spPr>
          <a:xfrm>
            <a:off x="611560" y="133155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3D da folha renderizado no modo normal e no modo quiz.</a:t>
            </a:r>
            <a:endParaRPr lang="en-US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1481EB4-5074-44DF-82D5-4E63BC3580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92258"/>
            <a:ext cx="2184892" cy="4580131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65227DD-54FC-4484-B60A-9F9887CB88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65" y="1692258"/>
            <a:ext cx="4365946" cy="45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B5616C-DA44-4892-9833-C4E95848804A}"/>
              </a:ext>
            </a:extLst>
          </p:cNvPr>
          <p:cNvSpPr txBox="1"/>
          <p:nvPr/>
        </p:nvSpPr>
        <p:spPr>
          <a:xfrm>
            <a:off x="611560" y="133155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 detecção da folha</a:t>
            </a:r>
            <a:endParaRPr lang="en-US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CD4AA18-742B-411A-BE4B-FBE490D8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90"/>
            <a:ext cx="9144000" cy="46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5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B5616C-DA44-4892-9833-C4E95848804A}"/>
              </a:ext>
            </a:extLst>
          </p:cNvPr>
          <p:cNvSpPr txBox="1"/>
          <p:nvPr/>
        </p:nvSpPr>
        <p:spPr>
          <a:xfrm>
            <a:off x="611560" y="133155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 criação do objeto 3D da folha</a:t>
            </a:r>
            <a:endParaRPr lang="en-US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75746C6E-9CE3-4484-BF6C-726A44CE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9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Criação e importação do </a:t>
            </a:r>
            <a:r>
              <a:rPr lang="pt-BR" sz="2400" dirty="0" err="1"/>
              <a:t>dataset</a:t>
            </a:r>
            <a:r>
              <a:rPr lang="pt-BR" sz="2400" dirty="0"/>
              <a:t> no Barracuda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Implementação</a:t>
            </a:r>
            <a:endParaRPr lang="pt-BR" sz="3600" kern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6609D75-C781-47CB-A0E9-D3B41E2C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r>
              <a:rPr lang="pt-BR" sz="1800" dirty="0" err="1">
                <a:effectLst/>
                <a:latin typeface="+mj-lt"/>
                <a:ea typeface="Times New Roman" panose="02020603050405020304" pitchFamily="18" charset="0"/>
              </a:rPr>
              <a:t>LabelImg</a:t>
            </a:r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6CA252-CACF-44E1-A804-FEE0078C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1909162"/>
            <a:ext cx="8682361" cy="46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3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Rotina de detecção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Implementação</a:t>
            </a:r>
            <a:endParaRPr lang="pt-BR" sz="3600" kern="0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3789ED8-9E60-48BD-A67F-3E688C2788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688" y="1844824"/>
            <a:ext cx="8775559" cy="38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União de </a:t>
            </a:r>
            <a:r>
              <a:rPr lang="pt-BR" sz="2400" dirty="0" err="1"/>
              <a:t>bounding</a:t>
            </a:r>
            <a:r>
              <a:rPr lang="pt-BR" sz="2400" dirty="0"/>
              <a:t> boxes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Implementação</a:t>
            </a:r>
            <a:endParaRPr lang="pt-BR" sz="3600" kern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6609D75-C781-47CB-A0E9-D3B41E2C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Método </a:t>
            </a:r>
            <a:r>
              <a:rPr lang="pt-BR" sz="1800" i="1" dirty="0" err="1">
                <a:effectLst/>
                <a:latin typeface="+mj-lt"/>
                <a:ea typeface="Times New Roman" panose="02020603050405020304" pitchFamily="18" charset="0"/>
              </a:rPr>
              <a:t>intersect</a:t>
            </a:r>
            <a:r>
              <a:rPr lang="pt-BR" sz="1800" i="1" dirty="0">
                <a:effectLst/>
                <a:latin typeface="+mj-lt"/>
                <a:ea typeface="Times New Roman" panose="02020603050405020304" pitchFamily="18" charset="0"/>
              </a:rPr>
              <a:t> over </a:t>
            </a:r>
            <a:r>
              <a:rPr lang="pt-BR" sz="1800" i="1" dirty="0" err="1">
                <a:effectLst/>
                <a:latin typeface="+mj-lt"/>
                <a:ea typeface="Times New Roman" panose="02020603050405020304" pitchFamily="18" charset="0"/>
              </a:rPr>
              <a:t>union</a:t>
            </a: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endParaRPr lang="pt-BR" sz="1800" dirty="0">
              <a:latin typeface="+mj-lt"/>
            </a:endParaRPr>
          </a:p>
          <a:p>
            <a:r>
              <a:rPr lang="pt-BR" sz="1800" dirty="0">
                <a:latin typeface="+mj-lt"/>
              </a:rPr>
              <a:t>IOU &gt; </a:t>
            </a:r>
            <a:r>
              <a:rPr lang="pt-BR" sz="1800" dirty="0" err="1">
                <a:latin typeface="+mj-lt"/>
              </a:rPr>
              <a:t>Trashhold</a:t>
            </a:r>
            <a:r>
              <a:rPr lang="pt-BR" sz="1800" dirty="0">
                <a:latin typeface="+mj-lt"/>
              </a:rPr>
              <a:t> = Combina as </a:t>
            </a:r>
            <a:r>
              <a:rPr lang="pt-BR" sz="1800" dirty="0" err="1">
                <a:latin typeface="+mj-lt"/>
              </a:rPr>
              <a:t>bounding</a:t>
            </a:r>
            <a:r>
              <a:rPr lang="pt-BR" sz="1800" dirty="0">
                <a:latin typeface="+mj-lt"/>
              </a:rPr>
              <a:t> boxes</a:t>
            </a:r>
          </a:p>
          <a:p>
            <a:pPr marL="0" indent="0">
              <a:buNone/>
            </a:pPr>
            <a:endParaRPr lang="pt-BR" sz="1800" dirty="0">
              <a:latin typeface="+mj-lt"/>
            </a:endParaRPr>
          </a:p>
        </p:txBody>
      </p:sp>
      <p:pic>
        <p:nvPicPr>
          <p:cNvPr id="9" name="Imagem 8" descr="Forma&#10;&#10;Descrição gerada automaticamente com confiança média">
            <a:extLst>
              <a:ext uri="{FF2B5EF4-FFF2-40B4-BE49-F238E27FC236}">
                <a16:creationId xmlns:a16="http://schemas.microsoft.com/office/drawing/2014/main" id="{B5E09738-88D8-4176-B0D8-B658BC03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2056523"/>
            <a:ext cx="7092280" cy="33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0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Criação do objeto 3D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Implementação</a:t>
            </a:r>
            <a:endParaRPr lang="pt-BR" sz="3600" kern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6609D75-C781-47CB-A0E9-D3B41E2C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+mj-lt"/>
              </a:rPr>
              <a:t>Inicia após detecção do mesmo objeto por 5 quadros seguidos</a:t>
            </a:r>
          </a:p>
          <a:p>
            <a:r>
              <a:rPr lang="pt-BR" sz="2000" dirty="0">
                <a:latin typeface="+mj-lt"/>
              </a:rPr>
              <a:t>Seleciona-se os pontos X e Y centrais  da </a:t>
            </a:r>
            <a:r>
              <a:rPr lang="pt-BR" sz="2000" dirty="0" err="1">
                <a:latin typeface="+mj-lt"/>
              </a:rPr>
              <a:t>bounding</a:t>
            </a:r>
            <a:r>
              <a:rPr lang="pt-BR" sz="2000" dirty="0">
                <a:latin typeface="+mj-lt"/>
              </a:rPr>
              <a:t> box com maior grau de confiança.</a:t>
            </a:r>
          </a:p>
          <a:p>
            <a:r>
              <a:rPr lang="pt-BR" sz="2000" dirty="0">
                <a:latin typeface="+mj-lt"/>
              </a:rPr>
              <a:t>Verifica-se se os pontos estão em um plano.</a:t>
            </a:r>
          </a:p>
          <a:p>
            <a:endParaRPr lang="pt-BR" sz="2000" dirty="0">
              <a:latin typeface="+mj-lt"/>
            </a:endParaRPr>
          </a:p>
          <a:p>
            <a:endParaRPr lang="pt-BR" sz="2000" dirty="0">
              <a:latin typeface="+mj-lt"/>
            </a:endParaRP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E se adiciona uma ancora com o </a:t>
            </a:r>
            <a:r>
              <a:rPr lang="pt-BR" sz="2000" i="1" dirty="0" err="1">
                <a:latin typeface="+mj-lt"/>
              </a:rPr>
              <a:t>prefab</a:t>
            </a:r>
            <a:r>
              <a:rPr lang="pt-BR" sz="2000" dirty="0">
                <a:latin typeface="+mj-lt"/>
              </a:rPr>
              <a:t> correspondente a folha detectada.</a:t>
            </a:r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2E151E02-B88E-40E6-BD27-2FD70FCE89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404" y="2996952"/>
            <a:ext cx="8173274" cy="864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AFF8F2-1BCD-4959-8BFE-438A23A57A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846" y="4984234"/>
            <a:ext cx="7776389" cy="4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 err="1"/>
              <a:t>Prefab</a:t>
            </a:r>
            <a:r>
              <a:rPr lang="pt-BR" sz="2400" dirty="0"/>
              <a:t> da folha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dirty="0"/>
              <a:t>Implementação</a:t>
            </a:r>
            <a:endParaRPr lang="pt-BR" sz="3600" kern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6609D75-C781-47CB-A0E9-D3B41E2C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sz="2000" dirty="0"/>
              <a:t>Exemplo de </a:t>
            </a:r>
            <a:r>
              <a:rPr lang="pt-BR" sz="2000" dirty="0" err="1"/>
              <a:t>prefab</a:t>
            </a:r>
            <a:r>
              <a:rPr lang="pt-BR" sz="2000" dirty="0"/>
              <a:t> da folha.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130907-3E0D-4E7D-B7D3-05CA0561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2132856"/>
            <a:ext cx="831648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3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ferramenta</a:t>
            </a:r>
          </a:p>
          <a:p>
            <a:r>
              <a:rPr lang="pt-BR" dirty="0"/>
              <a:t>Testes funcionais</a:t>
            </a:r>
          </a:p>
          <a:p>
            <a:r>
              <a:rPr lang="pt-BR" dirty="0"/>
              <a:t>Teste com acadêmico e especialista</a:t>
            </a:r>
          </a:p>
          <a:p>
            <a:r>
              <a:rPr lang="pt-BR" dirty="0">
                <a:latin typeface="Segoe UI" panose="020B0502040204020203" pitchFamily="34" charset="0"/>
              </a:rPr>
              <a:t>S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ubmissão do artigo para evento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ferramenta</a:t>
            </a:r>
          </a:p>
          <a:p>
            <a:pPr lvl="1"/>
            <a:r>
              <a:rPr lang="pt-BR" sz="2000" dirty="0"/>
              <a:t>Realizado testes para garantir que ferramentas fossem capaz de atender ao objetivo.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r>
              <a:rPr lang="pt-BR" sz="2000" dirty="0" err="1"/>
              <a:t>OpenCV</a:t>
            </a:r>
            <a:r>
              <a:rPr lang="pt-BR" sz="2000" dirty="0"/>
              <a:t> for Unity por Barracuda para detecção.</a:t>
            </a:r>
          </a:p>
          <a:p>
            <a:pPr lvl="2"/>
            <a:r>
              <a:rPr lang="pt-BR" sz="1800" dirty="0"/>
              <a:t>Média de 15 </a:t>
            </a:r>
            <a:r>
              <a:rPr lang="pt-BR" sz="1800" dirty="0" err="1"/>
              <a:t>fps</a:t>
            </a:r>
            <a:r>
              <a:rPr lang="pt-BR" sz="1800" dirty="0"/>
              <a:t> no dispositivo móvel.</a:t>
            </a:r>
          </a:p>
          <a:p>
            <a:pPr lvl="1"/>
            <a:r>
              <a:rPr lang="pt-BR" sz="2000" dirty="0" err="1"/>
              <a:t>OpenCV</a:t>
            </a:r>
            <a:r>
              <a:rPr lang="pt-BR" sz="2000" dirty="0"/>
              <a:t> for Unity por AR Foundation para ancoragem do objeto 3D.</a:t>
            </a:r>
          </a:p>
          <a:p>
            <a:pPr lvl="2"/>
            <a:r>
              <a:rPr lang="pt-BR" sz="1800" dirty="0"/>
              <a:t>Objeto 3D ficava instável, se movendo e girando.</a:t>
            </a:r>
          </a:p>
        </p:txBody>
      </p:sp>
    </p:spTree>
    <p:extLst>
      <p:ext uri="{BB962C8B-B14F-4D97-AF65-F5344CB8AC3E}">
        <p14:creationId xmlns:p14="http://schemas.microsoft.com/office/powerpoint/2010/main" val="407326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Aulas de campo são uma maneira de diversificar a aula.</a:t>
            </a:r>
          </a:p>
          <a:p>
            <a:r>
              <a:rPr lang="pt-BR" sz="2000" dirty="0"/>
              <a:t>Alunos compreendem o ecossistema, aprendendo sobre flora e fauna.</a:t>
            </a:r>
          </a:p>
          <a:p>
            <a:r>
              <a:rPr lang="pt-BR" sz="2000" dirty="0"/>
              <a:t>Realidade Aumentada trás informações virtuais ao mundo real.</a:t>
            </a:r>
          </a:p>
          <a:p>
            <a:r>
              <a:rPr lang="pt-BR" sz="2000" dirty="0"/>
              <a:t>Na educação pode enriquecer o material didático.</a:t>
            </a:r>
          </a:p>
          <a:p>
            <a:r>
              <a:rPr lang="pt-BR" sz="2000" dirty="0"/>
              <a:t>Auxilia no conhecimento de folhas, permitindo a visualização de informações em 3D a partir da digitalização das folhas.</a:t>
            </a:r>
          </a:p>
          <a:p>
            <a:r>
              <a:rPr lang="pt-BR" sz="2000" dirty="0"/>
              <a:t>Amplia a possibilidade de interação dos alunos em suas saídas a campo.</a:t>
            </a:r>
          </a:p>
          <a:p>
            <a:r>
              <a:rPr lang="pt-BR" sz="2000" dirty="0"/>
              <a:t>Facilita o conhecimento sobre folhas.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funcionais</a:t>
            </a:r>
          </a:p>
          <a:p>
            <a:pPr lvl="1"/>
            <a:r>
              <a:rPr lang="pt-BR" sz="2400" dirty="0"/>
              <a:t>Dispositivo que suporte tecnologia </a:t>
            </a:r>
            <a:r>
              <a:rPr lang="pt-BR" sz="2400" dirty="0" err="1"/>
              <a:t>ARCore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Garantir funcionalidade continua após implementações novas.</a:t>
            </a:r>
          </a:p>
          <a:p>
            <a:pPr lvl="1"/>
            <a:r>
              <a:rPr lang="pt-BR" sz="2400" dirty="0"/>
              <a:t>Testes em diferentes cenários.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9398F9F-8E4C-49FD-86CA-C7FE09177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78821"/>
              </p:ext>
            </p:extLst>
          </p:nvPr>
        </p:nvGraphicFramePr>
        <p:xfrm>
          <a:off x="1187624" y="4365104"/>
          <a:ext cx="6587958" cy="1386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811">
                  <a:extLst>
                    <a:ext uri="{9D8B030D-6E8A-4147-A177-3AD203B41FA5}">
                      <a16:colId xmlns:a16="http://schemas.microsoft.com/office/drawing/2014/main" val="3785283061"/>
                    </a:ext>
                  </a:extLst>
                </a:gridCol>
                <a:gridCol w="4806147">
                  <a:extLst>
                    <a:ext uri="{9D8B030D-6E8A-4147-A177-3AD203B41FA5}">
                      <a16:colId xmlns:a16="http://schemas.microsoft.com/office/drawing/2014/main" val="714785656"/>
                    </a:ext>
                  </a:extLst>
                </a:gridCol>
              </a:tblGrid>
              <a:tr h="459472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Status detecção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Cor do fundo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93696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Detectou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branco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4717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Não detectou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vermelho, verde, amarelo, preto, azul, cinza, marrom, colorido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92112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087328D-9B89-4024-87F2-62433A8F4709}"/>
              </a:ext>
            </a:extLst>
          </p:cNvPr>
          <p:cNvSpPr txBox="1"/>
          <p:nvPr/>
        </p:nvSpPr>
        <p:spPr>
          <a:xfrm>
            <a:off x="1187624" y="3995695"/>
            <a:ext cx="65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Influência da cor do fundo na detecção</a:t>
            </a:r>
          </a:p>
        </p:txBody>
      </p:sp>
    </p:spTree>
    <p:extLst>
      <p:ext uri="{BB962C8B-B14F-4D97-AF65-F5344CB8AC3E}">
        <p14:creationId xmlns:p14="http://schemas.microsoft.com/office/powerpoint/2010/main" val="3284725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7484F0B-10AF-42D6-AAE0-C91DAF8A5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70839"/>
              </p:ext>
            </p:extLst>
          </p:nvPr>
        </p:nvGraphicFramePr>
        <p:xfrm>
          <a:off x="0" y="2708920"/>
          <a:ext cx="9144000" cy="3620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640">
                  <a:extLst>
                    <a:ext uri="{9D8B030D-6E8A-4147-A177-3AD203B41FA5}">
                      <a16:colId xmlns:a16="http://schemas.microsoft.com/office/drawing/2014/main" val="106152541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602932436"/>
                    </a:ext>
                  </a:extLst>
                </a:gridCol>
                <a:gridCol w="2014564">
                  <a:extLst>
                    <a:ext uri="{9D8B030D-6E8A-4147-A177-3AD203B41FA5}">
                      <a16:colId xmlns:a16="http://schemas.microsoft.com/office/drawing/2014/main" val="3650065009"/>
                    </a:ext>
                  </a:extLst>
                </a:gridCol>
                <a:gridCol w="1801860">
                  <a:extLst>
                    <a:ext uri="{9D8B030D-6E8A-4147-A177-3AD203B41FA5}">
                      <a16:colId xmlns:a16="http://schemas.microsoft.com/office/drawing/2014/main" val="2110453158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53435598"/>
                    </a:ext>
                  </a:extLst>
                </a:gridCol>
              </a:tblGrid>
              <a:tr h="936103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Status detecção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Luz natural em ambiente exterior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Sombra de luz natural em ambiente exterior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Luz artificial em ambiente interior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Sombra de luz artificial em ambiente interior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258498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Linear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540772"/>
                  </a:ext>
                </a:extLst>
              </a:tr>
              <a:tr h="596638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Elíptica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Não detectou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Não detectou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103524"/>
                  </a:ext>
                </a:extLst>
              </a:tr>
              <a:tr h="596638">
                <a:tc>
                  <a:txBody>
                    <a:bodyPr/>
                    <a:lstStyle/>
                    <a:p>
                      <a:r>
                        <a:rPr lang="pt-BR" sz="18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Trifoliolada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Não detectou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Não detectou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097396"/>
                  </a:ext>
                </a:extLst>
              </a:tr>
              <a:tr h="596638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Palmatífida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008325"/>
                  </a:ext>
                </a:extLst>
              </a:tr>
              <a:tr h="596638">
                <a:tc>
                  <a:txBody>
                    <a:bodyPr/>
                    <a:lstStyle/>
                    <a:p>
                      <a:r>
                        <a:rPr lang="pt-B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Pinulada</a:t>
                      </a:r>
                      <a:endParaRPr 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Detectou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Não detectou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1201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E07EDBC-263F-488D-8C7A-A0BB7DC8C235}"/>
              </a:ext>
            </a:extLst>
          </p:cNvPr>
          <p:cNvSpPr txBox="1"/>
          <p:nvPr/>
        </p:nvSpPr>
        <p:spPr>
          <a:xfrm>
            <a:off x="899592" y="23395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Influência da iluminação na detecção</a:t>
            </a:r>
          </a:p>
        </p:txBody>
      </p:sp>
    </p:spTree>
    <p:extLst>
      <p:ext uri="{BB962C8B-B14F-4D97-AF65-F5344CB8AC3E}">
        <p14:creationId xmlns:p14="http://schemas.microsoft.com/office/powerpoint/2010/main" val="359831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com acadêmico e especialista</a:t>
            </a:r>
          </a:p>
          <a:p>
            <a:r>
              <a:rPr lang="pt-BR" sz="2000" dirty="0"/>
              <a:t>Formulário com passo a passo da aplicação.</a:t>
            </a:r>
          </a:p>
          <a:p>
            <a:r>
              <a:rPr lang="pt-BR" sz="2000" dirty="0"/>
              <a:t>Ajuda em 3 ou menos etapas de 10.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000" dirty="0"/>
              <a:t>Ótimo forma para o ensino de folhas de uma maneira mais dinâmica</a:t>
            </a:r>
          </a:p>
          <a:p>
            <a:r>
              <a:rPr lang="pt-BR" sz="2000" dirty="0"/>
              <a:t>Ajustes nos nomes e descrições de alguns formatos de folha.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C81EFC-58FB-47BB-8456-2F2B3DCD3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03863"/>
              </p:ext>
            </p:extLst>
          </p:nvPr>
        </p:nvGraphicFramePr>
        <p:xfrm>
          <a:off x="467544" y="2924944"/>
          <a:ext cx="7670202" cy="165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6628">
                  <a:extLst>
                    <a:ext uri="{9D8B030D-6E8A-4147-A177-3AD203B41FA5}">
                      <a16:colId xmlns:a16="http://schemas.microsoft.com/office/drawing/2014/main" val="3043733201"/>
                    </a:ext>
                  </a:extLst>
                </a:gridCol>
                <a:gridCol w="1152428">
                  <a:extLst>
                    <a:ext uri="{9D8B030D-6E8A-4147-A177-3AD203B41FA5}">
                      <a16:colId xmlns:a16="http://schemas.microsoft.com/office/drawing/2014/main" val="3033485024"/>
                    </a:ext>
                  </a:extLst>
                </a:gridCol>
                <a:gridCol w="1311146">
                  <a:extLst>
                    <a:ext uri="{9D8B030D-6E8A-4147-A177-3AD203B41FA5}">
                      <a16:colId xmlns:a16="http://schemas.microsoft.com/office/drawing/2014/main" val="25995198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Usabilidade do aplicativo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extLst>
                  <a:ext uri="{0D108BD9-81ED-4DB2-BD59-A6C34878D82A}">
                    <a16:rowId xmlns:a16="http://schemas.microsoft.com/office/drawing/2014/main" val="1205586716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Cumpriu o objetivo de auxiliar no conhecimento de folhas de plantas com auxílio da Realidade Aumentada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extLst>
                  <a:ext uri="{0D108BD9-81ED-4DB2-BD59-A6C34878D82A}">
                    <a16:rowId xmlns:a16="http://schemas.microsoft.com/office/drawing/2014/main" val="16272842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Recomendaria o aplicativo para quem deseja aprender mais sobre folhas de plantas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100%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0509" marR="80509" marT="0" marB="0"/>
                </a:tc>
                <a:extLst>
                  <a:ext uri="{0D108BD9-81ED-4DB2-BD59-A6C34878D82A}">
                    <a16:rowId xmlns:a16="http://schemas.microsoft.com/office/drawing/2014/main" val="330022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46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</a:rPr>
              <a:t>S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ubmissão do artigo para evento</a:t>
            </a:r>
          </a:p>
          <a:p>
            <a:r>
              <a:rPr lang="pt-BR" sz="2000" dirty="0"/>
              <a:t>Envio para o Congresso Brasileiro de Informática na Educação (CBIE) 2021</a:t>
            </a:r>
          </a:p>
          <a:p>
            <a:r>
              <a:rPr lang="pt-BR" sz="2000" dirty="0"/>
              <a:t>Limite 10 páginas</a:t>
            </a:r>
          </a:p>
          <a:p>
            <a:r>
              <a:rPr lang="pt-BR" sz="2000" dirty="0"/>
              <a:t>Envio até 26/07</a:t>
            </a:r>
          </a:p>
        </p:txBody>
      </p:sp>
    </p:spTree>
    <p:extLst>
      <p:ext uri="{BB962C8B-B14F-4D97-AF65-F5344CB8AC3E}">
        <p14:creationId xmlns:p14="http://schemas.microsoft.com/office/powerpoint/2010/main" val="61260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Alcançou o objetivo principal.</a:t>
            </a:r>
          </a:p>
          <a:p>
            <a:r>
              <a:rPr lang="pt-BR" sz="2000" dirty="0"/>
              <a:t>O objetivo específico de utilizar a folha da plantas como marcador foi alcançado, porém necessitando de um fundo controlado para detecção da folha.</a:t>
            </a:r>
          </a:p>
          <a:p>
            <a:r>
              <a:rPr lang="pt-BR" sz="2000" dirty="0"/>
              <a:t>O objetivo específico de analisar a eficácia do aplicativo com usuários da área de Biologia foi alcançado</a:t>
            </a:r>
          </a:p>
          <a:p>
            <a:r>
              <a:rPr lang="pt-BR" sz="2000" dirty="0"/>
              <a:t>Barracuda se mostrou eficiente na detecção de objetos de forma rápida e performática em dispositivos móveis.</a:t>
            </a:r>
          </a:p>
          <a:p>
            <a:r>
              <a:rPr lang="pt-BR" sz="2000" dirty="0"/>
              <a:t>AR Foundation se mostrou eficiente nas rotinas de Realidade Aumentada.</a:t>
            </a:r>
          </a:p>
          <a:p>
            <a:endParaRPr lang="pt-BR" sz="2000" dirty="0"/>
          </a:p>
          <a:p>
            <a:r>
              <a:rPr lang="pt-BR" sz="2000" dirty="0"/>
              <a:t>Contribuições técnicas e sociais.</a:t>
            </a:r>
          </a:p>
          <a:p>
            <a:pPr lvl="1"/>
            <a:r>
              <a:rPr lang="pt-BR" sz="1600" dirty="0"/>
              <a:t>Tutoriais no Apêndice e README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Melhorar a detecção das folhas, evitando a necessidade de um fundo controlado atrás das folhas das plantas possibilitando inclusive que a detecção diretamente nas folhas presas às plantas.</a:t>
            </a:r>
          </a:p>
          <a:p>
            <a:r>
              <a:rPr lang="pt-BR" sz="20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Ampliar o </a:t>
            </a:r>
            <a:r>
              <a:rPr lang="pt-BR" sz="2000" u="none" strike="noStrike" kern="0" spc="0" dirty="0" err="1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BR" sz="20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 modo a possibilitar o reconhecimento de um maior número de folhas.</a:t>
            </a:r>
          </a:p>
          <a:p>
            <a:r>
              <a:rPr lang="pt-BR" sz="20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Realizar não apenas a classificação de formatos das folhas, mas sim da espécie.</a:t>
            </a:r>
          </a:p>
          <a:p>
            <a:r>
              <a:rPr lang="pt-BR" sz="20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Salvar os resultados do modo quiz e criar um ranking entre os usuários</a:t>
            </a:r>
            <a:r>
              <a:rPr lang="pt-BR" sz="2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ossibilitar a abertura da galeria de fotos diretamente pelo aplicativo.</a:t>
            </a:r>
          </a:p>
          <a:p>
            <a:r>
              <a:rPr lang="pt-BR" sz="2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estar o aplicativo com um maior número de usuários em situação de campo</a:t>
            </a:r>
            <a:r>
              <a:rPr lang="pt-BR" sz="2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u="none" strike="noStrike" kern="0" spc="0" dirty="0">
              <a:ln>
                <a:noFill/>
              </a:ln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95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24665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pt-BR" sz="2800" dirty="0">
                <a:effectLst/>
                <a:latin typeface="+mj-lt"/>
                <a:ea typeface="Times New Roman" panose="02020603050405020304" pitchFamily="18" charset="0"/>
              </a:rPr>
              <a:t>uxiliar no conhecimento de folhas de plantas, por intermédio da Realidade Aumentada Imersiva.</a:t>
            </a:r>
          </a:p>
          <a:p>
            <a:endParaRPr lang="pt-BR" sz="2800" dirty="0">
              <a:latin typeface="+mj-lt"/>
              <a:ea typeface="Times New Roman" panose="02020603050405020304" pitchFamily="18" charset="0"/>
            </a:endParaRPr>
          </a:p>
          <a:p>
            <a:r>
              <a:rPr lang="pt-BR" sz="2800" dirty="0">
                <a:effectLst/>
                <a:latin typeface="+mj-lt"/>
                <a:ea typeface="Times New Roman" panose="02020603050405020304" pitchFamily="18" charset="0"/>
              </a:rPr>
              <a:t>Os objetivos específicos são:</a:t>
            </a:r>
          </a:p>
          <a:p>
            <a:pPr lvl="1"/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utilizar as folhas das plantas como marcadores para apresentação do conteúdo em Realidade Aumentada.</a:t>
            </a:r>
            <a:endParaRPr lang="pt-BR" sz="2000" dirty="0">
              <a:latin typeface="+mj-lt"/>
              <a:ea typeface="Times New Roman" panose="02020603050405020304" pitchFamily="18" charset="0"/>
            </a:endParaRPr>
          </a:p>
          <a:p>
            <a:pPr lvl="1"/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analisar a eficácia do aplicativo com usuários da área da Biologia.</a:t>
            </a:r>
            <a:endParaRPr lang="pt-BR" dirty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Realidade Aumentada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Possibilita estender o mundo real, complementando este com informações virtuais para auxiliar usuários.</a:t>
            </a:r>
          </a:p>
          <a:p>
            <a:r>
              <a:rPr lang="pt-BR" sz="2000" dirty="0"/>
              <a:t>Combinação do mundo real e virtual executada de forma interativa em tempo real.</a:t>
            </a:r>
          </a:p>
          <a:p>
            <a:r>
              <a:rPr lang="pt-BR" sz="2000" dirty="0"/>
              <a:t>Apresentada por meio de equipamentos tecnológicos.</a:t>
            </a:r>
          </a:p>
          <a:p>
            <a:r>
              <a:rPr lang="pt-BR" sz="2000" dirty="0"/>
              <a:t>Realidade Aumentada Imersiva x Realidade Aumentada Não Imersiva.</a:t>
            </a:r>
          </a:p>
          <a:p>
            <a:r>
              <a:rPr lang="pt-BR" sz="2000" dirty="0"/>
              <a:t>Marcadores.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kern="0"/>
              <a:t>Fundamentação Teórica</a:t>
            </a:r>
            <a:endParaRPr lang="pt-BR" sz="3600" kern="0" dirty="0"/>
          </a:p>
        </p:txBody>
      </p:sp>
      <p:pic>
        <p:nvPicPr>
          <p:cNvPr id="5" name="Imagem 4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DCD5767A-D191-4033-AA8E-3A3C6C5ED8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05675"/>
            <a:ext cx="4693992" cy="20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AR Foundation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7475" y="1908448"/>
            <a:ext cx="4114800" cy="4680520"/>
          </a:xfrm>
        </p:spPr>
        <p:txBody>
          <a:bodyPr>
            <a:normAutofit/>
          </a:bodyPr>
          <a:lstStyle/>
          <a:p>
            <a:r>
              <a:rPr lang="pt-BR" sz="2000" i="1" dirty="0" err="1"/>
              <a:t>Package</a:t>
            </a:r>
            <a:r>
              <a:rPr lang="pt-BR" sz="2000" dirty="0"/>
              <a:t> Unity para Realidade Aumentada.</a:t>
            </a:r>
          </a:p>
          <a:p>
            <a:r>
              <a:rPr lang="pt-BR" sz="2000" dirty="0"/>
              <a:t>Cria aplicações para Android e iOS.</a:t>
            </a:r>
          </a:p>
          <a:p>
            <a:r>
              <a:rPr lang="pt-BR" sz="2000" dirty="0"/>
              <a:t>Interfaces para que as bibliotecas </a:t>
            </a:r>
            <a:r>
              <a:rPr lang="pt-BR" sz="2000" dirty="0" err="1"/>
              <a:t>ARCore</a:t>
            </a:r>
            <a:r>
              <a:rPr lang="pt-BR" sz="2000" dirty="0"/>
              <a:t> e </a:t>
            </a:r>
            <a:r>
              <a:rPr lang="pt-BR" sz="2000" dirty="0" err="1"/>
              <a:t>ARKit</a:t>
            </a:r>
            <a:r>
              <a:rPr lang="pt-BR" sz="2000" dirty="0"/>
              <a:t> funcionem iguais.</a:t>
            </a:r>
          </a:p>
          <a:p>
            <a:r>
              <a:rPr lang="pt-BR" sz="2000" dirty="0"/>
              <a:t>API multiplataforma.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kern="0"/>
              <a:t>Fundamentação Teórica</a:t>
            </a:r>
            <a:endParaRPr lang="pt-BR" sz="3600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D2D011-EDAA-482A-87D7-951B0D0B88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" y="1340768"/>
            <a:ext cx="496860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Barracuda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i="1" dirty="0" err="1"/>
              <a:t>Package</a:t>
            </a:r>
            <a:r>
              <a:rPr lang="pt-BR" sz="2000" dirty="0"/>
              <a:t> para redes neurais no Unity.</a:t>
            </a:r>
          </a:p>
          <a:p>
            <a:r>
              <a:rPr lang="pt-BR" sz="2000" dirty="0"/>
              <a:t>Permite o uso de redes </a:t>
            </a:r>
            <a:r>
              <a:rPr lang="pt-BR" sz="2000" dirty="0" err="1"/>
              <a:t>pré</a:t>
            </a:r>
            <a:r>
              <a:rPr lang="pt-BR" sz="2000" dirty="0"/>
              <a:t> treinadas em consoles, desktop e mobiles.</a:t>
            </a:r>
          </a:p>
          <a:p>
            <a:r>
              <a:rPr lang="pt-BR" sz="2000" dirty="0"/>
              <a:t>Suporta modelos de aprendizado de máquina do tipo ONNX.</a:t>
            </a:r>
          </a:p>
          <a:p>
            <a:r>
              <a:rPr lang="pt-BR" sz="2000" dirty="0"/>
              <a:t>Possibilita o intercâmbio de vários frameworks de aprendizado de máquina.</a:t>
            </a:r>
          </a:p>
          <a:p>
            <a:r>
              <a:rPr lang="pt-BR" sz="2000" dirty="0"/>
              <a:t>Permite a execução em GPU e em CPU.</a:t>
            </a:r>
          </a:p>
          <a:p>
            <a:r>
              <a:rPr lang="pt-BR" sz="2000" dirty="0"/>
              <a:t>Utilizada para fazer a detecção dos formatos das folhas, para servirem como marcadores.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kern="0"/>
              <a:t>Fundamentação Teórica</a:t>
            </a:r>
            <a:endParaRPr lang="pt-BR" sz="3600" kern="0" dirty="0"/>
          </a:p>
        </p:txBody>
      </p:sp>
    </p:spTree>
    <p:extLst>
      <p:ext uri="{BB962C8B-B14F-4D97-AF65-F5344CB8AC3E}">
        <p14:creationId xmlns:p14="http://schemas.microsoft.com/office/powerpoint/2010/main" val="146395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944" y="836712"/>
            <a:ext cx="8229600" cy="576064"/>
          </a:xfrm>
        </p:spPr>
        <p:txBody>
          <a:bodyPr/>
          <a:lstStyle/>
          <a:p>
            <a:r>
              <a:rPr lang="pt-BR" sz="2400" dirty="0"/>
              <a:t>Morfologia das folhas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Diferença morfológica ocorre devido ao poder da vegetação de se adaptar a diferentes condições e ambientes.</a:t>
            </a:r>
          </a:p>
          <a:p>
            <a:r>
              <a:rPr lang="pt-BR" sz="2000" dirty="0"/>
              <a:t>Morfologia é estuda para reconhecimento de espécies.</a:t>
            </a:r>
          </a:p>
          <a:p>
            <a:r>
              <a:rPr lang="pt-BR" sz="2000" dirty="0"/>
              <a:t>Identificação por observação de componentes como limbo, pecíolo, </a:t>
            </a:r>
            <a:r>
              <a:rPr lang="pt-BR" sz="2000" dirty="0" err="1"/>
              <a:t>pulvino</a:t>
            </a:r>
            <a:r>
              <a:rPr lang="pt-BR" sz="2000" dirty="0"/>
              <a:t>, nervura entre outros.</a:t>
            </a:r>
          </a:p>
          <a:p>
            <a:r>
              <a:rPr lang="pt-BR" sz="2000" dirty="0"/>
              <a:t>Variedade morfológica pode ser dar na forma do limbo e nas nervuras.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C4D034E-1963-41CA-87CB-52B849A4BC7F}"/>
              </a:ext>
            </a:extLst>
          </p:cNvPr>
          <p:cNvSpPr txBox="1">
            <a:spLocks/>
          </p:cNvSpPr>
          <p:nvPr/>
        </p:nvSpPr>
        <p:spPr bwMode="auto">
          <a:xfrm>
            <a:off x="619944" y="341040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3600" kern="0"/>
              <a:t>Fundamentação Teórica</a:t>
            </a:r>
            <a:endParaRPr lang="pt-BR" sz="3600" kern="0" dirty="0"/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32BE8B10-41F6-46A2-B739-D0C94BDA7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8057" y="3761173"/>
            <a:ext cx="466788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1753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20569</TotalTime>
  <Words>1422</Words>
  <Application>Microsoft Office PowerPoint</Application>
  <PresentationFormat>Apresentação na tela (4:3)</PresentationFormat>
  <Paragraphs>239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Segoe UI</vt:lpstr>
      <vt:lpstr>Times New Roman</vt:lpstr>
      <vt:lpstr>Design padrão</vt:lpstr>
      <vt:lpstr>FOLHAR - EXPLORANDO FOLHAS DE PLANTAS COM REALIDADE AUMENTADA</vt:lpstr>
      <vt:lpstr>Roteiro</vt:lpstr>
      <vt:lpstr>Introdução</vt:lpstr>
      <vt:lpstr>Objetivos</vt:lpstr>
      <vt:lpstr>Fundamentação Teórica</vt:lpstr>
      <vt:lpstr>Realidade Aumentada</vt:lpstr>
      <vt:lpstr>AR Foundation</vt:lpstr>
      <vt:lpstr>Barracuda</vt:lpstr>
      <vt:lpstr>Morfologia das folhas</vt:lpstr>
      <vt:lpstr>Plantarum (BORTOLON, 2014)</vt:lpstr>
      <vt:lpstr>Plantarum (BORTOLON, 2014)</vt:lpstr>
      <vt:lpstr>Gaia (OLIVEIRA; PRADO 2018)</vt:lpstr>
      <vt:lpstr>Gaia (OLIVEIRA; PRADO 2018)</vt:lpstr>
      <vt:lpstr>PlantSnap (2020)</vt:lpstr>
      <vt:lpstr>PlantSnap (2020)</vt:lpstr>
      <vt:lpstr>Requisitos Funcionais</vt:lpstr>
      <vt:lpstr>Requisitos Não Funcionais</vt:lpstr>
      <vt:lpstr>Especificação: Diagrama de Casos de Uso</vt:lpstr>
      <vt:lpstr>Visão Geral</vt:lpstr>
      <vt:lpstr>Visão Geral</vt:lpstr>
      <vt:lpstr>Visão Geral</vt:lpstr>
      <vt:lpstr>Visão Geral</vt:lpstr>
      <vt:lpstr>Criação e importação do dataset no Barracuda</vt:lpstr>
      <vt:lpstr>Rotina de detecção</vt:lpstr>
      <vt:lpstr>União de bounding boxes</vt:lpstr>
      <vt:lpstr>Criação do objeto 3D</vt:lpstr>
      <vt:lpstr>Prefab da folha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Sugestões</vt:lpstr>
      <vt:lpstr>Demonstração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Bruno Geisler Vigentas</cp:lastModifiedBy>
  <cp:revision>153</cp:revision>
  <dcterms:created xsi:type="dcterms:W3CDTF">2012-05-08T00:10:24Z</dcterms:created>
  <dcterms:modified xsi:type="dcterms:W3CDTF">2021-07-13T21:17:36Z</dcterms:modified>
</cp:coreProperties>
</file>