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9" r:id="rId7"/>
    <p:sldId id="262" r:id="rId8"/>
    <p:sldId id="270" r:id="rId9"/>
    <p:sldId id="271" r:id="rId10"/>
    <p:sldId id="263" r:id="rId11"/>
    <p:sldId id="264" r:id="rId12"/>
    <p:sldId id="273" r:id="rId13"/>
    <p:sldId id="265" r:id="rId14"/>
    <p:sldId id="274" r:id="rId15"/>
    <p:sldId id="267" r:id="rId16"/>
    <p:sldId id="268" r:id="rId17"/>
  </p:sldIdLst>
  <p:sldSz cx="9144000" cy="6858000" type="screen4x3"/>
  <p:notesSz cx="6858000" cy="2295525"/>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2DAFE5-1744-439A-926D-02A34F37AF00}" v="1" dt="2020-07-15T19:38:41.343"/>
    <p1510:client id="{F1885159-3ECF-40AB-A56C-411F45F432EA}" v="52" dt="2020-07-09T22:01:50.098"/>
  </p1510:revLst>
</p1510:revInfo>
</file>

<file path=ppt/tableStyles.xml><?xml version="1.0" encoding="utf-8"?>
<a:tblStyleLst xmlns:a="http://schemas.openxmlformats.org/drawingml/2006/main" def="{5C22544A-7EE6-4342-B048-85BDC9FD1C3A}">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76352" autoAdjust="0"/>
  </p:normalViewPr>
  <p:slideViewPr>
    <p:cSldViewPr>
      <p:cViewPr varScale="1">
        <p:scale>
          <a:sx n="65" d="100"/>
          <a:sy n="65" d="100"/>
        </p:scale>
        <p:origin x="1901"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ine Batistel" userId="c9e793fb1015d991" providerId="LiveId" clId="{F1885159-3ECF-40AB-A56C-411F45F432EA}"/>
    <pc:docChg chg="undo custSel mod addSld delSld modSld sldOrd">
      <pc:chgData name="Caroline Batistel" userId="c9e793fb1015d991" providerId="LiveId" clId="{F1885159-3ECF-40AB-A56C-411F45F432EA}" dt="2020-07-09T22:50:32.663" v="2573" actId="20577"/>
      <pc:docMkLst>
        <pc:docMk/>
      </pc:docMkLst>
      <pc:sldChg chg="modSp mod modNotesTx">
        <pc:chgData name="Caroline Batistel" userId="c9e793fb1015d991" providerId="LiveId" clId="{F1885159-3ECF-40AB-A56C-411F45F432EA}" dt="2020-07-09T00:43:18.553" v="2465" actId="20577"/>
        <pc:sldMkLst>
          <pc:docMk/>
          <pc:sldMk cId="2472996622" sldId="258"/>
        </pc:sldMkLst>
        <pc:spChg chg="mod">
          <ac:chgData name="Caroline Batistel" userId="c9e793fb1015d991" providerId="LiveId" clId="{F1885159-3ECF-40AB-A56C-411F45F432EA}" dt="2020-07-09T00:42:32.946" v="2344" actId="20577"/>
          <ac:spMkLst>
            <pc:docMk/>
            <pc:sldMk cId="2472996622" sldId="258"/>
            <ac:spMk id="3" creationId="{00000000-0000-0000-0000-000000000000}"/>
          </ac:spMkLst>
        </pc:spChg>
      </pc:sldChg>
      <pc:sldChg chg="modSp mod modNotesTx">
        <pc:chgData name="Caroline Batistel" userId="c9e793fb1015d991" providerId="LiveId" clId="{F1885159-3ECF-40AB-A56C-411F45F432EA}" dt="2020-07-09T21:57:45.697" v="2470" actId="20577"/>
        <pc:sldMkLst>
          <pc:docMk/>
          <pc:sldMk cId="2769194924" sldId="259"/>
        </pc:sldMkLst>
        <pc:spChg chg="mod">
          <ac:chgData name="Caroline Batistel" userId="c9e793fb1015d991" providerId="LiveId" clId="{F1885159-3ECF-40AB-A56C-411F45F432EA}" dt="2020-07-09T21:57:45.697" v="2470" actId="20577"/>
          <ac:spMkLst>
            <pc:docMk/>
            <pc:sldMk cId="2769194924" sldId="259"/>
            <ac:spMk id="3" creationId="{00000000-0000-0000-0000-000000000000}"/>
          </ac:spMkLst>
        </pc:spChg>
      </pc:sldChg>
      <pc:sldChg chg="modSp mod modNotesTx">
        <pc:chgData name="Caroline Batistel" userId="c9e793fb1015d991" providerId="LiveId" clId="{F1885159-3ECF-40AB-A56C-411F45F432EA}" dt="2020-07-09T00:38:56.700" v="2142" actId="20577"/>
        <pc:sldMkLst>
          <pc:docMk/>
          <pc:sldMk cId="626955276" sldId="260"/>
        </pc:sldMkLst>
        <pc:spChg chg="mod">
          <ac:chgData name="Caroline Batistel" userId="c9e793fb1015d991" providerId="LiveId" clId="{F1885159-3ECF-40AB-A56C-411F45F432EA}" dt="2020-07-07T22:40:52.756" v="95" actId="27636"/>
          <ac:spMkLst>
            <pc:docMk/>
            <pc:sldMk cId="626955276" sldId="260"/>
            <ac:spMk id="3" creationId="{00000000-0000-0000-0000-000000000000}"/>
          </ac:spMkLst>
        </pc:spChg>
      </pc:sldChg>
      <pc:sldChg chg="modSp mod modNotesTx">
        <pc:chgData name="Caroline Batistel" userId="c9e793fb1015d991" providerId="LiveId" clId="{F1885159-3ECF-40AB-A56C-411F45F432EA}" dt="2020-07-08T23:39:48.271" v="1306" actId="20577"/>
        <pc:sldMkLst>
          <pc:docMk/>
          <pc:sldMk cId="2489010789" sldId="261"/>
        </pc:sldMkLst>
        <pc:spChg chg="mod">
          <ac:chgData name="Caroline Batistel" userId="c9e793fb1015d991" providerId="LiveId" clId="{F1885159-3ECF-40AB-A56C-411F45F432EA}" dt="2020-07-07T22:55:52.828" v="283" actId="20577"/>
          <ac:spMkLst>
            <pc:docMk/>
            <pc:sldMk cId="2489010789" sldId="261"/>
            <ac:spMk id="3" creationId="{00000000-0000-0000-0000-000000000000}"/>
          </ac:spMkLst>
        </pc:spChg>
      </pc:sldChg>
      <pc:sldChg chg="addSp delSp modSp mod modNotesTx">
        <pc:chgData name="Caroline Batistel" userId="c9e793fb1015d991" providerId="LiveId" clId="{F1885159-3ECF-40AB-A56C-411F45F432EA}" dt="2020-07-09T22:50:32.663" v="2573" actId="20577"/>
        <pc:sldMkLst>
          <pc:docMk/>
          <pc:sldMk cId="1958979546" sldId="262"/>
        </pc:sldMkLst>
        <pc:spChg chg="mod">
          <ac:chgData name="Caroline Batistel" userId="c9e793fb1015d991" providerId="LiveId" clId="{F1885159-3ECF-40AB-A56C-411F45F432EA}" dt="2020-07-09T21:59:55.243" v="2499" actId="403"/>
          <ac:spMkLst>
            <pc:docMk/>
            <pc:sldMk cId="1958979546" sldId="262"/>
            <ac:spMk id="2" creationId="{00000000-0000-0000-0000-000000000000}"/>
          </ac:spMkLst>
        </pc:spChg>
        <pc:spChg chg="del">
          <ac:chgData name="Caroline Batistel" userId="c9e793fb1015d991" providerId="LiveId" clId="{F1885159-3ECF-40AB-A56C-411F45F432EA}" dt="2020-06-25T22:49:27.923" v="0" actId="478"/>
          <ac:spMkLst>
            <pc:docMk/>
            <pc:sldMk cId="1958979546" sldId="262"/>
            <ac:spMk id="3" creationId="{00000000-0000-0000-0000-000000000000}"/>
          </ac:spMkLst>
        </pc:spChg>
        <pc:spChg chg="add del mod">
          <ac:chgData name="Caroline Batistel" userId="c9e793fb1015d991" providerId="LiveId" clId="{F1885159-3ECF-40AB-A56C-411F45F432EA}" dt="2020-06-25T22:49:29.798" v="1" actId="478"/>
          <ac:spMkLst>
            <pc:docMk/>
            <pc:sldMk cId="1958979546" sldId="262"/>
            <ac:spMk id="5" creationId="{AB6C5EB2-ABF0-4776-A5B6-8D46AC152500}"/>
          </ac:spMkLst>
        </pc:spChg>
        <pc:graphicFrameChg chg="add mod modGraphic">
          <ac:chgData name="Caroline Batistel" userId="c9e793fb1015d991" providerId="LiveId" clId="{F1885159-3ECF-40AB-A56C-411F45F432EA}" dt="2020-07-09T21:58:12.510" v="2471" actId="113"/>
          <ac:graphicFrameMkLst>
            <pc:docMk/>
            <pc:sldMk cId="1958979546" sldId="262"/>
            <ac:graphicFrameMk id="6" creationId="{0DC203EB-A1E1-4701-8C1D-5D7CF8ADB1D9}"/>
          </ac:graphicFrameMkLst>
        </pc:graphicFrameChg>
      </pc:sldChg>
      <pc:sldChg chg="modSp mod">
        <pc:chgData name="Caroline Batistel" userId="c9e793fb1015d991" providerId="LiveId" clId="{F1885159-3ECF-40AB-A56C-411F45F432EA}" dt="2020-07-09T22:03:14.307" v="2565" actId="20577"/>
        <pc:sldMkLst>
          <pc:docMk/>
          <pc:sldMk cId="1997644590" sldId="263"/>
        </pc:sldMkLst>
        <pc:spChg chg="mod">
          <ac:chgData name="Caroline Batistel" userId="c9e793fb1015d991" providerId="LiveId" clId="{F1885159-3ECF-40AB-A56C-411F45F432EA}" dt="2020-07-09T22:03:14.307" v="2565" actId="20577"/>
          <ac:spMkLst>
            <pc:docMk/>
            <pc:sldMk cId="1997644590" sldId="263"/>
            <ac:spMk id="3" creationId="{00000000-0000-0000-0000-000000000000}"/>
          </ac:spMkLst>
        </pc:spChg>
      </pc:sldChg>
      <pc:sldChg chg="addSp delSp modSp mod">
        <pc:chgData name="Caroline Batistel" userId="c9e793fb1015d991" providerId="LiveId" clId="{F1885159-3ECF-40AB-A56C-411F45F432EA}" dt="2020-07-08T23:55:54.131" v="1333" actId="1035"/>
        <pc:sldMkLst>
          <pc:docMk/>
          <pc:sldMk cId="2007070856" sldId="264"/>
        </pc:sldMkLst>
        <pc:spChg chg="mod">
          <ac:chgData name="Caroline Batistel" userId="c9e793fb1015d991" providerId="LiveId" clId="{F1885159-3ECF-40AB-A56C-411F45F432EA}" dt="2020-07-08T23:55:45.659" v="1321" actId="1035"/>
          <ac:spMkLst>
            <pc:docMk/>
            <pc:sldMk cId="2007070856" sldId="264"/>
            <ac:spMk id="2" creationId="{00000000-0000-0000-0000-000000000000}"/>
          </ac:spMkLst>
        </pc:spChg>
        <pc:spChg chg="del mod">
          <ac:chgData name="Caroline Batistel" userId="c9e793fb1015d991" providerId="LiveId" clId="{F1885159-3ECF-40AB-A56C-411F45F432EA}" dt="2020-07-08T23:54:54.777" v="1310" actId="478"/>
          <ac:spMkLst>
            <pc:docMk/>
            <pc:sldMk cId="2007070856" sldId="264"/>
            <ac:spMk id="3" creationId="{00000000-0000-0000-0000-000000000000}"/>
          </ac:spMkLst>
        </pc:spChg>
        <pc:spChg chg="add del mod">
          <ac:chgData name="Caroline Batistel" userId="c9e793fb1015d991" providerId="LiveId" clId="{F1885159-3ECF-40AB-A56C-411F45F432EA}" dt="2020-07-08T23:54:57.935" v="1311" actId="478"/>
          <ac:spMkLst>
            <pc:docMk/>
            <pc:sldMk cId="2007070856" sldId="264"/>
            <ac:spMk id="5" creationId="{B9AC672F-E0AC-4C8C-9395-DA7064FF04EC}"/>
          </ac:spMkLst>
        </pc:spChg>
        <pc:picChg chg="add mod">
          <ac:chgData name="Caroline Batistel" userId="c9e793fb1015d991" providerId="LiveId" clId="{F1885159-3ECF-40AB-A56C-411F45F432EA}" dt="2020-07-08T23:55:54.131" v="1333" actId="1035"/>
          <ac:picMkLst>
            <pc:docMk/>
            <pc:sldMk cId="2007070856" sldId="264"/>
            <ac:picMk id="7" creationId="{C41F19C6-206E-4CA5-BC33-92862AAD25AA}"/>
          </ac:picMkLst>
        </pc:picChg>
      </pc:sldChg>
      <pc:sldChg chg="addSp modSp mod modNotesTx">
        <pc:chgData name="Caroline Batistel" userId="c9e793fb1015d991" providerId="LiveId" clId="{F1885159-3ECF-40AB-A56C-411F45F432EA}" dt="2020-07-09T00:17:13.223" v="1746" actId="20577"/>
        <pc:sldMkLst>
          <pc:docMk/>
          <pc:sldMk cId="3063325790" sldId="265"/>
        </pc:sldMkLst>
        <pc:spChg chg="mod">
          <ac:chgData name="Caroline Batistel" userId="c9e793fb1015d991" providerId="LiveId" clId="{F1885159-3ECF-40AB-A56C-411F45F432EA}" dt="2020-07-09T00:07:48.755" v="1474" actId="21"/>
          <ac:spMkLst>
            <pc:docMk/>
            <pc:sldMk cId="3063325790" sldId="265"/>
            <ac:spMk id="3" creationId="{00000000-0000-0000-0000-000000000000}"/>
          </ac:spMkLst>
        </pc:spChg>
        <pc:picChg chg="add mod">
          <ac:chgData name="Caroline Batistel" userId="c9e793fb1015d991" providerId="LiveId" clId="{F1885159-3ECF-40AB-A56C-411F45F432EA}" dt="2020-07-09T00:08:10.602" v="1479" actId="1076"/>
          <ac:picMkLst>
            <pc:docMk/>
            <pc:sldMk cId="3063325790" sldId="265"/>
            <ac:picMk id="4" creationId="{CD829EAC-D954-4535-8D2A-8D36481B8F45}"/>
          </ac:picMkLst>
        </pc:picChg>
      </pc:sldChg>
      <pc:sldChg chg="addSp delSp modSp mod modClrScheme chgLayout modNotesTx">
        <pc:chgData name="Caroline Batistel" userId="c9e793fb1015d991" providerId="LiveId" clId="{F1885159-3ECF-40AB-A56C-411F45F432EA}" dt="2020-07-09T22:05:07.522" v="2570" actId="26606"/>
        <pc:sldMkLst>
          <pc:docMk/>
          <pc:sldMk cId="3487219581" sldId="267"/>
        </pc:sldMkLst>
        <pc:spChg chg="mod">
          <ac:chgData name="Caroline Batistel" userId="c9e793fb1015d991" providerId="LiveId" clId="{F1885159-3ECF-40AB-A56C-411F45F432EA}" dt="2020-07-09T22:05:07.522" v="2570" actId="26606"/>
          <ac:spMkLst>
            <pc:docMk/>
            <pc:sldMk cId="3487219581" sldId="267"/>
            <ac:spMk id="2" creationId="{00000000-0000-0000-0000-000000000000}"/>
          </ac:spMkLst>
        </pc:spChg>
        <pc:spChg chg="mod">
          <ac:chgData name="Caroline Batistel" userId="c9e793fb1015d991" providerId="LiveId" clId="{F1885159-3ECF-40AB-A56C-411F45F432EA}" dt="2020-07-09T22:05:07.522" v="2570" actId="26606"/>
          <ac:spMkLst>
            <pc:docMk/>
            <pc:sldMk cId="3487219581" sldId="267"/>
            <ac:spMk id="3" creationId="{00000000-0000-0000-0000-000000000000}"/>
          </ac:spMkLst>
        </pc:spChg>
        <pc:spChg chg="add del mod">
          <ac:chgData name="Caroline Batistel" userId="c9e793fb1015d991" providerId="LiveId" clId="{F1885159-3ECF-40AB-A56C-411F45F432EA}" dt="2020-07-09T22:05:01.451" v="2569" actId="478"/>
          <ac:spMkLst>
            <pc:docMk/>
            <pc:sldMk cId="3487219581" sldId="267"/>
            <ac:spMk id="10" creationId="{C533EE6A-66CC-474B-A7AD-C28737A60A16}"/>
          </ac:spMkLst>
        </pc:spChg>
        <pc:spChg chg="add del mod">
          <ac:chgData name="Caroline Batistel" userId="c9e793fb1015d991" providerId="LiveId" clId="{F1885159-3ECF-40AB-A56C-411F45F432EA}" dt="2020-07-09T22:05:07.522" v="2570" actId="26606"/>
          <ac:spMkLst>
            <pc:docMk/>
            <pc:sldMk cId="3487219581" sldId="267"/>
            <ac:spMk id="12" creationId="{26D4A707-363F-4354-91CA-5112796DB57D}"/>
          </ac:spMkLst>
        </pc:spChg>
        <pc:picChg chg="add mod">
          <ac:chgData name="Caroline Batistel" userId="c9e793fb1015d991" providerId="LiveId" clId="{F1885159-3ECF-40AB-A56C-411F45F432EA}" dt="2020-07-09T22:05:07.522" v="2570" actId="26606"/>
          <ac:picMkLst>
            <pc:docMk/>
            <pc:sldMk cId="3487219581" sldId="267"/>
            <ac:picMk id="5" creationId="{A9429650-EED3-4A53-83BE-A6AF4CD93B49}"/>
          </ac:picMkLst>
        </pc:picChg>
      </pc:sldChg>
      <pc:sldChg chg="modSp mod ord modClrScheme chgLayout modNotesTx">
        <pc:chgData name="Caroline Batistel" userId="c9e793fb1015d991" providerId="LiveId" clId="{F1885159-3ECF-40AB-A56C-411F45F432EA}" dt="2020-07-09T22:05:49.160" v="2571" actId="26606"/>
        <pc:sldMkLst>
          <pc:docMk/>
          <pc:sldMk cId="2793539094" sldId="268"/>
        </pc:sldMkLst>
        <pc:spChg chg="mod">
          <ac:chgData name="Caroline Batistel" userId="c9e793fb1015d991" providerId="LiveId" clId="{F1885159-3ECF-40AB-A56C-411F45F432EA}" dt="2020-07-09T22:05:49.160" v="2571" actId="26606"/>
          <ac:spMkLst>
            <pc:docMk/>
            <pc:sldMk cId="2793539094" sldId="268"/>
            <ac:spMk id="2" creationId="{00000000-0000-0000-0000-000000000000}"/>
          </ac:spMkLst>
        </pc:spChg>
        <pc:spChg chg="mod">
          <ac:chgData name="Caroline Batistel" userId="c9e793fb1015d991" providerId="LiveId" clId="{F1885159-3ECF-40AB-A56C-411F45F432EA}" dt="2020-07-09T22:05:49.160" v="2571" actId="26606"/>
          <ac:spMkLst>
            <pc:docMk/>
            <pc:sldMk cId="2793539094" sldId="268"/>
            <ac:spMk id="3" creationId="{00000000-0000-0000-0000-000000000000}"/>
          </ac:spMkLst>
        </pc:spChg>
      </pc:sldChg>
      <pc:sldChg chg="addSp delSp modSp mod">
        <pc:chgData name="Caroline Batistel" userId="c9e793fb1015d991" providerId="LiveId" clId="{F1885159-3ECF-40AB-A56C-411F45F432EA}" dt="2020-07-09T21:59:39.099" v="2497" actId="404"/>
        <pc:sldMkLst>
          <pc:docMk/>
          <pc:sldMk cId="7757065" sldId="270"/>
        </pc:sldMkLst>
        <pc:spChg chg="mod">
          <ac:chgData name="Caroline Batistel" userId="c9e793fb1015d991" providerId="LiveId" clId="{F1885159-3ECF-40AB-A56C-411F45F432EA}" dt="2020-07-09T21:59:39.099" v="2497" actId="404"/>
          <ac:spMkLst>
            <pc:docMk/>
            <pc:sldMk cId="7757065" sldId="270"/>
            <ac:spMk id="2" creationId="{B7EB3209-0F28-4EC2-8030-75FE59AC338E}"/>
          </ac:spMkLst>
        </pc:spChg>
        <pc:spChg chg="del">
          <ac:chgData name="Caroline Batistel" userId="c9e793fb1015d991" providerId="LiveId" clId="{F1885159-3ECF-40AB-A56C-411F45F432EA}" dt="2020-06-25T22:52:02.544" v="16" actId="478"/>
          <ac:spMkLst>
            <pc:docMk/>
            <pc:sldMk cId="7757065" sldId="270"/>
            <ac:spMk id="3" creationId="{ED4BEE0B-E3BC-435F-A368-D6CC1B58BB23}"/>
          </ac:spMkLst>
        </pc:spChg>
        <pc:graphicFrameChg chg="add mod modGraphic">
          <ac:chgData name="Caroline Batistel" userId="c9e793fb1015d991" providerId="LiveId" clId="{F1885159-3ECF-40AB-A56C-411F45F432EA}" dt="2020-07-09T21:59:06.848" v="2487" actId="20577"/>
          <ac:graphicFrameMkLst>
            <pc:docMk/>
            <pc:sldMk cId="7757065" sldId="270"/>
            <ac:graphicFrameMk id="4" creationId="{8A5E44B7-BD40-4A7D-82EC-C7E73297BDA3}"/>
          </ac:graphicFrameMkLst>
        </pc:graphicFrameChg>
      </pc:sldChg>
      <pc:sldChg chg="addSp delSp modSp mod">
        <pc:chgData name="Caroline Batistel" userId="c9e793fb1015d991" providerId="LiveId" clId="{F1885159-3ECF-40AB-A56C-411F45F432EA}" dt="2020-07-09T22:02:08.352" v="2564" actId="404"/>
        <pc:sldMkLst>
          <pc:docMk/>
          <pc:sldMk cId="1376097960" sldId="271"/>
        </pc:sldMkLst>
        <pc:spChg chg="mod">
          <ac:chgData name="Caroline Batistel" userId="c9e793fb1015d991" providerId="LiveId" clId="{F1885159-3ECF-40AB-A56C-411F45F432EA}" dt="2020-07-09T22:02:08.352" v="2564" actId="404"/>
          <ac:spMkLst>
            <pc:docMk/>
            <pc:sldMk cId="1376097960" sldId="271"/>
            <ac:spMk id="2" creationId="{8917BB65-14CC-4171-A784-D3136B400F4C}"/>
          </ac:spMkLst>
        </pc:spChg>
        <pc:spChg chg="del">
          <ac:chgData name="Caroline Batistel" userId="c9e793fb1015d991" providerId="LiveId" clId="{F1885159-3ECF-40AB-A56C-411F45F432EA}" dt="2020-06-25T22:54:14.741" v="35" actId="478"/>
          <ac:spMkLst>
            <pc:docMk/>
            <pc:sldMk cId="1376097960" sldId="271"/>
            <ac:spMk id="3" creationId="{E1661E54-AE0D-48EC-8364-39C5C18CC941}"/>
          </ac:spMkLst>
        </pc:spChg>
        <pc:graphicFrameChg chg="add mod modGraphic">
          <ac:chgData name="Caroline Batistel" userId="c9e793fb1015d991" providerId="LiveId" clId="{F1885159-3ECF-40AB-A56C-411F45F432EA}" dt="2020-07-09T22:00:51.968" v="2508" actId="20577"/>
          <ac:graphicFrameMkLst>
            <pc:docMk/>
            <pc:sldMk cId="1376097960" sldId="271"/>
            <ac:graphicFrameMk id="4" creationId="{5B61566D-0EFE-4C02-B0F5-A30406BB57A6}"/>
          </ac:graphicFrameMkLst>
        </pc:graphicFrameChg>
      </pc:sldChg>
      <pc:sldChg chg="new del">
        <pc:chgData name="Caroline Batistel" userId="c9e793fb1015d991" providerId="LiveId" clId="{F1885159-3ECF-40AB-A56C-411F45F432EA}" dt="2020-07-08T23:56:48.296" v="1342" actId="47"/>
        <pc:sldMkLst>
          <pc:docMk/>
          <pc:sldMk cId="2256009379" sldId="272"/>
        </pc:sldMkLst>
      </pc:sldChg>
      <pc:sldChg chg="addSp delSp modSp new mod">
        <pc:chgData name="Caroline Batistel" userId="c9e793fb1015d991" providerId="LiveId" clId="{F1885159-3ECF-40AB-A56C-411F45F432EA}" dt="2020-07-08T23:56:53.887" v="1348" actId="1037"/>
        <pc:sldMkLst>
          <pc:docMk/>
          <pc:sldMk cId="3795539894" sldId="273"/>
        </pc:sldMkLst>
        <pc:spChg chg="del">
          <ac:chgData name="Caroline Batistel" userId="c9e793fb1015d991" providerId="LiveId" clId="{F1885159-3ECF-40AB-A56C-411F45F432EA}" dt="2020-07-08T23:56:13.454" v="1336" actId="478"/>
          <ac:spMkLst>
            <pc:docMk/>
            <pc:sldMk cId="3795539894" sldId="273"/>
            <ac:spMk id="2" creationId="{940615CF-50E5-4322-BD99-1C38DD0ABCAA}"/>
          </ac:spMkLst>
        </pc:spChg>
        <pc:spChg chg="del">
          <ac:chgData name="Caroline Batistel" userId="c9e793fb1015d991" providerId="LiveId" clId="{F1885159-3ECF-40AB-A56C-411F45F432EA}" dt="2020-07-08T23:56:16.545" v="1337" actId="478"/>
          <ac:spMkLst>
            <pc:docMk/>
            <pc:sldMk cId="3795539894" sldId="273"/>
            <ac:spMk id="3" creationId="{4013D3D8-AD01-4CE5-B830-22A1845C3143}"/>
          </ac:spMkLst>
        </pc:spChg>
        <pc:picChg chg="add mod">
          <ac:chgData name="Caroline Batistel" userId="c9e793fb1015d991" providerId="LiveId" clId="{F1885159-3ECF-40AB-A56C-411F45F432EA}" dt="2020-07-08T23:56:53.887" v="1348" actId="1037"/>
          <ac:picMkLst>
            <pc:docMk/>
            <pc:sldMk cId="3795539894" sldId="273"/>
            <ac:picMk id="5" creationId="{3BC2448C-21D1-4912-A312-1DA742E891EE}"/>
          </ac:picMkLst>
        </pc:picChg>
      </pc:sldChg>
      <pc:sldChg chg="addSp delSp modSp new mod chgLayout modNotesTx">
        <pc:chgData name="Caroline Batistel" userId="c9e793fb1015d991" providerId="LiveId" clId="{F1885159-3ECF-40AB-A56C-411F45F432EA}" dt="2020-07-09T00:24:52.034" v="1873" actId="20577"/>
        <pc:sldMkLst>
          <pc:docMk/>
          <pc:sldMk cId="3992309842" sldId="274"/>
        </pc:sldMkLst>
        <pc:spChg chg="del">
          <ac:chgData name="Caroline Batistel" userId="c9e793fb1015d991" providerId="LiveId" clId="{F1885159-3ECF-40AB-A56C-411F45F432EA}" dt="2020-07-09T00:07:28.888" v="1472" actId="478"/>
          <ac:spMkLst>
            <pc:docMk/>
            <pc:sldMk cId="3992309842" sldId="274"/>
            <ac:spMk id="2" creationId="{41EF7D07-FCAF-4524-820D-2F91B05B4674}"/>
          </ac:spMkLst>
        </pc:spChg>
        <pc:spChg chg="del">
          <ac:chgData name="Caroline Batistel" userId="c9e793fb1015d991" providerId="LiveId" clId="{F1885159-3ECF-40AB-A56C-411F45F432EA}" dt="2020-07-09T00:07:26.884" v="1471" actId="478"/>
          <ac:spMkLst>
            <pc:docMk/>
            <pc:sldMk cId="3992309842" sldId="274"/>
            <ac:spMk id="3" creationId="{7C810E7D-F574-4A14-84A4-F5C0B1399F76}"/>
          </ac:spMkLst>
        </pc:spChg>
        <pc:spChg chg="add mod">
          <ac:chgData name="Caroline Batistel" userId="c9e793fb1015d991" providerId="LiveId" clId="{F1885159-3ECF-40AB-A56C-411F45F432EA}" dt="2020-07-09T00:08:32.664" v="1493" actId="20577"/>
          <ac:spMkLst>
            <pc:docMk/>
            <pc:sldMk cId="3992309842" sldId="274"/>
            <ac:spMk id="6" creationId="{8AFBA635-9FCB-4AEF-A7D9-1E37E07064FD}"/>
          </ac:spMkLst>
        </pc:spChg>
        <pc:spChg chg="add mod">
          <ac:chgData name="Caroline Batistel" userId="c9e793fb1015d991" providerId="LiveId" clId="{F1885159-3ECF-40AB-A56C-411F45F432EA}" dt="2020-07-09T00:21:21.760" v="1771" actId="20577"/>
          <ac:spMkLst>
            <pc:docMk/>
            <pc:sldMk cId="3992309842" sldId="274"/>
            <ac:spMk id="7" creationId="{8C301F87-D532-4A7F-9D85-2C350B389DED}"/>
          </ac:spMkLst>
        </pc:spChg>
        <pc:picChg chg="add del">
          <ac:chgData name="Caroline Batistel" userId="c9e793fb1015d991" providerId="LiveId" clId="{F1885159-3ECF-40AB-A56C-411F45F432EA}" dt="2020-07-09T00:07:57.437" v="1475" actId="21"/>
          <ac:picMkLst>
            <pc:docMk/>
            <pc:sldMk cId="3992309842" sldId="274"/>
            <ac:picMk id="5" creationId="{C2165467-6D10-420E-9938-D9FA66C83311}"/>
          </ac:picMkLst>
        </pc:picChg>
      </pc:sldChg>
    </pc:docChg>
  </pc:docChgLst>
  <pc:docChgLst>
    <pc:chgData name="Caroline Batistel" userId="c9e793fb1015d991" providerId="Windows Live" clId="Web-{BF2DAFE5-1744-439A-926D-02A34F37AF00}"/>
    <pc:docChg chg="modSld">
      <pc:chgData name="Caroline Batistel" userId="c9e793fb1015d991" providerId="Windows Live" clId="Web-{BF2DAFE5-1744-439A-926D-02A34F37AF00}" dt="2020-07-15T19:39:17.702" v="6"/>
      <pc:docMkLst>
        <pc:docMk/>
      </pc:docMkLst>
      <pc:sldChg chg="modNotes">
        <pc:chgData name="Caroline Batistel" userId="c9e793fb1015d991" providerId="Windows Live" clId="Web-{BF2DAFE5-1744-439A-926D-02A34F37AF00}" dt="2020-07-15T19:39:17.702" v="6"/>
        <pc:sldMkLst>
          <pc:docMk/>
          <pc:sldMk cId="2769194924"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6C9D-A8AC-4E33-ACBA-5D16361D2D5F}" type="datetimeFigureOut">
              <a:rPr lang="pt-BR" smtClean="0"/>
              <a:t>15/07/2020</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6223B-510A-488B-ADB5-6513D526A802}" type="slidenum">
              <a:rPr lang="pt-BR" smtClean="0"/>
              <a:t>‹nº›</a:t>
            </a:fld>
            <a:endParaRPr lang="pt-BR"/>
          </a:p>
        </p:txBody>
      </p:sp>
    </p:spTree>
    <p:extLst>
      <p:ext uri="{BB962C8B-B14F-4D97-AF65-F5344CB8AC3E}">
        <p14:creationId xmlns:p14="http://schemas.microsoft.com/office/powerpoint/2010/main" val="366509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Esta apresentação esta dividida nos </a:t>
            </a:r>
            <a:r>
              <a:rPr lang="pt-BR"/>
              <a:t>seguintes tópicos</a:t>
            </a:r>
          </a:p>
        </p:txBody>
      </p:sp>
      <p:sp>
        <p:nvSpPr>
          <p:cNvPr id="4" name="Espaço Reservado para Número de Slide 3"/>
          <p:cNvSpPr>
            <a:spLocks noGrp="1"/>
          </p:cNvSpPr>
          <p:nvPr>
            <p:ph type="sldNum" sz="quarter" idx="5"/>
          </p:nvPr>
        </p:nvSpPr>
        <p:spPr/>
        <p:txBody>
          <a:bodyPr/>
          <a:lstStyle/>
          <a:p>
            <a:fld id="{2CE6223B-510A-488B-ADB5-6513D526A802}" type="slidenum">
              <a:rPr lang="pt-BR" smtClean="0"/>
              <a:t>2</a:t>
            </a:fld>
            <a:endParaRPr lang="pt-BR"/>
          </a:p>
        </p:txBody>
      </p:sp>
    </p:spTree>
    <p:extLst>
      <p:ext uri="{BB962C8B-B14F-4D97-AF65-F5344CB8AC3E}">
        <p14:creationId xmlns:p14="http://schemas.microsoft.com/office/powerpoint/2010/main" val="131161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u="none" strike="noStrike" kern="1200" baseline="0" dirty="0">
                <a:solidFill>
                  <a:schemeClr val="tx1"/>
                </a:solidFill>
                <a:latin typeface="+mn-lt"/>
                <a:ea typeface="+mn-ea"/>
                <a:cs typeface="+mn-cs"/>
              </a:rPr>
              <a:t>Para realizar a adaptação do Furbot foram necessárias algumas modificações no funcionamento inicial do jogo. No protótipo a programação ocorre ao mesmo tempo que a execução, e as linhas de código são produzidas de forma mais automática, não dependendo do jogador. Além disto, foram realizadas alterações visuais no Furbot, escurecendo todo o cenário e permitindo que jogadores videntes tenham acesso através da visão a mesma área que os jogadores não videntes terão ao utilizar os sensores. </a:t>
            </a:r>
          </a:p>
          <a:p>
            <a:r>
              <a:rPr lang="pt-BR" sz="1200" b="0" i="0" u="none" strike="noStrike" kern="1200" baseline="0" dirty="0">
                <a:solidFill>
                  <a:schemeClr val="tx1"/>
                </a:solidFill>
                <a:latin typeface="+mn-lt"/>
                <a:ea typeface="+mn-ea"/>
                <a:cs typeface="+mn-cs"/>
              </a:rPr>
              <a:t>Foram criados dois botões no menu principal do jogo, permitindo que o jogador acesse o modo labirinto, e as configurações de usuário. Tais configurações alteram a voz, velocidade de fala e tonalidade utilizadas pelo TTS. As configurações ficam salvas em </a:t>
            </a:r>
            <a:r>
              <a:rPr lang="pt-BR" sz="1200" b="0" i="0" u="none" strike="noStrike" kern="1200" baseline="0" dirty="0" err="1">
                <a:solidFill>
                  <a:schemeClr val="tx1"/>
                </a:solidFill>
                <a:latin typeface="+mn-lt"/>
                <a:ea typeface="+mn-ea"/>
                <a:cs typeface="+mn-cs"/>
              </a:rPr>
              <a:t>PlayerPrefs</a:t>
            </a:r>
            <a:r>
              <a:rPr lang="pt-BR" sz="1200" b="0" i="0" u="none" strike="noStrike" kern="1200" baseline="0" dirty="0">
                <a:solidFill>
                  <a:schemeClr val="tx1"/>
                </a:solidFill>
                <a:latin typeface="+mn-lt"/>
                <a:ea typeface="+mn-ea"/>
                <a:cs typeface="+mn-cs"/>
              </a:rPr>
              <a:t> possibilitando que o jogo seja fechado e reaberto sem perder as seleções do usuário. Ao entrar nas configurações são carregadas as vozes em português disponíveis no dispositivo em um </a:t>
            </a:r>
            <a:r>
              <a:rPr lang="pt-BR" sz="1200" b="0" i="0" u="none" strike="noStrike" kern="1200" baseline="0" dirty="0" err="1">
                <a:solidFill>
                  <a:schemeClr val="tx1"/>
                </a:solidFill>
                <a:latin typeface="+mn-lt"/>
                <a:ea typeface="+mn-ea"/>
                <a:cs typeface="+mn-cs"/>
              </a:rPr>
              <a:t>Dropdown</a:t>
            </a:r>
            <a:r>
              <a:rPr lang="pt-BR" sz="1200" b="0" i="0" u="none" strike="noStrike" kern="1200" baseline="0" dirty="0">
                <a:solidFill>
                  <a:schemeClr val="tx1"/>
                </a:solidFill>
                <a:latin typeface="+mn-lt"/>
                <a:ea typeface="+mn-ea"/>
                <a:cs typeface="+mn-cs"/>
              </a:rPr>
              <a:t>, caso não existam vozes em português, o </a:t>
            </a:r>
            <a:r>
              <a:rPr lang="pt-BR" sz="1200" b="0" i="0" u="none" strike="noStrike" kern="1200" baseline="0" dirty="0" err="1">
                <a:solidFill>
                  <a:schemeClr val="tx1"/>
                </a:solidFill>
                <a:latin typeface="+mn-lt"/>
                <a:ea typeface="+mn-ea"/>
                <a:cs typeface="+mn-cs"/>
              </a:rPr>
              <a:t>RTVoice</a:t>
            </a:r>
            <a:r>
              <a:rPr lang="pt-BR" sz="1200" b="0" i="0" u="none" strike="noStrike" kern="1200" baseline="0" dirty="0">
                <a:solidFill>
                  <a:schemeClr val="tx1"/>
                </a:solidFill>
                <a:latin typeface="+mn-lt"/>
                <a:ea typeface="+mn-ea"/>
                <a:cs typeface="+mn-cs"/>
              </a:rPr>
              <a:t> utilizara a primeira voz disponível.</a:t>
            </a:r>
          </a:p>
          <a:p>
            <a:r>
              <a:rPr lang="pt-BR" sz="1200" b="0" i="0" u="none" strike="noStrike" kern="1200" baseline="0" dirty="0">
                <a:solidFill>
                  <a:schemeClr val="tx1"/>
                </a:solidFill>
                <a:latin typeface="+mn-lt"/>
                <a:ea typeface="+mn-ea"/>
                <a:cs typeface="+mn-cs"/>
              </a:rPr>
              <a:t>o método Andar recebeu um retorno sonoro, dizendo ao jogador para que direção ele andou. </a:t>
            </a:r>
          </a:p>
          <a:p>
            <a:r>
              <a:rPr lang="pt-BR" sz="1200" b="0" i="0" u="none" strike="noStrike" kern="1200" baseline="0" dirty="0">
                <a:solidFill>
                  <a:schemeClr val="tx1"/>
                </a:solidFill>
                <a:latin typeface="+mn-lt"/>
                <a:ea typeface="+mn-ea"/>
                <a:cs typeface="+mn-cs"/>
              </a:rPr>
              <a:t>Para possibilitar que um usuário não vidente se localize quanto a obstáculos, como paredes, foi criada a função </a:t>
            </a:r>
            <a:r>
              <a:rPr lang="pt-BR" sz="1200" b="0" i="0" u="none" strike="noStrike" kern="1200" baseline="0" dirty="0" err="1">
                <a:solidFill>
                  <a:schemeClr val="tx1"/>
                </a:solidFill>
                <a:latin typeface="+mn-lt"/>
                <a:ea typeface="+mn-ea"/>
                <a:cs typeface="+mn-cs"/>
              </a:rPr>
              <a:t>LerSensores</a:t>
            </a:r>
            <a:r>
              <a:rPr lang="pt-BR" sz="1200" b="0" i="0" u="none" strike="noStrike" kern="1200" baseline="0" dirty="0">
                <a:solidFill>
                  <a:schemeClr val="tx1"/>
                </a:solidFill>
                <a:latin typeface="+mn-lt"/>
                <a:ea typeface="+mn-ea"/>
                <a:cs typeface="+mn-cs"/>
              </a:rPr>
              <a:t>, que busca as informações dos sensores do Furbot e as traz ao jogador de forma sonora. </a:t>
            </a:r>
          </a:p>
          <a:p>
            <a:r>
              <a:rPr lang="pt-BR" sz="1200" b="0" i="0" u="none" strike="noStrike" kern="1200" baseline="0" dirty="0">
                <a:solidFill>
                  <a:schemeClr val="tx1"/>
                </a:solidFill>
                <a:latin typeface="+mn-lt"/>
                <a:ea typeface="+mn-ea"/>
                <a:cs typeface="+mn-cs"/>
              </a:rPr>
              <a:t>A função </a:t>
            </a:r>
            <a:r>
              <a:rPr lang="pt-BR" sz="1200" b="0" i="0" u="none" strike="noStrike" kern="1200" baseline="0" dirty="0" err="1">
                <a:solidFill>
                  <a:schemeClr val="tx1"/>
                </a:solidFill>
                <a:latin typeface="+mn-lt"/>
                <a:ea typeface="+mn-ea"/>
                <a:cs typeface="+mn-cs"/>
              </a:rPr>
              <a:t>LerComandos</a:t>
            </a:r>
            <a:r>
              <a:rPr lang="pt-BR" sz="1200" b="0" i="0" u="none" strike="noStrike" kern="1200" baseline="0" dirty="0">
                <a:solidFill>
                  <a:schemeClr val="tx1"/>
                </a:solidFill>
                <a:latin typeface="+mn-lt"/>
                <a:ea typeface="+mn-ea"/>
                <a:cs typeface="+mn-cs"/>
              </a:rPr>
              <a:t> dá ao jogador todas as teclas e comandos disponíveis, informando como utilizá-los, como um breve tutorial. A função de leitura de status retorna ao jogador a quantidade de vidas disponível e a quantidade de energia que o robô ainda possui. </a:t>
            </a:r>
          </a:p>
          <a:p>
            <a:r>
              <a:rPr lang="pt-BR" sz="1200" b="0" i="0" u="none" strike="noStrike" kern="1200" baseline="0" dirty="0">
                <a:solidFill>
                  <a:schemeClr val="tx1"/>
                </a:solidFill>
                <a:latin typeface="+mn-lt"/>
                <a:ea typeface="+mn-ea"/>
                <a:cs typeface="+mn-cs"/>
              </a:rPr>
              <a:t>Para garantir os avanços durante a fase foi criado um sistema de checkpoints, ou seja, o jogador atinge pontos específicos do mapa, aos quais ele pode retornar caso se perca no labirinto. Ao entrar em um checkpoint o jogador recebe as coordenadas para o próximo. Essas informações são passadas apenas na primeira vez que o jogador chega ao checkpoint. Caso o jogador se perca, ele pode optar por voltar ao último checkpoint visitado, e neste processo ele também restaura os status do robô salvos no último checkpoint, ignorando caso o jogador tenha encontrado uma vida ou energia antes de se perder. </a:t>
            </a:r>
          </a:p>
          <a:p>
            <a:r>
              <a:rPr lang="pt-BR" sz="1200" b="0" i="0" u="none" strike="noStrike" kern="1200" baseline="0" dirty="0">
                <a:solidFill>
                  <a:schemeClr val="tx1"/>
                </a:solidFill>
                <a:latin typeface="+mn-lt"/>
                <a:ea typeface="+mn-ea"/>
                <a:cs typeface="+mn-cs"/>
              </a:rPr>
              <a:t>A drone S-223 foi utilizada para reproduzir as falas, sendo mantida como uma auxiliar para o Furbot </a:t>
            </a:r>
          </a:p>
          <a:p>
            <a:endParaRPr lang="pt-BR" dirty="0"/>
          </a:p>
        </p:txBody>
      </p:sp>
      <p:sp>
        <p:nvSpPr>
          <p:cNvPr id="4" name="Espaço Reservado para Número de Slide 3"/>
          <p:cNvSpPr>
            <a:spLocks noGrp="1"/>
          </p:cNvSpPr>
          <p:nvPr>
            <p:ph type="sldNum" sz="quarter" idx="5"/>
          </p:nvPr>
        </p:nvSpPr>
        <p:spPr/>
        <p:txBody>
          <a:bodyPr/>
          <a:lstStyle/>
          <a:p>
            <a:fld id="{2CE6223B-510A-488B-ADB5-6513D526A802}" type="slidenum">
              <a:rPr lang="pt-BR" smtClean="0"/>
              <a:t>14</a:t>
            </a:fld>
            <a:endParaRPr lang="pt-BR"/>
          </a:p>
        </p:txBody>
      </p:sp>
    </p:spTree>
    <p:extLst>
      <p:ext uri="{BB962C8B-B14F-4D97-AF65-F5344CB8AC3E}">
        <p14:creationId xmlns:p14="http://schemas.microsoft.com/office/powerpoint/2010/main" val="2533763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u="none" strike="noStrike" kern="1200" baseline="0" dirty="0">
                <a:solidFill>
                  <a:schemeClr val="tx1"/>
                </a:solidFill>
                <a:latin typeface="+mn-lt"/>
                <a:ea typeface="+mn-ea"/>
                <a:cs typeface="+mn-cs"/>
              </a:rPr>
              <a:t>Para criar um protótipo com mais objetividade e melhor adaptação para não videntes, foi realizada uma reunião em maio de 2020 com as especialistas Fernanda (Pacheco, 2020) e Leia (Andrade, 2020) do Centro Municipal de Educação Alternativa (CEMEA) de Blumenau. Durante a entrevista foi feita uma demonstração do protótipo desenvolvido para as especialistas, que deram algumas sugestões de melhorias a serem aplicadas ao protótipo. </a:t>
            </a:r>
          </a:p>
          <a:p>
            <a:r>
              <a:rPr lang="pt-BR" sz="1200" b="0" i="0" u="none" strike="noStrike" kern="1200" baseline="0" dirty="0">
                <a:solidFill>
                  <a:schemeClr val="tx1"/>
                </a:solidFill>
                <a:latin typeface="+mn-lt"/>
                <a:ea typeface="+mn-ea"/>
                <a:cs typeface="+mn-cs"/>
              </a:rPr>
              <a:t>A versão utilizada para demonstração na reunião possuía a possibilidade de criação de checkpoints pelo jogador, sem checkpoints fixos, nenhum tipo de orientação sobre os caminhos a serem seguidos, e sem a possibilidade de configurações da voz do TTS. Estas modificações foram aplicadas conforme as orientações dadas pelas especialistas. Além das modificações feitas, a especialista Fernanda sugeriu o uso de som 3D próximo a objetivos ou obstáculos, que acabou não sendo implementado. </a:t>
            </a:r>
          </a:p>
          <a:p>
            <a:r>
              <a:rPr lang="pt-BR" sz="1200" b="0" i="0" u="none" strike="noStrike" kern="1200" baseline="0" dirty="0">
                <a:solidFill>
                  <a:schemeClr val="tx1"/>
                </a:solidFill>
                <a:latin typeface="+mn-lt"/>
                <a:ea typeface="+mn-ea"/>
                <a:cs typeface="+mn-cs"/>
              </a:rPr>
              <a:t>Após as alterações o protótipo foi testado por cinco usuários, destes um usuário realizou o teste vendado e um usuário possui baixa visão. Para a coleta de informações destes testes foi aplicado um formulário on-line via Google </a:t>
            </a:r>
            <a:r>
              <a:rPr lang="pt-BR" sz="1200" b="0" i="0" u="none" strike="noStrike" kern="1200" baseline="0" dirty="0" err="1">
                <a:solidFill>
                  <a:schemeClr val="tx1"/>
                </a:solidFill>
                <a:latin typeface="+mn-lt"/>
                <a:ea typeface="+mn-ea"/>
                <a:cs typeface="+mn-cs"/>
              </a:rPr>
              <a:t>Forms</a:t>
            </a:r>
            <a:r>
              <a:rPr lang="pt-BR" sz="1200" b="0" i="0" u="none" strike="noStrike" kern="1200" baseline="0" dirty="0">
                <a:solidFill>
                  <a:schemeClr val="tx1"/>
                </a:solidFill>
                <a:latin typeface="+mn-lt"/>
                <a:ea typeface="+mn-ea"/>
                <a:cs typeface="+mn-cs"/>
              </a:rPr>
              <a:t>. Todos os usuários testados utilizam o computador com frequência e costumam jogar no computador, 60% já havia tido algum contato com a plataforma Furbot, e apenas um deles estava familiarizado com leitores de tela. </a:t>
            </a:r>
          </a:p>
          <a:p>
            <a:r>
              <a:rPr lang="pt-BR" sz="1200" b="0" i="0" u="none" strike="noStrike" kern="1200" baseline="0" dirty="0">
                <a:solidFill>
                  <a:schemeClr val="tx1"/>
                </a:solidFill>
                <a:latin typeface="+mn-lt"/>
                <a:ea typeface="+mn-ea"/>
                <a:cs typeface="+mn-cs"/>
              </a:rPr>
              <a:t>Nenhum dos usuários teve dificuldades em navegar pelo menu inicial. Na tela de configuração do TTS o usuário que testou vendado precisou de ajuda com as configurações, pois a tela não possui um guia em TTS. Durante a fase teste do jogo, nenhum usuário relatou dificuldades com as novas funções. Porém um usuário identificou que ocorreram algumas falhas ao informar os status do Furbot, que estava com 72% de energia e ao ler os sensores foi lido 76%. Apenas o usuário que testou vendado precisou de auxílio para interagir com a plataforma, e todos os usuários classificaram as instruções dadas durante a fase como de fácil compreensão. No geral, os usuários se sentiram bem motivados a concluir a fase e acharam o sistema de checkpoints de fácil uso. </a:t>
            </a:r>
          </a:p>
          <a:p>
            <a:r>
              <a:rPr lang="pt-BR" sz="1200" b="0" i="0" u="none" strike="noStrike" kern="1200" baseline="0" dirty="0">
                <a:solidFill>
                  <a:schemeClr val="tx1"/>
                </a:solidFill>
                <a:latin typeface="+mn-lt"/>
                <a:ea typeface="+mn-ea"/>
                <a:cs typeface="+mn-cs"/>
              </a:rPr>
              <a:t>Um usuário classificou a aplicação do TTS como ruim, pois ao pular falas ou executar ações muito rápido, as falas se sobrepõem, o que gera confusão. </a:t>
            </a:r>
            <a:endParaRPr lang="pt-BR" dirty="0"/>
          </a:p>
          <a:p>
            <a:endParaRPr lang="pt-BR" dirty="0"/>
          </a:p>
          <a:p>
            <a:r>
              <a:rPr lang="pt-BR" sz="1200" b="0" i="0" u="none" strike="noStrike" kern="1200" baseline="0" dirty="0">
                <a:solidFill>
                  <a:schemeClr val="tx1"/>
                </a:solidFill>
                <a:latin typeface="+mn-lt"/>
                <a:ea typeface="+mn-ea"/>
                <a:cs typeface="+mn-cs"/>
              </a:rPr>
              <a:t>Diferente do trabalho de Sobral </a:t>
            </a:r>
            <a:r>
              <a:rPr lang="pt-BR" sz="1200" b="0" i="1" u="none" strike="noStrike" kern="1200" baseline="0" dirty="0">
                <a:solidFill>
                  <a:schemeClr val="tx1"/>
                </a:solidFill>
                <a:latin typeface="+mn-lt"/>
                <a:ea typeface="+mn-ea"/>
                <a:cs typeface="+mn-cs"/>
              </a:rPr>
              <a:t>et. al. </a:t>
            </a:r>
            <a:r>
              <a:rPr lang="pt-BR" sz="1200" b="0" i="0" u="none" strike="noStrike" kern="1200" baseline="0" dirty="0">
                <a:solidFill>
                  <a:schemeClr val="tx1"/>
                </a:solidFill>
                <a:latin typeface="+mn-lt"/>
                <a:ea typeface="+mn-ea"/>
                <a:cs typeface="+mn-cs"/>
              </a:rPr>
              <a:t>(2017), o protótipo desenvolvido permite que o usuário acompanhe mais facilmente as instruções e as falas, pois permite que o usuário configure parâmetros da voz utilizada conforme suas preferências. Da mesma forma que Costa (2013), existiram algumas dificuldades na dosagem de informações, com alguns diálogos ficando muito extensos, e um pouco repetitivos. Diferindo do trabalho de Kraemer (2017), não foi implementada nenhuma forma de reconhecimento de voz, sendo que todas as ações são realizadas através do teclado. </a:t>
            </a:r>
            <a:endParaRPr lang="pt-BR" dirty="0"/>
          </a:p>
        </p:txBody>
      </p:sp>
      <p:sp>
        <p:nvSpPr>
          <p:cNvPr id="4" name="Espaço Reservado para Número de Slide 3"/>
          <p:cNvSpPr>
            <a:spLocks noGrp="1"/>
          </p:cNvSpPr>
          <p:nvPr>
            <p:ph type="sldNum" sz="quarter" idx="5"/>
          </p:nvPr>
        </p:nvSpPr>
        <p:spPr/>
        <p:txBody>
          <a:bodyPr/>
          <a:lstStyle/>
          <a:p>
            <a:fld id="{2CE6223B-510A-488B-ADB5-6513D526A802}" type="slidenum">
              <a:rPr lang="pt-BR" smtClean="0"/>
              <a:t>15</a:t>
            </a:fld>
            <a:endParaRPr lang="pt-BR"/>
          </a:p>
        </p:txBody>
      </p:sp>
    </p:spTree>
    <p:extLst>
      <p:ext uri="{BB962C8B-B14F-4D97-AF65-F5344CB8AC3E}">
        <p14:creationId xmlns:p14="http://schemas.microsoft.com/office/powerpoint/2010/main" val="2320564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u="none" strike="noStrike" kern="1200" baseline="0" dirty="0">
                <a:solidFill>
                  <a:schemeClr val="tx1"/>
                </a:solidFill>
                <a:latin typeface="+mn-lt"/>
                <a:ea typeface="+mn-ea"/>
                <a:cs typeface="+mn-cs"/>
              </a:rPr>
              <a:t>Com base nos resultados, o protótipo cumpriu seus objetivos, mostrando que é possível aplicar um leitor de tela a plataforma Furbot em sua versão desktop para torná-la acessível a pessoas não videntes, sem perder a essência da plataforma, e manteando uma faixa de dificuldade similar para todos os usuário.</a:t>
            </a:r>
          </a:p>
          <a:p>
            <a:r>
              <a:rPr lang="pt-BR" sz="1200" b="0" i="0" u="none" strike="noStrike" kern="1200" baseline="0" dirty="0">
                <a:solidFill>
                  <a:schemeClr val="tx1"/>
                </a:solidFill>
                <a:latin typeface="+mn-lt"/>
                <a:ea typeface="+mn-ea"/>
                <a:cs typeface="+mn-cs"/>
              </a:rPr>
              <a:t>Existem algumas melhorias a serem feitas no protótipo, como melhorar a tela de configuração da voz possibilitando que um usuário cego configure o TTS sozinho, estender o uso do TTS aos dispositivos móveis e web, aplicar o som 3D sugerido pela especialista Fernanda (Pacheco, 2020), melhorar a quantidade de diálogos para orientar melhor os usuários, criar um sistema de </a:t>
            </a:r>
            <a:r>
              <a:rPr lang="pt-BR" sz="1200" b="0" i="1" u="none" strike="noStrike" kern="1200" baseline="0" dirty="0">
                <a:solidFill>
                  <a:schemeClr val="tx1"/>
                </a:solidFill>
                <a:latin typeface="+mn-lt"/>
                <a:ea typeface="+mn-ea"/>
                <a:cs typeface="+mn-cs"/>
              </a:rPr>
              <a:t>checkpoints </a:t>
            </a:r>
            <a:r>
              <a:rPr lang="pt-BR" sz="1200" b="0" i="0" u="none" strike="noStrike" kern="1200" baseline="0" dirty="0">
                <a:solidFill>
                  <a:schemeClr val="tx1"/>
                </a:solidFill>
                <a:latin typeface="+mn-lt"/>
                <a:ea typeface="+mn-ea"/>
                <a:cs typeface="+mn-cs"/>
              </a:rPr>
              <a:t>e orientações de direção dinâmico.</a:t>
            </a:r>
          </a:p>
          <a:p>
            <a:r>
              <a:rPr lang="pt-BR" sz="1200" b="0" i="0" u="none" strike="noStrike" kern="1200" baseline="0" dirty="0">
                <a:solidFill>
                  <a:schemeClr val="tx1"/>
                </a:solidFill>
                <a:latin typeface="+mn-lt"/>
                <a:ea typeface="+mn-ea"/>
                <a:cs typeface="+mn-cs"/>
              </a:rPr>
              <a:t>Algumas sugestões de melhorias foram dadas pelos usuários dos testes, as principais foram cortar a fala do TTS em execução ao rodar a próxima evitando que as falas se sobreponham. Ajustar a quantidade de textos por caixa de diálogo ou criar uma forma de elas serem </a:t>
            </a:r>
            <a:r>
              <a:rPr lang="pt-BR" sz="1200" b="0" i="1" u="none" strike="noStrike" kern="1200" baseline="0" dirty="0" err="1">
                <a:solidFill>
                  <a:schemeClr val="tx1"/>
                </a:solidFill>
                <a:latin typeface="+mn-lt"/>
                <a:ea typeface="+mn-ea"/>
                <a:cs typeface="+mn-cs"/>
              </a:rPr>
              <a:t>scrollable</a:t>
            </a:r>
            <a:r>
              <a:rPr lang="pt-BR" sz="1200" b="0" i="0" u="none" strike="noStrike" kern="1200" baseline="0" dirty="0">
                <a:solidFill>
                  <a:schemeClr val="tx1"/>
                </a:solidFill>
                <a:latin typeface="+mn-lt"/>
                <a:ea typeface="+mn-ea"/>
                <a:cs typeface="+mn-cs"/>
              </a:rPr>
              <a:t>. E ajustar o calculo das posições, pois dependendo da resolução selecionada ao andar o Furbot acaba se perdendo, encontrando paredes onde não existem entre outras situações do gênero. </a:t>
            </a:r>
            <a:endParaRPr lang="pt-BR" dirty="0"/>
          </a:p>
        </p:txBody>
      </p:sp>
      <p:sp>
        <p:nvSpPr>
          <p:cNvPr id="4" name="Espaço Reservado para Número de Slide 3"/>
          <p:cNvSpPr>
            <a:spLocks noGrp="1"/>
          </p:cNvSpPr>
          <p:nvPr>
            <p:ph type="sldNum" sz="quarter" idx="5"/>
          </p:nvPr>
        </p:nvSpPr>
        <p:spPr/>
        <p:txBody>
          <a:bodyPr/>
          <a:lstStyle/>
          <a:p>
            <a:fld id="{2CE6223B-510A-488B-ADB5-6513D526A802}" type="slidenum">
              <a:rPr lang="pt-BR" smtClean="0"/>
              <a:t>16</a:t>
            </a:fld>
            <a:endParaRPr lang="pt-BR"/>
          </a:p>
        </p:txBody>
      </p:sp>
    </p:spTree>
    <p:extLst>
      <p:ext uri="{BB962C8B-B14F-4D97-AF65-F5344CB8AC3E}">
        <p14:creationId xmlns:p14="http://schemas.microsoft.com/office/powerpoint/2010/main" val="1163379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Segundo dados do Censo demográfico de 2010, existem 6,5 milhões de pessoas no Brasil que possuem deficiências visuais, sendo 582 mil cegas e 6 milhões com baixa visão (IBGE, 2011). Grande parte dos dados passados diariamente às pessoas, seja qual for o ambiente, se dá através de imagens e apelos visuais, o que cria barreiras para pessoas cegas ou de baixa visão. </a:t>
            </a:r>
            <a:r>
              <a:rPr lang="pt-BR" dirty="0">
                <a:cs typeface="Calibri"/>
              </a:rPr>
              <a:t> </a:t>
            </a:r>
            <a:r>
              <a:rPr lang="pt-BR" sz="1200" b="0" i="0" u="none" strike="noStrike" kern="1200" baseline="0" dirty="0">
                <a:solidFill>
                  <a:schemeClr val="tx1"/>
                </a:solidFill>
                <a:latin typeface="+mn-lt"/>
                <a:ea typeface="+mn-ea"/>
                <a:cs typeface="+mn-cs"/>
              </a:rPr>
              <a:t>A inclusão social tem assumido grande importância nos dias de hoje, e com a popularização de ferramentas computacionais e da Internet, também é necessário focar na inclusão digital.</a:t>
            </a:r>
            <a:r>
              <a:rPr lang="pt-BR" dirty="0"/>
              <a:t> Pensando neste meio de inclusão social e digital, chega-se à plataforma </a:t>
            </a:r>
            <a:r>
              <a:rPr lang="pt-BR" dirty="0" err="1"/>
              <a:t>Furbot</a:t>
            </a:r>
            <a:r>
              <a:rPr lang="pt-BR" dirty="0"/>
              <a:t>, criada na Universidade Regional de Blumenau (FURB) em um projeto que segundo</a:t>
            </a:r>
            <a:r>
              <a:rPr lang="pt-BR" sz="1200" b="0" i="0" u="none" strike="noStrike" kern="1200" baseline="0" dirty="0">
                <a:solidFill>
                  <a:schemeClr val="tx1"/>
                </a:solidFill>
                <a:latin typeface="+mn-lt"/>
                <a:ea typeface="+mn-ea"/>
                <a:cs typeface="+mn-cs"/>
              </a:rPr>
              <a:t> os autores “busca promover a inclusão digital cidadã por meio de oficinas de programação que permitam o desenvolvimento de aptidões em pensamento computacional [...]”.</a:t>
            </a:r>
            <a:r>
              <a:rPr lang="pt-BR" dirty="0"/>
              <a:t> </a:t>
            </a:r>
            <a:endParaRPr lang="pt-BR">
              <a:ea typeface="+mn-ea"/>
              <a:cs typeface="+mn-cs"/>
            </a:endParaRPr>
          </a:p>
          <a:p>
            <a:endParaRPr lang="pt-BR" dirty="0"/>
          </a:p>
        </p:txBody>
      </p:sp>
      <p:sp>
        <p:nvSpPr>
          <p:cNvPr id="4" name="Espaço Reservado para Número de Slide 3"/>
          <p:cNvSpPr>
            <a:spLocks noGrp="1"/>
          </p:cNvSpPr>
          <p:nvPr>
            <p:ph type="sldNum" sz="quarter" idx="5"/>
          </p:nvPr>
        </p:nvSpPr>
        <p:spPr/>
        <p:txBody>
          <a:bodyPr/>
          <a:lstStyle/>
          <a:p>
            <a:fld id="{2CE6223B-510A-488B-ADB5-6513D526A802}" type="slidenum">
              <a:rPr lang="pt-BR" smtClean="0"/>
              <a:t>3</a:t>
            </a:fld>
            <a:endParaRPr lang="pt-BR"/>
          </a:p>
        </p:txBody>
      </p:sp>
    </p:spTree>
    <p:extLst>
      <p:ext uri="{BB962C8B-B14F-4D97-AF65-F5344CB8AC3E}">
        <p14:creationId xmlns:p14="http://schemas.microsoft.com/office/powerpoint/2010/main" val="2975760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principal objetivo deste trabalho foi viabilizar </a:t>
            </a:r>
            <a:r>
              <a:rPr lang="pt-BR" sz="1200" dirty="0"/>
              <a:t>um protótipo da plataforma Furbot com acessibilidade para pessoas cegas ou com baixo nível de visão, assim podendo fazer o uso da plataforma.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Sendo os objetivos específicos, disponibilizar um módulo de audiodescrição integrado ao Furbot que permita ao usuário se localizar sem interferir na forma de solução das atividades, e criar estratégias para auxiliar os usuários a se localizarem e atravessarem uma fase de teste. </a:t>
            </a:r>
          </a:p>
          <a:p>
            <a:endParaRPr lang="pt-BR" dirty="0"/>
          </a:p>
        </p:txBody>
      </p:sp>
      <p:sp>
        <p:nvSpPr>
          <p:cNvPr id="4" name="Espaço Reservado para Número de Slide 3"/>
          <p:cNvSpPr>
            <a:spLocks noGrp="1"/>
          </p:cNvSpPr>
          <p:nvPr>
            <p:ph type="sldNum" sz="quarter" idx="5"/>
          </p:nvPr>
        </p:nvSpPr>
        <p:spPr/>
        <p:txBody>
          <a:bodyPr/>
          <a:lstStyle/>
          <a:p>
            <a:fld id="{2CE6223B-510A-488B-ADB5-6513D526A802}" type="slidenum">
              <a:rPr lang="pt-BR" smtClean="0"/>
              <a:t>4</a:t>
            </a:fld>
            <a:endParaRPr lang="pt-BR"/>
          </a:p>
        </p:txBody>
      </p:sp>
    </p:spTree>
    <p:extLst>
      <p:ext uri="{BB962C8B-B14F-4D97-AF65-F5344CB8AC3E}">
        <p14:creationId xmlns:p14="http://schemas.microsoft.com/office/powerpoint/2010/main" val="2796630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Acessibilidade digital - um software é considerado acessível quando qualquer pessoa, portadora de necessidades especiais ou não, consegue executar as mesmas funções e obter os mesmo resultados ao utiliza-lo.</a:t>
            </a:r>
          </a:p>
          <a:p>
            <a:endParaRPr lang="pt-BR" dirty="0"/>
          </a:p>
          <a:p>
            <a:r>
              <a:rPr lang="pt-BR" dirty="0"/>
              <a:t>No Brasil </a:t>
            </a:r>
            <a:r>
              <a:rPr lang="pt-BR" sz="1200" b="0" i="0" u="none" strike="noStrike" kern="1200" baseline="0" dirty="0">
                <a:solidFill>
                  <a:schemeClr val="tx1"/>
                </a:solidFill>
                <a:latin typeface="+mn-lt"/>
                <a:ea typeface="+mn-ea"/>
                <a:cs typeface="+mn-cs"/>
              </a:rPr>
              <a:t>o conceito de Tecnologia Assistiva é definido pelo Comitê de Ajudas Técnicas (CAT) como uma área do conhecimento que engloba produtos, recursos, metodologias, estratégias, práticas e serviços. A apresentação de tal conceito visa promover a autonomia e independência de pessoas portadoras de deficiência, gerando assim qualidade de vida e inclusão social </a:t>
            </a:r>
          </a:p>
          <a:p>
            <a:r>
              <a:rPr lang="pt-BR" dirty="0"/>
              <a:t>Dentre as tecnologias assistivas, a audiodescrição é utilizada em diversas mídias, como filmes, séries e TV, para transmitir informações visuais para não videntes. Em meios digitais a audiodescrição se adapta através de leitores de tela, também conhecidos como ferramentas </a:t>
            </a:r>
            <a:r>
              <a:rPr lang="pt-BR" dirty="0" err="1"/>
              <a:t>text</a:t>
            </a:r>
            <a:r>
              <a:rPr lang="pt-BR" dirty="0"/>
              <a:t>-</a:t>
            </a:r>
            <a:r>
              <a:rPr lang="pt-BR" dirty="0" err="1"/>
              <a:t>to</a:t>
            </a:r>
            <a:r>
              <a:rPr lang="pt-BR" dirty="0"/>
              <a:t>-speech (TTS) que leem os textos em tela para seus usuários, dando grande independência para pessoas não videntes no uso de celulares e computadores.</a:t>
            </a:r>
          </a:p>
          <a:p>
            <a:r>
              <a:rPr lang="pt-BR" dirty="0"/>
              <a:t>Desta forma, neste trabalho foi utilizado o </a:t>
            </a:r>
            <a:r>
              <a:rPr lang="pt-BR" dirty="0" err="1"/>
              <a:t>asset</a:t>
            </a:r>
            <a:r>
              <a:rPr lang="pt-BR" dirty="0"/>
              <a:t> </a:t>
            </a:r>
            <a:r>
              <a:rPr lang="pt-BR" dirty="0" err="1"/>
              <a:t>RTVoice</a:t>
            </a:r>
            <a:r>
              <a:rPr lang="pt-BR" dirty="0"/>
              <a:t> Pro, </a:t>
            </a:r>
            <a:r>
              <a:rPr lang="pt-BR" dirty="0" err="1"/>
              <a:t>disponibilidado</a:t>
            </a:r>
            <a:r>
              <a:rPr lang="pt-BR" dirty="0"/>
              <a:t> pela </a:t>
            </a:r>
            <a:r>
              <a:rPr lang="pt-BR" dirty="0" err="1"/>
              <a:t>Crosstales</a:t>
            </a:r>
            <a:r>
              <a:rPr lang="pt-BR" dirty="0"/>
              <a:t>, que permite a implementação de TTS, utilizando </a:t>
            </a:r>
            <a:r>
              <a:rPr lang="pt-BR" sz="1200" b="0" i="0" u="none" strike="noStrike" kern="1200" baseline="0" dirty="0">
                <a:solidFill>
                  <a:schemeClr val="tx1"/>
                </a:solidFill>
                <a:latin typeface="+mn-lt"/>
                <a:ea typeface="+mn-ea"/>
                <a:cs typeface="+mn-cs"/>
              </a:rPr>
              <a:t>vozes já integradas no sistema ou plataforma para pronunciar qualquer texto podendo ser utilizado em tempo de execução. Segundo a </a:t>
            </a:r>
            <a:r>
              <a:rPr lang="pt-BR" sz="1200" b="0" i="0" u="none" strike="noStrike" kern="1200" baseline="0" dirty="0" err="1">
                <a:solidFill>
                  <a:schemeClr val="tx1"/>
                </a:solidFill>
                <a:latin typeface="+mn-lt"/>
                <a:ea typeface="+mn-ea"/>
                <a:cs typeface="+mn-cs"/>
              </a:rPr>
              <a:t>Crosstales</a:t>
            </a:r>
            <a:r>
              <a:rPr lang="pt-BR" sz="1200" b="0" i="0" u="none" strike="noStrike" kern="1200" baseline="0" dirty="0">
                <a:solidFill>
                  <a:schemeClr val="tx1"/>
                </a:solidFill>
                <a:latin typeface="+mn-lt"/>
                <a:ea typeface="+mn-ea"/>
                <a:cs typeface="+mn-cs"/>
              </a:rPr>
              <a:t>, o </a:t>
            </a:r>
            <a:r>
              <a:rPr lang="pt-BR" sz="1200" b="0" i="0" u="none" strike="noStrike" kern="1200" baseline="0" dirty="0" err="1">
                <a:solidFill>
                  <a:schemeClr val="tx1"/>
                </a:solidFill>
                <a:latin typeface="+mn-lt"/>
                <a:ea typeface="+mn-ea"/>
                <a:cs typeface="+mn-cs"/>
              </a:rPr>
              <a:t>RTVoice</a:t>
            </a:r>
            <a:r>
              <a:rPr lang="pt-BR" sz="1200" b="0" i="0" u="none" strike="noStrike" kern="1200" baseline="0" dirty="0">
                <a:solidFill>
                  <a:schemeClr val="tx1"/>
                </a:solidFill>
                <a:latin typeface="+mn-lt"/>
                <a:ea typeface="+mn-ea"/>
                <a:cs typeface="+mn-cs"/>
              </a:rPr>
              <a:t> conta com compatibilidade em várias plataformas, integração com ferramentas de TTS online, configurações de entonação, velocidade e volume de fala fornecendo ao usuário uma maior flexibilidade para atender suas necessidades e preferências. A ferramenta também permite alterações como sussurros, implementação de sentimento ou sensação, como alegria, tristeza, tédio, entre outras. </a:t>
            </a:r>
            <a:endParaRPr lang="pt-BR" dirty="0"/>
          </a:p>
          <a:p>
            <a:endParaRPr lang="pt-BR" dirty="0"/>
          </a:p>
          <a:p>
            <a:r>
              <a:rPr lang="pt-BR" dirty="0"/>
              <a:t>Jogos educacionais – </a:t>
            </a:r>
            <a:r>
              <a:rPr lang="pt-BR" sz="1200" b="0" i="0" u="none" strike="noStrike" kern="1200" baseline="0" dirty="0">
                <a:solidFill>
                  <a:schemeClr val="tx1"/>
                </a:solidFill>
                <a:latin typeface="+mn-lt"/>
                <a:ea typeface="+mn-ea"/>
                <a:cs typeface="+mn-cs"/>
              </a:rPr>
              <a:t>jogos digitais são uma das principais formas de acesso ao mundo da tecnologia para crianças e jovens, afinal geralmente o primeiro contato com equipamentos eletrônicos é por meio de um vídeo game. Para serem utilizados como métodos educacionais, qualquer software seja ele jogo ou não, deve conter objetivos pedagógicos e a sua utilização deve estar num contexto e situação de ensino baseados em uma metodologia que oriente o processo, utilizando-se da interação, motivação e descoberta para facilitar o aprendizado de um determinado conteúdo. Entre os diversos jogos educacionais existentes, o Furbot é descrito pelos autores como um projeto que atua no desenvolvimento cognitivo infantil através de atividades de programação de computadores, utilizando jogos de estratégia para simplificar o aprendizado da programação e desenvolver o raciocínio lógico, e a capacidade de resolução de problemas, colocando o pensamento computacional em ação. </a:t>
            </a:r>
          </a:p>
          <a:p>
            <a:r>
              <a:rPr lang="pt-BR" sz="1200" b="0" i="0" u="none" strike="noStrike" kern="1200" baseline="0" dirty="0">
                <a:solidFill>
                  <a:schemeClr val="tx1"/>
                </a:solidFill>
                <a:latin typeface="+mn-lt"/>
                <a:ea typeface="+mn-ea"/>
                <a:cs typeface="+mn-cs"/>
              </a:rPr>
              <a:t>“A ferramenta apresenta um robô denominado Furbot como personagem principal da história o qual possui missões diferenciadas durante cada cena do jogo. O jogo possui um enredo para contextualizar o jogador. O enredo conta que a Terra foi invadida por alienígenas sendo que estes deixaram pistas no planeta. A missão do robô é salvar o planeta da invasão alienígena, coletando as pistas deixadas por eles pelo caminho.” </a:t>
            </a:r>
            <a:endParaRPr lang="pt-BR" dirty="0"/>
          </a:p>
        </p:txBody>
      </p:sp>
      <p:sp>
        <p:nvSpPr>
          <p:cNvPr id="4" name="Espaço Reservado para Número de Slide 3"/>
          <p:cNvSpPr>
            <a:spLocks noGrp="1"/>
          </p:cNvSpPr>
          <p:nvPr>
            <p:ph type="sldNum" sz="quarter" idx="5"/>
          </p:nvPr>
        </p:nvSpPr>
        <p:spPr/>
        <p:txBody>
          <a:bodyPr/>
          <a:lstStyle/>
          <a:p>
            <a:fld id="{2CE6223B-510A-488B-ADB5-6513D526A802}" type="slidenum">
              <a:rPr lang="pt-BR" smtClean="0"/>
              <a:t>5</a:t>
            </a:fld>
            <a:endParaRPr lang="pt-BR"/>
          </a:p>
        </p:txBody>
      </p:sp>
    </p:spTree>
    <p:extLst>
      <p:ext uri="{BB962C8B-B14F-4D97-AF65-F5344CB8AC3E}">
        <p14:creationId xmlns:p14="http://schemas.microsoft.com/office/powerpoint/2010/main" val="2833381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usuário se comunica com o aplicativo </a:t>
            </a:r>
            <a:r>
              <a:rPr lang="pt-BR" dirty="0" err="1"/>
              <a:t>atravez</a:t>
            </a:r>
            <a:r>
              <a:rPr lang="pt-BR" dirty="0"/>
              <a:t> de comandos por voz, para utilizar </a:t>
            </a:r>
            <a:r>
              <a:rPr lang="pt-BR" dirty="0" err="1"/>
              <a:t>reconhecimendo</a:t>
            </a:r>
            <a:r>
              <a:rPr lang="pt-BR" dirty="0"/>
              <a:t> de cartas, é necessário dar ao aplicativo a permissão de acesso a câmera, então o usuário deve tirar uma foto da carta que deseja reconhecer. Após tirada a foto, o usuário deve confirmar se a foto será usada ou se ele deseja tirar uma nova foto, depois de confirmada o sistema irá reconhecer a carta e sintetizar por voz as informações que foram interpretadas. Depois de ter realizado esse processo, o usuário pode escolher ouvir novamente a descrição da carta, ou tirar outra foto. Por ser um aplicativo direcionado a pessoas não videntes, o </a:t>
            </a:r>
            <a:r>
              <a:rPr lang="pt-BR" dirty="0" err="1"/>
              <a:t>munchkin</a:t>
            </a:r>
            <a:r>
              <a:rPr lang="pt-BR" dirty="0"/>
              <a:t> </a:t>
            </a:r>
            <a:r>
              <a:rPr lang="pt-BR" dirty="0" err="1"/>
              <a:t>recognizer</a:t>
            </a:r>
            <a:r>
              <a:rPr lang="pt-BR" dirty="0"/>
              <a:t> possui uma interface bem simples com apenas um botão central que ativa o reconhecimento de voz.</a:t>
            </a:r>
          </a:p>
          <a:p>
            <a:endParaRPr lang="pt-BR" dirty="0"/>
          </a:p>
        </p:txBody>
      </p:sp>
      <p:sp>
        <p:nvSpPr>
          <p:cNvPr id="4" name="Espaço Reservado para Número de Slide 3"/>
          <p:cNvSpPr>
            <a:spLocks noGrp="1"/>
          </p:cNvSpPr>
          <p:nvPr>
            <p:ph type="sldNum" sz="quarter" idx="5"/>
          </p:nvPr>
        </p:nvSpPr>
        <p:spPr/>
        <p:txBody>
          <a:bodyPr/>
          <a:lstStyle/>
          <a:p>
            <a:fld id="{2CE6223B-510A-488B-ADB5-6513D526A802}" type="slidenum">
              <a:rPr lang="pt-BR" smtClean="0"/>
              <a:t>7</a:t>
            </a:fld>
            <a:endParaRPr lang="pt-BR"/>
          </a:p>
        </p:txBody>
      </p:sp>
    </p:spTree>
    <p:extLst>
      <p:ext uri="{BB962C8B-B14F-4D97-AF65-F5344CB8AC3E}">
        <p14:creationId xmlns:p14="http://schemas.microsoft.com/office/powerpoint/2010/main" val="3637122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No projeto Costa apresenta a hipótese de que é possível adaptar um jogo que atualmente depende completamente da visão, para pessoas que não possuem esse sentido sem perder a diversão, a imersão e o desafio do jogo. O Blind </a:t>
            </a:r>
            <a:r>
              <a:rPr lang="pt-BR" dirty="0" err="1"/>
              <a:t>counter-strike</a:t>
            </a:r>
            <a:r>
              <a:rPr lang="pt-BR" dirty="0"/>
              <a:t> tem como objetivo passar por cinco fases matando inimigos em diferentes </a:t>
            </a:r>
            <a:r>
              <a:rPr lang="pt-BR" dirty="0" err="1"/>
              <a:t>niveis</a:t>
            </a:r>
            <a:r>
              <a:rPr lang="pt-BR" dirty="0"/>
              <a:t> de dificuldade. O jogo conta com um menu sintetizado por voz, que narra cada opção ao usuário e também o localiza sobre em qual menu ele se encontra, tela inicial, menu de pause, entre outros. Além dessas existem outras narrações  no jogo, com a intenção de contextualizar o jogador, como informações sobre o objetivo, como jogar, a quantidade de vida e munição durante as fases, e uma lista com o significado de cada efeito sonoro do jogo. Durante os testes o jogo foi bem avaliado, sendo testado por pessoas vendadas, nenhuma realmente não vidente, algumas reclamações foram feitas sobre o tanto de informações que foi necessário memorizar logo no começo.</a:t>
            </a:r>
          </a:p>
          <a:p>
            <a:endParaRPr lang="pt-BR" dirty="0"/>
          </a:p>
        </p:txBody>
      </p:sp>
      <p:sp>
        <p:nvSpPr>
          <p:cNvPr id="4" name="Espaço Reservado para Número de Slide 3"/>
          <p:cNvSpPr>
            <a:spLocks noGrp="1"/>
          </p:cNvSpPr>
          <p:nvPr>
            <p:ph type="sldNum" sz="quarter" idx="5"/>
          </p:nvPr>
        </p:nvSpPr>
        <p:spPr/>
        <p:txBody>
          <a:bodyPr/>
          <a:lstStyle/>
          <a:p>
            <a:fld id="{2CE6223B-510A-488B-ADB5-6513D526A802}" type="slidenum">
              <a:rPr lang="pt-BR" smtClean="0"/>
              <a:t>8</a:t>
            </a:fld>
            <a:endParaRPr lang="pt-BR"/>
          </a:p>
        </p:txBody>
      </p:sp>
    </p:spTree>
    <p:extLst>
      <p:ext uri="{BB962C8B-B14F-4D97-AF65-F5344CB8AC3E}">
        <p14:creationId xmlns:p14="http://schemas.microsoft.com/office/powerpoint/2010/main" val="267717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jogo tem o intuito de reforçar conhecimentos sobre matemática e língua portuguesa, segundo os desenvolvedores do trabalho, o principal objetivo foi entender como uma pessoa não vidente interage com sistemas computacionais no processo de aprendizagem e também criar recursos para o entretenimento para estes indivíduos. Após o desenvolvimento, o jogo entrou em fase de testes, recebendo avaliações de cerca de 15 pessoas, entre ela alunos do centro de atendimento especializado para deficientes visuais, como resultado foi visto que os alunos com deficiência visual se interessaram pelo jogo, porém foram relatadas algumas dificuldades na interpretação da narração do jogo, por conta da velocidade da fala.</a:t>
            </a:r>
          </a:p>
        </p:txBody>
      </p:sp>
      <p:sp>
        <p:nvSpPr>
          <p:cNvPr id="4" name="Espaço Reservado para Número de Slide 3"/>
          <p:cNvSpPr>
            <a:spLocks noGrp="1"/>
          </p:cNvSpPr>
          <p:nvPr>
            <p:ph type="sldNum" sz="quarter" idx="5"/>
          </p:nvPr>
        </p:nvSpPr>
        <p:spPr/>
        <p:txBody>
          <a:bodyPr/>
          <a:lstStyle/>
          <a:p>
            <a:fld id="{2CE6223B-510A-488B-ADB5-6513D526A802}" type="slidenum">
              <a:rPr lang="pt-BR" smtClean="0"/>
              <a:t>9</a:t>
            </a:fld>
            <a:endParaRPr lang="pt-BR"/>
          </a:p>
        </p:txBody>
      </p:sp>
    </p:spTree>
    <p:extLst>
      <p:ext uri="{BB962C8B-B14F-4D97-AF65-F5344CB8AC3E}">
        <p14:creationId xmlns:p14="http://schemas.microsoft.com/office/powerpoint/2010/main" val="4143650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O protótipo desenvolvido seguiu os principais Requisitos Funcionais (RF) e Requisitos Não Funcionais (RNF) destacados a seguir</a:t>
            </a:r>
            <a:endParaRPr lang="pt-BR" dirty="0"/>
          </a:p>
        </p:txBody>
      </p:sp>
      <p:sp>
        <p:nvSpPr>
          <p:cNvPr id="4" name="Espaço Reservado para Número de Slide 3"/>
          <p:cNvSpPr>
            <a:spLocks noGrp="1"/>
          </p:cNvSpPr>
          <p:nvPr>
            <p:ph type="sldNum" sz="quarter" idx="5"/>
          </p:nvPr>
        </p:nvSpPr>
        <p:spPr/>
        <p:txBody>
          <a:bodyPr/>
          <a:lstStyle/>
          <a:p>
            <a:fld id="{2CE6223B-510A-488B-ADB5-6513D526A802}" type="slidenum">
              <a:rPr lang="pt-BR" smtClean="0"/>
              <a:t>10</a:t>
            </a:fld>
            <a:endParaRPr lang="pt-BR"/>
          </a:p>
        </p:txBody>
      </p:sp>
    </p:spTree>
    <p:extLst>
      <p:ext uri="{BB962C8B-B14F-4D97-AF65-F5344CB8AC3E}">
        <p14:creationId xmlns:p14="http://schemas.microsoft.com/office/powerpoint/2010/main" val="3910027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u="none" strike="noStrike" kern="1200" baseline="0" dirty="0">
                <a:solidFill>
                  <a:schemeClr val="tx1"/>
                </a:solidFill>
                <a:latin typeface="+mn-lt"/>
                <a:ea typeface="+mn-ea"/>
                <a:cs typeface="+mn-cs"/>
              </a:rPr>
              <a:t>O </a:t>
            </a:r>
            <a:r>
              <a:rPr lang="pt-BR" sz="1200" b="0" i="0" u="none" strike="noStrike" kern="1200" baseline="0" dirty="0" err="1">
                <a:solidFill>
                  <a:schemeClr val="tx1"/>
                </a:solidFill>
                <a:latin typeface="+mn-lt"/>
                <a:ea typeface="+mn-ea"/>
                <a:cs typeface="+mn-cs"/>
              </a:rPr>
              <a:t>RtVoice</a:t>
            </a:r>
            <a:r>
              <a:rPr lang="pt-BR" sz="1200" b="0" i="0" u="none" strike="noStrike" kern="1200" baseline="0" dirty="0">
                <a:solidFill>
                  <a:schemeClr val="tx1"/>
                </a:solidFill>
                <a:latin typeface="+mn-lt"/>
                <a:ea typeface="+mn-ea"/>
                <a:cs typeface="+mn-cs"/>
              </a:rPr>
              <a:t> já vem com uma cena de demonstração, porém é uma cena um tanto complexa que não permite o entendimento completo de como utilizar o </a:t>
            </a:r>
            <a:r>
              <a:rPr lang="pt-BR" sz="1200" b="0" i="1" u="none" strike="noStrike" kern="1200" baseline="0" dirty="0" err="1">
                <a:solidFill>
                  <a:schemeClr val="tx1"/>
                </a:solidFill>
                <a:latin typeface="+mn-lt"/>
                <a:ea typeface="+mn-ea"/>
                <a:cs typeface="+mn-cs"/>
              </a:rPr>
              <a:t>asset</a:t>
            </a:r>
            <a:r>
              <a:rPr lang="pt-BR" sz="1200" b="0" i="1" u="none" strike="noStrike" kern="1200" baseline="0" dirty="0">
                <a:solidFill>
                  <a:schemeClr val="tx1"/>
                </a:solidFill>
                <a:latin typeface="+mn-lt"/>
                <a:ea typeface="+mn-ea"/>
                <a:cs typeface="+mn-cs"/>
              </a:rPr>
              <a:t> </a:t>
            </a:r>
            <a:r>
              <a:rPr lang="pt-BR" sz="1200" b="0" i="0" u="none" strike="noStrike" kern="1200" baseline="0" dirty="0">
                <a:solidFill>
                  <a:schemeClr val="tx1"/>
                </a:solidFill>
                <a:latin typeface="+mn-lt"/>
                <a:ea typeface="+mn-ea"/>
                <a:cs typeface="+mn-cs"/>
              </a:rPr>
              <a:t>em código fonte. Para obter esse entendimento foi criado um projeto de teste para o </a:t>
            </a:r>
            <a:r>
              <a:rPr lang="pt-BR" sz="1200" b="0" i="1" u="none" strike="noStrike" kern="1200" baseline="0" dirty="0" err="1">
                <a:solidFill>
                  <a:schemeClr val="tx1"/>
                </a:solidFill>
                <a:latin typeface="+mn-lt"/>
                <a:ea typeface="+mn-ea"/>
                <a:cs typeface="+mn-cs"/>
              </a:rPr>
              <a:t>asset</a:t>
            </a:r>
            <a:r>
              <a:rPr lang="pt-BR" sz="1200" b="0" i="0" u="none" strike="noStrike" kern="1200" baseline="0" dirty="0">
                <a:solidFill>
                  <a:schemeClr val="tx1"/>
                </a:solidFill>
                <a:latin typeface="+mn-lt"/>
                <a:ea typeface="+mn-ea"/>
                <a:cs typeface="+mn-cs"/>
              </a:rPr>
              <a:t>, seguindo um tutorial também disponibilizado pela </a:t>
            </a:r>
            <a:r>
              <a:rPr lang="pt-BR" sz="1200" b="0" i="0" u="none" strike="noStrike" kern="1200" baseline="0" dirty="0" err="1">
                <a:solidFill>
                  <a:schemeClr val="tx1"/>
                </a:solidFill>
                <a:latin typeface="+mn-lt"/>
                <a:ea typeface="+mn-ea"/>
                <a:cs typeface="+mn-cs"/>
              </a:rPr>
              <a:t>Crosstales</a:t>
            </a:r>
            <a:r>
              <a:rPr lang="pt-BR" sz="1200" b="0" i="0" u="none" strike="noStrike" kern="1200" baseline="0" dirty="0">
                <a:solidFill>
                  <a:schemeClr val="tx1"/>
                </a:solidFill>
                <a:latin typeface="+mn-lt"/>
                <a:ea typeface="+mn-ea"/>
                <a:cs typeface="+mn-cs"/>
              </a:rPr>
              <a:t>.</a:t>
            </a:r>
          </a:p>
          <a:p>
            <a:r>
              <a:rPr lang="pt-BR" sz="1200" b="0" i="0" u="none" strike="noStrike" kern="1200" baseline="0" dirty="0">
                <a:solidFill>
                  <a:schemeClr val="tx1"/>
                </a:solidFill>
                <a:latin typeface="+mn-lt"/>
                <a:ea typeface="+mn-ea"/>
                <a:cs typeface="+mn-cs"/>
              </a:rPr>
              <a:t>Nesta aplicação de teste foi utilizado um campo de texto que vai ser utilizado como fonte da fala e um botão para ativar o teste. A tela criada no projeto de teste possui uma variável chamada </a:t>
            </a:r>
            <a:r>
              <a:rPr lang="pt-BR" sz="1200" b="0" i="0" u="none" strike="noStrike" kern="1200" baseline="0" dirty="0" err="1">
                <a:solidFill>
                  <a:schemeClr val="tx1"/>
                </a:solidFill>
                <a:latin typeface="+mn-lt"/>
                <a:ea typeface="+mn-ea"/>
                <a:cs typeface="+mn-cs"/>
              </a:rPr>
              <a:t>VoiceName</a:t>
            </a:r>
            <a:r>
              <a:rPr lang="pt-BR" sz="1200" b="0" i="0" u="none" strike="noStrike" kern="1200" baseline="0" dirty="0">
                <a:solidFill>
                  <a:schemeClr val="tx1"/>
                </a:solidFill>
                <a:latin typeface="+mn-lt"/>
                <a:ea typeface="+mn-ea"/>
                <a:cs typeface="+mn-cs"/>
              </a:rPr>
              <a:t> que controla qual voz será utilizada para o TTS, neste caso foi utilizado a voz da Microsoft Maria Desktop. Para saber quais as vozes estão disponíveis no dispositivo, é necessário selecionar o </a:t>
            </a:r>
            <a:r>
              <a:rPr lang="pt-BR" sz="1200" b="0" i="1" u="none" strike="noStrike" kern="1200" baseline="0" dirty="0" err="1">
                <a:solidFill>
                  <a:schemeClr val="tx1"/>
                </a:solidFill>
                <a:latin typeface="+mn-lt"/>
                <a:ea typeface="+mn-ea"/>
                <a:cs typeface="+mn-cs"/>
              </a:rPr>
              <a:t>asset</a:t>
            </a:r>
            <a:r>
              <a:rPr lang="pt-BR" sz="1200" b="0" i="1" u="none" strike="noStrike" kern="1200" baseline="0" dirty="0">
                <a:solidFill>
                  <a:schemeClr val="tx1"/>
                </a:solidFill>
                <a:latin typeface="+mn-lt"/>
                <a:ea typeface="+mn-ea"/>
                <a:cs typeface="+mn-cs"/>
              </a:rPr>
              <a:t> </a:t>
            </a:r>
            <a:r>
              <a:rPr lang="pt-BR" sz="1200" b="0" i="0" u="none" strike="noStrike" kern="1200" baseline="0" dirty="0">
                <a:solidFill>
                  <a:schemeClr val="tx1"/>
                </a:solidFill>
                <a:latin typeface="+mn-lt"/>
                <a:ea typeface="+mn-ea"/>
                <a:cs typeface="+mn-cs"/>
              </a:rPr>
              <a:t>do </a:t>
            </a:r>
            <a:r>
              <a:rPr lang="pt-BR" sz="1200" b="0" i="0" u="none" strike="noStrike" kern="1200" baseline="0" dirty="0" err="1">
                <a:solidFill>
                  <a:schemeClr val="tx1"/>
                </a:solidFill>
                <a:latin typeface="+mn-lt"/>
                <a:ea typeface="+mn-ea"/>
                <a:cs typeface="+mn-cs"/>
              </a:rPr>
              <a:t>RTVoice</a:t>
            </a:r>
            <a:r>
              <a:rPr lang="pt-BR" sz="1200" b="0" i="0" u="none" strike="noStrike" kern="1200" baseline="0" dirty="0">
                <a:solidFill>
                  <a:schemeClr val="tx1"/>
                </a:solidFill>
                <a:latin typeface="+mn-lt"/>
                <a:ea typeface="+mn-ea"/>
                <a:cs typeface="+mn-cs"/>
              </a:rPr>
              <a:t> na cena, e na seção Data, é exibido um vetor com as vozes instaladas no dispositivo.</a:t>
            </a:r>
          </a:p>
          <a:p>
            <a:r>
              <a:rPr lang="pt-BR" sz="1200" b="0" i="0" u="none" strike="noStrike" kern="1200" baseline="0" dirty="0">
                <a:solidFill>
                  <a:schemeClr val="tx1"/>
                </a:solidFill>
                <a:latin typeface="+mn-lt"/>
                <a:ea typeface="+mn-ea"/>
                <a:cs typeface="+mn-cs"/>
              </a:rPr>
              <a:t>Ao pressionar o botão o TTS é acionado, através do método </a:t>
            </a:r>
            <a:r>
              <a:rPr lang="pt-BR" sz="1200" b="0" i="0" u="none" strike="noStrike" kern="1200" baseline="0" dirty="0" err="1">
                <a:solidFill>
                  <a:schemeClr val="tx1"/>
                </a:solidFill>
                <a:latin typeface="+mn-lt"/>
                <a:ea typeface="+mn-ea"/>
                <a:cs typeface="+mn-cs"/>
              </a:rPr>
              <a:t>Speaker.Speak</a:t>
            </a:r>
            <a:r>
              <a:rPr lang="pt-BR" sz="1200" b="0" i="0" u="none" strike="noStrike" kern="1200" baseline="0" dirty="0">
                <a:solidFill>
                  <a:schemeClr val="tx1"/>
                </a:solidFill>
                <a:latin typeface="+mn-lt"/>
                <a:ea typeface="+mn-ea"/>
                <a:cs typeface="+mn-cs"/>
              </a:rPr>
              <a:t>() do </a:t>
            </a:r>
            <a:r>
              <a:rPr lang="pt-BR" sz="1200" b="0" i="1" u="none" strike="noStrike" kern="1200" baseline="0" dirty="0" err="1">
                <a:solidFill>
                  <a:schemeClr val="tx1"/>
                </a:solidFill>
                <a:latin typeface="+mn-lt"/>
                <a:ea typeface="+mn-ea"/>
                <a:cs typeface="+mn-cs"/>
              </a:rPr>
              <a:t>asset</a:t>
            </a:r>
            <a:r>
              <a:rPr lang="pt-BR" sz="1200" b="0" i="1" u="none" strike="noStrike" kern="1200" baseline="0" dirty="0">
                <a:solidFill>
                  <a:schemeClr val="tx1"/>
                </a:solidFill>
                <a:latin typeface="+mn-lt"/>
                <a:ea typeface="+mn-ea"/>
                <a:cs typeface="+mn-cs"/>
              </a:rPr>
              <a:t>, </a:t>
            </a:r>
            <a:r>
              <a:rPr lang="pt-BR" sz="1200" b="0" i="0" u="none" strike="noStrike" kern="1200" baseline="0" dirty="0">
                <a:solidFill>
                  <a:schemeClr val="tx1"/>
                </a:solidFill>
                <a:latin typeface="+mn-lt"/>
                <a:ea typeface="+mn-ea"/>
                <a:cs typeface="+mn-cs"/>
              </a:rPr>
              <a:t>o texto é</a:t>
            </a:r>
            <a:r>
              <a:rPr lang="pt-BR" sz="1200" b="0" i="1" u="none" strike="noStrike" kern="1200" baseline="0" dirty="0">
                <a:solidFill>
                  <a:schemeClr val="tx1"/>
                </a:solidFill>
                <a:latin typeface="+mn-lt"/>
                <a:ea typeface="+mn-ea"/>
                <a:cs typeface="+mn-cs"/>
              </a:rPr>
              <a:t> </a:t>
            </a:r>
            <a:r>
              <a:rPr lang="pt-BR" sz="1200" b="0" i="0" u="none" strike="noStrike" kern="1200" baseline="0" dirty="0">
                <a:solidFill>
                  <a:schemeClr val="tx1"/>
                </a:solidFill>
                <a:latin typeface="+mn-lt"/>
                <a:ea typeface="+mn-ea"/>
                <a:cs typeface="+mn-cs"/>
              </a:rPr>
              <a:t>transmitido informando a voz que deve ser utilizada para fala, e dando um retorno praticamente em tempo real </a:t>
            </a:r>
            <a:endParaRPr lang="pt-BR" dirty="0"/>
          </a:p>
        </p:txBody>
      </p:sp>
      <p:sp>
        <p:nvSpPr>
          <p:cNvPr id="4" name="Espaço Reservado para Número de Slide 3"/>
          <p:cNvSpPr>
            <a:spLocks noGrp="1"/>
          </p:cNvSpPr>
          <p:nvPr>
            <p:ph type="sldNum" sz="quarter" idx="5"/>
          </p:nvPr>
        </p:nvSpPr>
        <p:spPr/>
        <p:txBody>
          <a:bodyPr/>
          <a:lstStyle/>
          <a:p>
            <a:fld id="{2CE6223B-510A-488B-ADB5-6513D526A802}" type="slidenum">
              <a:rPr lang="pt-BR" smtClean="0"/>
              <a:t>13</a:t>
            </a:fld>
            <a:endParaRPr lang="pt-BR"/>
          </a:p>
        </p:txBody>
      </p:sp>
    </p:spTree>
    <p:extLst>
      <p:ext uri="{BB962C8B-B14F-4D97-AF65-F5344CB8AC3E}">
        <p14:creationId xmlns:p14="http://schemas.microsoft.com/office/powerpoint/2010/main" val="1401917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83751E00-8267-4604-A477-06D690F3831A}" type="slidenum">
              <a:rPr lang="pt-B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3DBB5B2E-7B09-42BA-B78A-718198AF4022}" type="slidenum">
              <a:rPr lang="pt-B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A3A41635-D202-4D10-8FA9-DA258B96F66E}" type="slidenum">
              <a:rPr lang="pt-B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a:lstStyle>
            <a:lvl1pPr>
              <a:defRPr b="1">
                <a:effectLst>
                  <a:outerShdw blurRad="38100" dist="38100" dir="2700000" algn="tl">
                    <a:srgbClr val="000000">
                      <a:alpha val="43137"/>
                    </a:srgbClr>
                  </a:outerShdw>
                </a:effectLst>
              </a:defRPr>
            </a:lvl1pPr>
          </a:lstStyle>
          <a:p>
            <a:r>
              <a:rPr lang="pt-BR" dirty="0"/>
              <a:t>Clique para editar o estilo do título mestre</a:t>
            </a:r>
          </a:p>
        </p:txBody>
      </p:sp>
      <p:sp>
        <p:nvSpPr>
          <p:cNvPr id="3" name="Espaço Reservado para Conteúdo 2"/>
          <p:cNvSpPr>
            <a:spLocks noGrp="1"/>
          </p:cNvSpPr>
          <p:nvPr>
            <p:ph idx="1"/>
          </p:nvPr>
        </p:nvSpPr>
        <p:spPr>
          <a:xfrm>
            <a:off x="457200" y="1412776"/>
            <a:ext cx="8229600" cy="4680520"/>
          </a:xfrm>
        </p:spPr>
        <p:txBody>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6568E297-6CBE-4718-A55E-559A2615A1B7}" type="slidenum">
              <a:rPr lang="pt-B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E556A142-61B5-4E3D-90E3-37CCCA5B8200}" type="slidenum">
              <a:rPr lang="pt-B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446EF70-771F-4125-BD92-2CF85D34D26F}" type="slidenum">
              <a:rPr lang="pt-B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lvl1pPr>
              <a:defRPr/>
            </a:lvl1pPr>
          </a:lstStyle>
          <a:p>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93E55F65-09CC-47BE-B43C-09A283D2E9B2}" type="slidenum">
              <a:rPr lang="pt-B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lvl1pPr>
              <a:defRPr/>
            </a:lvl1pPr>
          </a:lstStyle>
          <a:p>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6802316F-EB17-4252-8A8C-611AED72FBAB}" type="slidenum">
              <a:rPr lang="pt-B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FFB138E0-A9D7-4867-995F-585EB895710D}" type="slidenum">
              <a:rPr lang="pt-B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43CF3198-B843-4265-ABF0-65946D3BF37C}" type="slidenum">
              <a:rPr lang="pt-B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1F0879FC-8726-479C-A2CE-57C987F54908}" type="slidenum">
              <a:rPr lang="pt-B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BR" dirty="0"/>
              <a:t>Clique para editar o estilo do título mestre</a:t>
            </a:r>
          </a:p>
        </p:txBody>
      </p:sp>
      <p:sp>
        <p:nvSpPr>
          <p:cNvPr id="1027" name="Rectangle 3"/>
          <p:cNvSpPr>
            <a:spLocks noGrp="1" noChangeArrowheads="1"/>
          </p:cNvSpPr>
          <p:nvPr>
            <p:ph type="body" idx="1"/>
          </p:nvPr>
        </p:nvSpPr>
        <p:spPr bwMode="auto">
          <a:xfrm>
            <a:off x="457200" y="1600201"/>
            <a:ext cx="8229600" cy="42770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pt-B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pt-B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8F5D6D9-064D-480F-AE44-1D22C9D85F98}"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a:solidFill>
            <a:schemeClr val="tx2"/>
          </a:solidFill>
          <a:effectLst>
            <a:outerShdw blurRad="38100" dist="38100" dir="2700000" algn="tl">
              <a:srgbClr val="000000">
                <a:alpha val="43137"/>
              </a:srgbClr>
            </a:outerShdw>
          </a:effectLst>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5536" y="476672"/>
            <a:ext cx="8352928" cy="3409527"/>
          </a:xfrm>
        </p:spPr>
        <p:txBody>
          <a:bodyPr/>
          <a:lstStyle/>
          <a:p>
            <a:r>
              <a:rPr lang="pt-BR" dirty="0"/>
              <a:t>ESTUDO DE TECNOLOGIAS ASSISTIVAS PARA DEFICIENTES VISUAIS APLICADAS A PLATAFORMA FURBOT</a:t>
            </a:r>
          </a:p>
        </p:txBody>
      </p:sp>
      <p:sp>
        <p:nvSpPr>
          <p:cNvPr id="3" name="Subtítulo 2"/>
          <p:cNvSpPr>
            <a:spLocks noGrp="1"/>
          </p:cNvSpPr>
          <p:nvPr>
            <p:ph type="subTitle" idx="1"/>
          </p:nvPr>
        </p:nvSpPr>
        <p:spPr/>
        <p:txBody>
          <a:bodyPr>
            <a:normAutofit/>
          </a:bodyPr>
          <a:lstStyle/>
          <a:p>
            <a:r>
              <a:rPr lang="pt-BR" dirty="0"/>
              <a:t>Aluna: Caroline Batistel</a:t>
            </a:r>
          </a:p>
          <a:p>
            <a:endParaRPr lang="pt-BR" dirty="0"/>
          </a:p>
          <a:p>
            <a:r>
              <a:rPr lang="pt-BR" dirty="0"/>
              <a:t>Orientador: Dalton Solano Reis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7384"/>
            <a:ext cx="8229600" cy="1143000"/>
          </a:xfrm>
        </p:spPr>
        <p:txBody>
          <a:bodyPr/>
          <a:lstStyle/>
          <a:p>
            <a:r>
              <a:rPr lang="pt-BR" dirty="0"/>
              <a:t>Requisitos</a:t>
            </a:r>
          </a:p>
        </p:txBody>
      </p:sp>
      <p:sp>
        <p:nvSpPr>
          <p:cNvPr id="3" name="Espaço Reservado para Conteúdo 2"/>
          <p:cNvSpPr>
            <a:spLocks noGrp="1"/>
          </p:cNvSpPr>
          <p:nvPr>
            <p:ph idx="1"/>
          </p:nvPr>
        </p:nvSpPr>
        <p:spPr>
          <a:xfrm>
            <a:off x="457200" y="908720"/>
            <a:ext cx="8229600" cy="5688632"/>
          </a:xfrm>
        </p:spPr>
        <p:txBody>
          <a:bodyPr>
            <a:noAutofit/>
          </a:bodyPr>
          <a:lstStyle/>
          <a:p>
            <a:pPr lvl="0"/>
            <a:r>
              <a:rPr lang="pt-BR" sz="2100" dirty="0"/>
              <a:t>permitir ao usuário se localizar no ambiente sem depender de recursos visuais (RF);</a:t>
            </a:r>
          </a:p>
          <a:p>
            <a:pPr lvl="0"/>
            <a:r>
              <a:rPr lang="pt-BR" sz="2100" dirty="0"/>
              <a:t>permitir ao usuário realizar as atividades sem se beneficiar da descrição do ambiente (RF);</a:t>
            </a:r>
          </a:p>
          <a:p>
            <a:pPr lvl="0"/>
            <a:r>
              <a:rPr lang="pt-BR" sz="2100" dirty="0"/>
              <a:t>permitir que o usuário configure a voz do TTS conforme suas preferências (RF);</a:t>
            </a:r>
          </a:p>
          <a:p>
            <a:pPr lvl="0"/>
            <a:r>
              <a:rPr lang="pt-BR" sz="2100" dirty="0"/>
              <a:t>permitir que o usuário faça uso de pontos de controle no decorrer do jogo para evitar que fique preso em </a:t>
            </a:r>
            <a:r>
              <a:rPr lang="pt-BR" sz="2100" i="1" dirty="0" err="1"/>
              <a:t>dead-ends</a:t>
            </a:r>
            <a:r>
              <a:rPr lang="pt-BR" sz="2100" i="1" dirty="0"/>
              <a:t> </a:t>
            </a:r>
            <a:r>
              <a:rPr lang="pt-BR" sz="2100" dirty="0"/>
              <a:t>(RF);</a:t>
            </a:r>
          </a:p>
          <a:p>
            <a:pPr lvl="0"/>
            <a:r>
              <a:rPr lang="pt-BR" sz="2100" dirty="0"/>
              <a:t>criar um ambiente que permita que usuários videntes e não videntes joguem com o mesmo nível de dificuldade, sem se beneficiar pela visão do mapa ou pelo descrição do ambiente (RNF);</a:t>
            </a:r>
          </a:p>
          <a:p>
            <a:pPr lvl="0"/>
            <a:r>
              <a:rPr lang="pt-BR" sz="2100" dirty="0"/>
              <a:t>utilizar audiodescrição para ambientar o usuário (RNF);</a:t>
            </a:r>
          </a:p>
          <a:p>
            <a:pPr lvl="0"/>
            <a:r>
              <a:rPr lang="pt-BR" sz="2100" dirty="0"/>
              <a:t>utilizar o ambiente de desenvolvimento </a:t>
            </a:r>
            <a:r>
              <a:rPr lang="pt-BR" sz="2100" dirty="0" err="1"/>
              <a:t>Unity</a:t>
            </a:r>
            <a:r>
              <a:rPr lang="pt-BR" sz="2100" dirty="0"/>
              <a:t> 2D e linguagem C# (RNF).</a:t>
            </a:r>
          </a:p>
          <a:p>
            <a:endParaRPr lang="pt-BR" sz="2100" dirty="0"/>
          </a:p>
        </p:txBody>
      </p:sp>
    </p:spTree>
    <p:extLst>
      <p:ext uri="{BB962C8B-B14F-4D97-AF65-F5344CB8AC3E}">
        <p14:creationId xmlns:p14="http://schemas.microsoft.com/office/powerpoint/2010/main" val="199764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99392"/>
            <a:ext cx="8229600" cy="1143000"/>
          </a:xfrm>
        </p:spPr>
        <p:txBody>
          <a:bodyPr/>
          <a:lstStyle/>
          <a:p>
            <a:r>
              <a:rPr lang="pt-BR" dirty="0"/>
              <a:t>Especificação</a:t>
            </a:r>
          </a:p>
        </p:txBody>
      </p:sp>
      <p:pic>
        <p:nvPicPr>
          <p:cNvPr id="7" name="Imagem 6" descr="Uma imagem contendo screenshot, texto&#10;&#10;Descrição gerada automaticamente">
            <a:extLst>
              <a:ext uri="{FF2B5EF4-FFF2-40B4-BE49-F238E27FC236}">
                <a16:creationId xmlns:a16="http://schemas.microsoft.com/office/drawing/2014/main" id="{C41F19C6-206E-4CA5-BC33-92862AAD2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836712"/>
            <a:ext cx="7128792" cy="4912951"/>
          </a:xfrm>
          <a:prstGeom prst="rect">
            <a:avLst/>
          </a:prstGeom>
        </p:spPr>
      </p:pic>
    </p:spTree>
    <p:extLst>
      <p:ext uri="{BB962C8B-B14F-4D97-AF65-F5344CB8AC3E}">
        <p14:creationId xmlns:p14="http://schemas.microsoft.com/office/powerpoint/2010/main" val="200707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Mapa colorido com texto preto sobre fundo branco&#10;&#10;Descrição gerada automaticamente">
            <a:extLst>
              <a:ext uri="{FF2B5EF4-FFF2-40B4-BE49-F238E27FC236}">
                <a16:creationId xmlns:a16="http://schemas.microsoft.com/office/drawing/2014/main" id="{3BC2448C-21D1-4912-A312-1DA742E89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60648"/>
            <a:ext cx="6600825" cy="6019800"/>
          </a:xfrm>
          <a:prstGeom prst="rect">
            <a:avLst/>
          </a:prstGeom>
        </p:spPr>
      </p:pic>
    </p:spTree>
    <p:extLst>
      <p:ext uri="{BB962C8B-B14F-4D97-AF65-F5344CB8AC3E}">
        <p14:creationId xmlns:p14="http://schemas.microsoft.com/office/powerpoint/2010/main" val="379553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3" name="Espaço Reservado para Conteúdo 2"/>
          <p:cNvSpPr>
            <a:spLocks noGrp="1"/>
          </p:cNvSpPr>
          <p:nvPr>
            <p:ph idx="1"/>
          </p:nvPr>
        </p:nvSpPr>
        <p:spPr/>
        <p:txBody>
          <a:bodyPr/>
          <a:lstStyle/>
          <a:p>
            <a:r>
              <a:rPr lang="pt-BR" dirty="0"/>
              <a:t>Aplicação de testes do </a:t>
            </a:r>
            <a:r>
              <a:rPr lang="pt-BR" dirty="0" err="1"/>
              <a:t>RTVoice</a:t>
            </a:r>
            <a:endParaRPr lang="pt-BR" dirty="0"/>
          </a:p>
        </p:txBody>
      </p:sp>
      <p:pic>
        <p:nvPicPr>
          <p:cNvPr id="4" name="Imagem 3">
            <a:extLst>
              <a:ext uri="{FF2B5EF4-FFF2-40B4-BE49-F238E27FC236}">
                <a16:creationId xmlns:a16="http://schemas.microsoft.com/office/drawing/2014/main" id="{CD829EAC-D954-4535-8D2A-8D36481B8F45}"/>
              </a:ext>
            </a:extLst>
          </p:cNvPr>
          <p:cNvPicPr>
            <a:picLocks noChangeAspect="1"/>
          </p:cNvPicPr>
          <p:nvPr/>
        </p:nvPicPr>
        <p:blipFill>
          <a:blip r:embed="rId3"/>
          <a:stretch>
            <a:fillRect/>
          </a:stretch>
        </p:blipFill>
        <p:spPr>
          <a:xfrm>
            <a:off x="38636" y="2060848"/>
            <a:ext cx="9066727" cy="3638145"/>
          </a:xfrm>
          <a:prstGeom prst="rect">
            <a:avLst/>
          </a:prstGeom>
        </p:spPr>
      </p:pic>
    </p:spTree>
    <p:extLst>
      <p:ext uri="{BB962C8B-B14F-4D97-AF65-F5344CB8AC3E}">
        <p14:creationId xmlns:p14="http://schemas.microsoft.com/office/powerpoint/2010/main" val="306332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AFBA635-9FCB-4AEF-A7D9-1E37E07064FD}"/>
              </a:ext>
            </a:extLst>
          </p:cNvPr>
          <p:cNvSpPr>
            <a:spLocks noGrp="1"/>
          </p:cNvSpPr>
          <p:nvPr>
            <p:ph type="title"/>
          </p:nvPr>
        </p:nvSpPr>
        <p:spPr/>
        <p:txBody>
          <a:bodyPr/>
          <a:lstStyle/>
          <a:p>
            <a:r>
              <a:rPr lang="pt-BR" dirty="0"/>
              <a:t>Implementação</a:t>
            </a:r>
          </a:p>
        </p:txBody>
      </p:sp>
      <p:sp>
        <p:nvSpPr>
          <p:cNvPr id="7" name="Espaço Reservado para Conteúdo 6">
            <a:extLst>
              <a:ext uri="{FF2B5EF4-FFF2-40B4-BE49-F238E27FC236}">
                <a16:creationId xmlns:a16="http://schemas.microsoft.com/office/drawing/2014/main" id="{8C301F87-D532-4A7F-9D85-2C350B389DED}"/>
              </a:ext>
            </a:extLst>
          </p:cNvPr>
          <p:cNvSpPr>
            <a:spLocks noGrp="1"/>
          </p:cNvSpPr>
          <p:nvPr>
            <p:ph idx="1"/>
          </p:nvPr>
        </p:nvSpPr>
        <p:spPr/>
        <p:txBody>
          <a:bodyPr/>
          <a:lstStyle/>
          <a:p>
            <a:r>
              <a:rPr lang="pt-BR" dirty="0"/>
              <a:t>Implementação da fase de teste</a:t>
            </a:r>
          </a:p>
          <a:p>
            <a:r>
              <a:rPr lang="pt-BR" dirty="0"/>
              <a:t>Configuração do TTS</a:t>
            </a:r>
          </a:p>
          <a:p>
            <a:r>
              <a:rPr lang="pt-BR" dirty="0"/>
              <a:t>Novas funcionalidades</a:t>
            </a:r>
          </a:p>
        </p:txBody>
      </p:sp>
    </p:spTree>
    <p:extLst>
      <p:ext uri="{BB962C8B-B14F-4D97-AF65-F5344CB8AC3E}">
        <p14:creationId xmlns:p14="http://schemas.microsoft.com/office/powerpoint/2010/main" val="3992309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wrap="square" anchor="ctr">
            <a:normAutofit/>
          </a:bodyPr>
          <a:lstStyle/>
          <a:p>
            <a:r>
              <a:rPr lang="pt-BR" dirty="0"/>
              <a:t>Análise dos Resultados</a:t>
            </a:r>
          </a:p>
        </p:txBody>
      </p:sp>
      <p:sp>
        <p:nvSpPr>
          <p:cNvPr id="3" name="Espaço Reservado para Conteúdo 2"/>
          <p:cNvSpPr>
            <a:spLocks noGrp="1"/>
          </p:cNvSpPr>
          <p:nvPr>
            <p:ph sz="half" idx="1"/>
          </p:nvPr>
        </p:nvSpPr>
        <p:spPr>
          <a:xfrm>
            <a:off x="457200" y="1600200"/>
            <a:ext cx="4038600" cy="4525963"/>
          </a:xfrm>
        </p:spPr>
        <p:txBody>
          <a:bodyPr wrap="square" anchor="t">
            <a:normAutofit/>
          </a:bodyPr>
          <a:lstStyle/>
          <a:p>
            <a:r>
              <a:rPr lang="pt-BR" dirty="0"/>
              <a:t>Reunião com especialistas do Centro Municipal de Educação Alternativa (CEMEA) de Blumenau</a:t>
            </a:r>
          </a:p>
          <a:p>
            <a:r>
              <a:rPr lang="pt-BR" dirty="0"/>
              <a:t>Testes com usuários</a:t>
            </a:r>
          </a:p>
          <a:p>
            <a:endParaRPr lang="pt-BR" dirty="0"/>
          </a:p>
          <a:p>
            <a:endParaRPr lang="pt-BR" dirty="0"/>
          </a:p>
        </p:txBody>
      </p:sp>
      <p:pic>
        <p:nvPicPr>
          <p:cNvPr id="5" name="Imagem 4">
            <a:extLst>
              <a:ext uri="{FF2B5EF4-FFF2-40B4-BE49-F238E27FC236}">
                <a16:creationId xmlns:a16="http://schemas.microsoft.com/office/drawing/2014/main" id="{A9429650-EED3-4A53-83BE-A6AF4CD93B49}"/>
              </a:ext>
            </a:extLst>
          </p:cNvPr>
          <p:cNvPicPr>
            <a:picLocks noChangeAspect="1"/>
          </p:cNvPicPr>
          <p:nvPr/>
        </p:nvPicPr>
        <p:blipFill>
          <a:blip r:embed="rId3"/>
          <a:stretch>
            <a:fillRect/>
          </a:stretch>
        </p:blipFill>
        <p:spPr>
          <a:xfrm>
            <a:off x="4648200" y="2551496"/>
            <a:ext cx="4038600" cy="2623371"/>
          </a:xfrm>
          <a:prstGeom prst="rect">
            <a:avLst/>
          </a:prstGeom>
          <a:noFill/>
        </p:spPr>
      </p:pic>
    </p:spTree>
    <p:extLst>
      <p:ext uri="{BB962C8B-B14F-4D97-AF65-F5344CB8AC3E}">
        <p14:creationId xmlns:p14="http://schemas.microsoft.com/office/powerpoint/2010/main" val="3487219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wrap="square" anchor="ctr">
            <a:normAutofit/>
          </a:bodyPr>
          <a:lstStyle/>
          <a:p>
            <a:r>
              <a:rPr lang="pt-BR" dirty="0"/>
              <a:t>Conclusões e Sugestões</a:t>
            </a:r>
          </a:p>
        </p:txBody>
      </p:sp>
      <p:sp>
        <p:nvSpPr>
          <p:cNvPr id="3" name="Espaço Reservado para Conteúdo 2"/>
          <p:cNvSpPr>
            <a:spLocks noGrp="1"/>
          </p:cNvSpPr>
          <p:nvPr>
            <p:ph type="subTitle" idx="1"/>
          </p:nvPr>
        </p:nvSpPr>
        <p:spPr>
          <a:xfrm>
            <a:off x="1371600" y="3886200"/>
            <a:ext cx="6400800" cy="1752600"/>
          </a:xfrm>
        </p:spPr>
        <p:txBody>
          <a:bodyPr wrap="square" anchor="t">
            <a:normAutofit/>
          </a:bodyPr>
          <a:lstStyle/>
          <a:p>
            <a:r>
              <a:rPr lang="pt-BR" dirty="0"/>
              <a:t>Cumpre a proposta</a:t>
            </a:r>
          </a:p>
          <a:p>
            <a:r>
              <a:rPr lang="pt-BR" dirty="0"/>
              <a:t>Extensões e melhorias</a:t>
            </a:r>
          </a:p>
          <a:p>
            <a:endParaRPr lang="pt-BR" dirty="0"/>
          </a:p>
        </p:txBody>
      </p:sp>
    </p:spTree>
    <p:extLst>
      <p:ext uri="{BB962C8B-B14F-4D97-AF65-F5344CB8AC3E}">
        <p14:creationId xmlns:p14="http://schemas.microsoft.com/office/powerpoint/2010/main" val="279353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Roteiro</a:t>
            </a:r>
          </a:p>
        </p:txBody>
      </p:sp>
      <p:sp>
        <p:nvSpPr>
          <p:cNvPr id="3" name="Espaço Reservado para Conteúdo 2"/>
          <p:cNvSpPr>
            <a:spLocks noGrp="1"/>
          </p:cNvSpPr>
          <p:nvPr>
            <p:ph idx="1"/>
          </p:nvPr>
        </p:nvSpPr>
        <p:spPr/>
        <p:txBody>
          <a:bodyPr>
            <a:normAutofit fontScale="92500" lnSpcReduction="20000"/>
          </a:bodyPr>
          <a:lstStyle/>
          <a:p>
            <a:r>
              <a:rPr lang="pt-BR" dirty="0"/>
              <a:t>Introdução</a:t>
            </a:r>
          </a:p>
          <a:p>
            <a:r>
              <a:rPr lang="pt-BR" dirty="0"/>
              <a:t>Objetivos</a:t>
            </a:r>
          </a:p>
          <a:p>
            <a:r>
              <a:rPr lang="pt-BR" dirty="0"/>
              <a:t>Fundamentação teórica</a:t>
            </a:r>
          </a:p>
          <a:p>
            <a:pPr lvl="1"/>
            <a:r>
              <a:rPr lang="pt-BR" dirty="0"/>
              <a:t>Ferramentas utilizadas</a:t>
            </a:r>
          </a:p>
          <a:p>
            <a:pPr lvl="1"/>
            <a:r>
              <a:rPr lang="pt-BR" dirty="0"/>
              <a:t>Trabalhos correlatos</a:t>
            </a:r>
          </a:p>
          <a:p>
            <a:r>
              <a:rPr lang="pt-BR" dirty="0"/>
              <a:t>Requisitos</a:t>
            </a:r>
          </a:p>
          <a:p>
            <a:r>
              <a:rPr lang="pt-BR" dirty="0"/>
              <a:t>Especificação</a:t>
            </a:r>
          </a:p>
          <a:p>
            <a:r>
              <a:rPr lang="pt-BR" dirty="0"/>
              <a:t>Implementação</a:t>
            </a:r>
          </a:p>
          <a:p>
            <a:r>
              <a:rPr lang="pt-BR" dirty="0"/>
              <a:t>Analise de resultados</a:t>
            </a:r>
          </a:p>
          <a:p>
            <a:r>
              <a:rPr lang="pt-BR" dirty="0"/>
              <a:t>Conclusão e sugestões</a:t>
            </a:r>
          </a:p>
        </p:txBody>
      </p:sp>
    </p:spTree>
    <p:extLst>
      <p:ext uri="{BB962C8B-B14F-4D97-AF65-F5344CB8AC3E}">
        <p14:creationId xmlns:p14="http://schemas.microsoft.com/office/powerpoint/2010/main" val="247299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fontScale="92500" lnSpcReduction="10000"/>
          </a:bodyPr>
          <a:lstStyle/>
          <a:p>
            <a:r>
              <a:rPr lang="pt-BR" kern="1200" dirty="0"/>
              <a:t>Segundo dados do Censo demográfico de 2010, existem 6,5 milhões de pessoas no Brasil que possuem deficiências visuais, sendo 582 mil cegas e 6 milhões com baixa visão </a:t>
            </a:r>
            <a:r>
              <a:rPr lang="pt-BR" sz="1900" kern="1200" dirty="0"/>
              <a:t>(IBGE, 2011)</a:t>
            </a:r>
            <a:r>
              <a:rPr lang="pt-BR" kern="1200" dirty="0"/>
              <a:t>. </a:t>
            </a:r>
            <a:endParaRPr lang="pt-BR" dirty="0"/>
          </a:p>
          <a:p>
            <a:r>
              <a:rPr lang="pt-BR" dirty="0"/>
              <a:t> Grande parte dos dados passados diariamente às pessoas, seja qual for o ambiente, se dá através de imagens e apelos visuais, o que cria barreiras para pessoas cegas ou de baixa visão .</a:t>
            </a:r>
          </a:p>
          <a:p>
            <a:endParaRPr lang="pt-BR" dirty="0"/>
          </a:p>
        </p:txBody>
      </p:sp>
    </p:spTree>
    <p:extLst>
      <p:ext uri="{BB962C8B-B14F-4D97-AF65-F5344CB8AC3E}">
        <p14:creationId xmlns:p14="http://schemas.microsoft.com/office/powerpoint/2010/main" val="276919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Objetivos</a:t>
            </a:r>
          </a:p>
        </p:txBody>
      </p:sp>
      <p:sp>
        <p:nvSpPr>
          <p:cNvPr id="3" name="Espaço Reservado para Conteúdo 2"/>
          <p:cNvSpPr>
            <a:spLocks noGrp="1"/>
          </p:cNvSpPr>
          <p:nvPr>
            <p:ph idx="1"/>
          </p:nvPr>
        </p:nvSpPr>
        <p:spPr>
          <a:xfrm>
            <a:off x="467544" y="1088740"/>
            <a:ext cx="8229600" cy="4680520"/>
          </a:xfrm>
        </p:spPr>
        <p:txBody>
          <a:bodyPr>
            <a:normAutofit fontScale="92500" lnSpcReduction="20000"/>
          </a:bodyPr>
          <a:lstStyle/>
          <a:p>
            <a:pPr marL="0" indent="0">
              <a:buNone/>
            </a:pPr>
            <a:r>
              <a:rPr lang="pt-BR" sz="3000" dirty="0"/>
              <a:t>O objetivo deste trabalho foi viabilizar um protótipo da plataforma Furbot com acessibilidade para pessoas cegas ou com baixo nível de visão, assim podendo fazer o uso da plataforma.</a:t>
            </a:r>
          </a:p>
          <a:p>
            <a:pPr marL="0" indent="0">
              <a:buNone/>
            </a:pPr>
            <a:r>
              <a:rPr lang="pt-BR" sz="3000" dirty="0"/>
              <a:t>Os objetivos específicos são:</a:t>
            </a:r>
          </a:p>
          <a:p>
            <a:pPr lvl="0"/>
            <a:r>
              <a:rPr lang="pt-BR" sz="3000" dirty="0"/>
              <a:t>disponibilizar um módulo de audiodescrição integrado ao Furbot, que permita a pessoa se localizar, sem interferir na forma de encontrar a solução das atividades apresentadas;</a:t>
            </a:r>
            <a:endParaRPr lang="pt-BR" dirty="0"/>
          </a:p>
          <a:p>
            <a:r>
              <a:rPr lang="pt-BR" dirty="0"/>
              <a:t>criar estratégias para auxiliar os usuários a se localizarem e atravessarem uma fase de teste. </a:t>
            </a:r>
          </a:p>
          <a:p>
            <a:pPr lvl="0"/>
            <a:endParaRPr lang="pt-BR" sz="3000" dirty="0"/>
          </a:p>
          <a:p>
            <a:endParaRPr lang="pt-BR" dirty="0"/>
          </a:p>
          <a:p>
            <a:endParaRPr lang="pt-BR" dirty="0"/>
          </a:p>
        </p:txBody>
      </p:sp>
    </p:spTree>
    <p:extLst>
      <p:ext uri="{BB962C8B-B14F-4D97-AF65-F5344CB8AC3E}">
        <p14:creationId xmlns:p14="http://schemas.microsoft.com/office/powerpoint/2010/main" val="62695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Fundamentação Teórica</a:t>
            </a:r>
          </a:p>
        </p:txBody>
      </p:sp>
      <p:sp>
        <p:nvSpPr>
          <p:cNvPr id="3" name="Espaço Reservado para Conteúdo 2"/>
          <p:cNvSpPr>
            <a:spLocks noGrp="1"/>
          </p:cNvSpPr>
          <p:nvPr>
            <p:ph idx="1"/>
          </p:nvPr>
        </p:nvSpPr>
        <p:spPr/>
        <p:txBody>
          <a:bodyPr/>
          <a:lstStyle/>
          <a:p>
            <a:r>
              <a:rPr lang="pt-BR" dirty="0"/>
              <a:t>Acessibilidade digital</a:t>
            </a:r>
          </a:p>
          <a:p>
            <a:r>
              <a:rPr lang="pt-BR" dirty="0"/>
              <a:t>Tecnologias Assistivas</a:t>
            </a:r>
          </a:p>
          <a:p>
            <a:pPr lvl="1"/>
            <a:r>
              <a:rPr lang="pt-BR" dirty="0" err="1"/>
              <a:t>RTVoice</a:t>
            </a:r>
            <a:r>
              <a:rPr lang="pt-BR" dirty="0"/>
              <a:t> Pro</a:t>
            </a:r>
          </a:p>
          <a:p>
            <a:r>
              <a:rPr lang="pt-BR" dirty="0"/>
              <a:t>Jogos educacionais</a:t>
            </a:r>
          </a:p>
          <a:p>
            <a:pPr lvl="1"/>
            <a:r>
              <a:rPr lang="pt-BR" dirty="0"/>
              <a:t>Furbot</a:t>
            </a:r>
          </a:p>
          <a:p>
            <a:endParaRPr lang="pt-BR" dirty="0"/>
          </a:p>
        </p:txBody>
      </p:sp>
    </p:spTree>
    <p:extLst>
      <p:ext uri="{BB962C8B-B14F-4D97-AF65-F5344CB8AC3E}">
        <p14:creationId xmlns:p14="http://schemas.microsoft.com/office/powerpoint/2010/main" val="248901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814A5-9242-47DF-9960-979CF946E643}"/>
              </a:ext>
            </a:extLst>
          </p:cNvPr>
          <p:cNvSpPr>
            <a:spLocks noGrp="1"/>
          </p:cNvSpPr>
          <p:nvPr>
            <p:ph type="title"/>
          </p:nvPr>
        </p:nvSpPr>
        <p:spPr>
          <a:xfrm>
            <a:off x="685800" y="2747962"/>
            <a:ext cx="7772400" cy="1362075"/>
          </a:xfrm>
        </p:spPr>
        <p:txBody>
          <a:bodyPr/>
          <a:lstStyle/>
          <a:p>
            <a:r>
              <a:rPr lang="pt-BR" dirty="0"/>
              <a:t>Trabalhos correlatos</a:t>
            </a:r>
          </a:p>
        </p:txBody>
      </p:sp>
    </p:spTree>
    <p:extLst>
      <p:ext uri="{BB962C8B-B14F-4D97-AF65-F5344CB8AC3E}">
        <p14:creationId xmlns:p14="http://schemas.microsoft.com/office/powerpoint/2010/main" val="61709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440160"/>
          </a:xfrm>
        </p:spPr>
        <p:txBody>
          <a:bodyPr/>
          <a:lstStyle/>
          <a:p>
            <a:r>
              <a:rPr lang="pt-BR" sz="2400" dirty="0"/>
              <a:t>TECNOLOGIA ASSISTIVA:TORNANDO JOGO DE MESA ACESSÍVEL PARA CEGOS COM AUXÍLIO DE APLICATIVO MÓVEL DE RECONHECIMENTO DE IMAGEM </a:t>
            </a:r>
            <a:r>
              <a:rPr lang="pt-BR" sz="1800" dirty="0"/>
              <a:t>(Kraemer, 2017)</a:t>
            </a:r>
            <a:endParaRPr lang="pt-BR" sz="2400" dirty="0"/>
          </a:p>
        </p:txBody>
      </p:sp>
      <p:graphicFrame>
        <p:nvGraphicFramePr>
          <p:cNvPr id="6" name="Tabela 5">
            <a:extLst>
              <a:ext uri="{FF2B5EF4-FFF2-40B4-BE49-F238E27FC236}">
                <a16:creationId xmlns:a16="http://schemas.microsoft.com/office/drawing/2014/main" id="{0DC203EB-A1E1-4701-8C1D-5D7CF8ADB1D9}"/>
              </a:ext>
            </a:extLst>
          </p:cNvPr>
          <p:cNvGraphicFramePr>
            <a:graphicFrameLocks noGrp="1"/>
          </p:cNvGraphicFramePr>
          <p:nvPr>
            <p:extLst>
              <p:ext uri="{D42A27DB-BD31-4B8C-83A1-F6EECF244321}">
                <p14:modId xmlns:p14="http://schemas.microsoft.com/office/powerpoint/2010/main" val="2995921300"/>
              </p:ext>
            </p:extLst>
          </p:nvPr>
        </p:nvGraphicFramePr>
        <p:xfrm>
          <a:off x="246185" y="1836347"/>
          <a:ext cx="8790311" cy="3968917"/>
        </p:xfrm>
        <a:graphic>
          <a:graphicData uri="http://schemas.openxmlformats.org/drawingml/2006/table">
            <a:tbl>
              <a:tblPr firstRow="1" firstCol="1" bandRow="1">
                <a:tableStyleId>{C083E6E3-FA7D-4D7B-A595-EF9225AFEA82}</a:tableStyleId>
              </a:tblPr>
              <a:tblGrid>
                <a:gridCol w="1805535">
                  <a:extLst>
                    <a:ext uri="{9D8B030D-6E8A-4147-A177-3AD203B41FA5}">
                      <a16:colId xmlns:a16="http://schemas.microsoft.com/office/drawing/2014/main" val="972838545"/>
                    </a:ext>
                  </a:extLst>
                </a:gridCol>
                <a:gridCol w="6984776">
                  <a:extLst>
                    <a:ext uri="{9D8B030D-6E8A-4147-A177-3AD203B41FA5}">
                      <a16:colId xmlns:a16="http://schemas.microsoft.com/office/drawing/2014/main" val="580291803"/>
                    </a:ext>
                  </a:extLst>
                </a:gridCol>
              </a:tblGrid>
              <a:tr h="556862">
                <a:tc>
                  <a:txBody>
                    <a:bodyPr/>
                    <a:lstStyle/>
                    <a:p>
                      <a:pPr>
                        <a:spcAft>
                          <a:spcPts val="0"/>
                        </a:spcAft>
                      </a:pPr>
                      <a:r>
                        <a:rPr lang="pt-BR" sz="1600" dirty="0">
                          <a:effectLst/>
                        </a:rPr>
                        <a:t>Objetivos</a:t>
                      </a:r>
                      <a:endParaRPr lang="pt-BR"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pt-BR" sz="1600" b="0" dirty="0">
                          <a:effectLst/>
                        </a:rPr>
                        <a:t>Criar uma aplicação móvel para permitir que pessoas cegas possam participar de uma partida do jogo de cartas Munchkin</a:t>
                      </a:r>
                      <a:endParaRPr lang="pt-BR" sz="1600" b="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70613571"/>
                  </a:ext>
                </a:extLst>
              </a:tr>
              <a:tr h="835292">
                <a:tc>
                  <a:txBody>
                    <a:bodyPr/>
                    <a:lstStyle/>
                    <a:p>
                      <a:pPr>
                        <a:spcAft>
                          <a:spcPts val="0"/>
                        </a:spcAft>
                      </a:pPr>
                      <a:r>
                        <a:rPr lang="pt-BR" sz="1600">
                          <a:effectLst/>
                        </a:rPr>
                        <a:t>Principais funcionalidades</a:t>
                      </a:r>
                      <a:endParaRPr lang="pt-B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pt-BR" sz="1600" dirty="0">
                          <a:effectLst/>
                        </a:rPr>
                        <a:t>O aplicativo permite que o usuário tire uma foto da carta que deseja reconhecer, o sistema irá realizar o reconhecimento da carta e sintetizar as informações presentes nela de forma sonora</a:t>
                      </a:r>
                      <a:endParaRPr lang="pt-BR"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90171678"/>
                  </a:ext>
                </a:extLst>
              </a:tr>
              <a:tr h="1113723">
                <a:tc>
                  <a:txBody>
                    <a:bodyPr/>
                    <a:lstStyle/>
                    <a:p>
                      <a:pPr>
                        <a:spcAft>
                          <a:spcPts val="0"/>
                        </a:spcAft>
                      </a:pPr>
                      <a:r>
                        <a:rPr lang="pt-BR" sz="1600">
                          <a:effectLst/>
                        </a:rPr>
                        <a:t>Ferramentas de desenvolvimento</a:t>
                      </a:r>
                      <a:endParaRPr lang="pt-B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pt-BR" sz="1600" dirty="0">
                          <a:effectLst/>
                        </a:rPr>
                        <a:t>Ambiente de desenvolvimento Visual Studio </a:t>
                      </a:r>
                      <a:r>
                        <a:rPr lang="pt-BR" sz="1600" dirty="0" err="1">
                          <a:effectLst/>
                        </a:rPr>
                        <a:t>Code</a:t>
                      </a:r>
                      <a:r>
                        <a:rPr lang="pt-BR" sz="1600" dirty="0">
                          <a:effectLst/>
                        </a:rPr>
                        <a:t>, framework </a:t>
                      </a:r>
                      <a:r>
                        <a:rPr lang="pt-BR" sz="1600" dirty="0" err="1">
                          <a:effectLst/>
                        </a:rPr>
                        <a:t>Ionic</a:t>
                      </a:r>
                      <a:r>
                        <a:rPr lang="pt-BR" sz="1600" dirty="0">
                          <a:effectLst/>
                        </a:rPr>
                        <a:t>, Google Cloud Vision API, HTML5, CSS, </a:t>
                      </a:r>
                      <a:r>
                        <a:rPr lang="pt-BR" sz="1600" dirty="0" err="1">
                          <a:effectLst/>
                        </a:rPr>
                        <a:t>Javascript</a:t>
                      </a:r>
                      <a:r>
                        <a:rPr lang="pt-BR" sz="1600" dirty="0">
                          <a:effectLst/>
                        </a:rPr>
                        <a:t> e </a:t>
                      </a:r>
                      <a:r>
                        <a:rPr lang="pt-BR" sz="1600" dirty="0" err="1">
                          <a:effectLst/>
                        </a:rPr>
                        <a:t>AngularJS</a:t>
                      </a:r>
                      <a:endParaRPr lang="pt-BR"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84136006"/>
                  </a:ext>
                </a:extLst>
              </a:tr>
              <a:tr h="1392155">
                <a:tc>
                  <a:txBody>
                    <a:bodyPr/>
                    <a:lstStyle/>
                    <a:p>
                      <a:pPr>
                        <a:spcAft>
                          <a:spcPts val="0"/>
                        </a:spcAft>
                      </a:pPr>
                      <a:r>
                        <a:rPr lang="pt-BR" sz="1600">
                          <a:effectLst/>
                        </a:rPr>
                        <a:t>Resultados e conclusões</a:t>
                      </a:r>
                      <a:endParaRPr lang="pt-B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pt-BR" sz="1600" dirty="0">
                          <a:effectLst/>
                        </a:rPr>
                        <a:t>Nos testes individuais, o aplicativo demonstrou os melhores resultados em fotos com boa iluminação e utilizando uma rede wi-fi para o envio da foto para a API externa. Nos testes em grupo, ao aumentar os níveis de ruído do ambiente, a aplicação passou a distorcer comandos e eram necessárias novas tentativas. A utilização de fones de ouvido com microfone amenizou o problema do ruído</a:t>
                      </a:r>
                      <a:endParaRPr lang="pt-BR"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50817010"/>
                  </a:ext>
                </a:extLst>
              </a:tr>
            </a:tbl>
          </a:graphicData>
        </a:graphic>
      </p:graphicFrame>
    </p:spTree>
    <p:extLst>
      <p:ext uri="{BB962C8B-B14F-4D97-AF65-F5344CB8AC3E}">
        <p14:creationId xmlns:p14="http://schemas.microsoft.com/office/powerpoint/2010/main" val="195897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B3209-0F28-4EC2-8030-75FE59AC338E}"/>
              </a:ext>
            </a:extLst>
          </p:cNvPr>
          <p:cNvSpPr>
            <a:spLocks noGrp="1"/>
          </p:cNvSpPr>
          <p:nvPr>
            <p:ph type="title"/>
          </p:nvPr>
        </p:nvSpPr>
        <p:spPr>
          <a:xfrm>
            <a:off x="467544" y="197768"/>
            <a:ext cx="8229600" cy="1143000"/>
          </a:xfrm>
        </p:spPr>
        <p:txBody>
          <a:bodyPr/>
          <a:lstStyle/>
          <a:p>
            <a:r>
              <a:rPr lang="pt-BR" sz="2800" dirty="0"/>
              <a:t>BLIND COUNTER-STRIKE: UM JOGO FPS PARA DEFICIENTES VISUAIS </a:t>
            </a:r>
            <a:r>
              <a:rPr lang="pt-BR" sz="2000" dirty="0"/>
              <a:t>(Costa, 2013)</a:t>
            </a:r>
            <a:endParaRPr lang="pt-BR" sz="2800" dirty="0"/>
          </a:p>
        </p:txBody>
      </p:sp>
      <p:graphicFrame>
        <p:nvGraphicFramePr>
          <p:cNvPr id="4" name="Tabela 3">
            <a:extLst>
              <a:ext uri="{FF2B5EF4-FFF2-40B4-BE49-F238E27FC236}">
                <a16:creationId xmlns:a16="http://schemas.microsoft.com/office/drawing/2014/main" id="{8A5E44B7-BD40-4A7D-82EC-C7E73297BDA3}"/>
              </a:ext>
            </a:extLst>
          </p:cNvPr>
          <p:cNvGraphicFramePr>
            <a:graphicFrameLocks noGrp="1"/>
          </p:cNvGraphicFramePr>
          <p:nvPr>
            <p:extLst>
              <p:ext uri="{D42A27DB-BD31-4B8C-83A1-F6EECF244321}">
                <p14:modId xmlns:p14="http://schemas.microsoft.com/office/powerpoint/2010/main" val="2899967156"/>
              </p:ext>
            </p:extLst>
          </p:nvPr>
        </p:nvGraphicFramePr>
        <p:xfrm>
          <a:off x="179512" y="1437530"/>
          <a:ext cx="8784976" cy="4727774"/>
        </p:xfrm>
        <a:graphic>
          <a:graphicData uri="http://schemas.openxmlformats.org/drawingml/2006/table">
            <a:tbl>
              <a:tblPr firstRow="1" firstCol="1" bandRow="1">
                <a:tableStyleId>{F2DE63D5-997A-4646-A377-4702673A728D}</a:tableStyleId>
              </a:tblPr>
              <a:tblGrid>
                <a:gridCol w="1998554">
                  <a:extLst>
                    <a:ext uri="{9D8B030D-6E8A-4147-A177-3AD203B41FA5}">
                      <a16:colId xmlns:a16="http://schemas.microsoft.com/office/drawing/2014/main" val="1883085516"/>
                    </a:ext>
                  </a:extLst>
                </a:gridCol>
                <a:gridCol w="6786422">
                  <a:extLst>
                    <a:ext uri="{9D8B030D-6E8A-4147-A177-3AD203B41FA5}">
                      <a16:colId xmlns:a16="http://schemas.microsoft.com/office/drawing/2014/main" val="2067123005"/>
                    </a:ext>
                  </a:extLst>
                </a:gridCol>
              </a:tblGrid>
              <a:tr h="681845">
                <a:tc>
                  <a:txBody>
                    <a:bodyPr/>
                    <a:lstStyle/>
                    <a:p>
                      <a:pPr>
                        <a:spcAft>
                          <a:spcPts val="0"/>
                        </a:spcAft>
                      </a:pPr>
                      <a:r>
                        <a:rPr lang="pt-BR" sz="1600" dirty="0">
                          <a:solidFill>
                            <a:schemeClr val="tx1"/>
                          </a:solidFill>
                          <a:effectLst/>
                        </a:rPr>
                        <a:t>Objetivos</a:t>
                      </a:r>
                      <a:endParaRPr lang="pt-BR"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pt-BR" sz="1600" b="0" dirty="0">
                          <a:solidFill>
                            <a:schemeClr val="tx1"/>
                          </a:solidFill>
                          <a:effectLst/>
                        </a:rPr>
                        <a:t>Criar um jogo estilo </a:t>
                      </a:r>
                      <a:r>
                        <a:rPr lang="pt-BR" sz="1600" b="0" i="1" dirty="0" err="1">
                          <a:solidFill>
                            <a:schemeClr val="tx1"/>
                          </a:solidFill>
                          <a:effectLst/>
                        </a:rPr>
                        <a:t>Fist</a:t>
                      </a:r>
                      <a:r>
                        <a:rPr lang="pt-BR" sz="1600" b="0" i="1" dirty="0">
                          <a:solidFill>
                            <a:schemeClr val="tx1"/>
                          </a:solidFill>
                          <a:effectLst/>
                        </a:rPr>
                        <a:t> Person Shooter </a:t>
                      </a:r>
                      <a:r>
                        <a:rPr lang="pt-BR" sz="1600" b="0" dirty="0">
                          <a:solidFill>
                            <a:schemeClr val="tx1"/>
                          </a:solidFill>
                          <a:effectLst/>
                        </a:rPr>
                        <a:t>(FPS) acessível para pessoas cegas, utilizando técnicas para eliminar a necessidade de recursos visuais</a:t>
                      </a:r>
                      <a:endParaRPr lang="pt-BR" sz="16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27719040"/>
                  </a:ext>
                </a:extLst>
              </a:tr>
              <a:tr h="909126">
                <a:tc>
                  <a:txBody>
                    <a:bodyPr/>
                    <a:lstStyle/>
                    <a:p>
                      <a:pPr>
                        <a:spcAft>
                          <a:spcPts val="0"/>
                        </a:spcAft>
                      </a:pPr>
                      <a:r>
                        <a:rPr lang="pt-BR" sz="1600">
                          <a:solidFill>
                            <a:schemeClr val="tx1"/>
                          </a:solidFill>
                          <a:effectLst/>
                        </a:rPr>
                        <a:t>Principais funcionalidades</a:t>
                      </a:r>
                      <a:endParaRPr lang="pt-BR"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pt-BR" sz="1600" dirty="0">
                          <a:solidFill>
                            <a:schemeClr val="tx1"/>
                          </a:solidFill>
                          <a:effectLst/>
                        </a:rPr>
                        <a:t>Síntese por voz do menu e de outras áreas importantes do jogo (como vida e munição), respostas hápticas para localizar o jogador quanto a estar sendo atingido, estar alinhado a um inimigo entre outras situações e som 3D para ajudar o jogador a se localizar</a:t>
                      </a:r>
                      <a:endParaRPr lang="pt-BR"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57638029"/>
                  </a:ext>
                </a:extLst>
              </a:tr>
              <a:tr h="909126">
                <a:tc>
                  <a:txBody>
                    <a:bodyPr/>
                    <a:lstStyle/>
                    <a:p>
                      <a:pPr>
                        <a:spcAft>
                          <a:spcPts val="0"/>
                        </a:spcAft>
                      </a:pPr>
                      <a:r>
                        <a:rPr lang="pt-BR" sz="1600">
                          <a:solidFill>
                            <a:schemeClr val="tx1"/>
                          </a:solidFill>
                          <a:effectLst/>
                        </a:rPr>
                        <a:t>Ferramentas de desenvolvimento</a:t>
                      </a:r>
                      <a:endParaRPr lang="pt-BR"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pt-BR" sz="1600" dirty="0">
                          <a:solidFill>
                            <a:schemeClr val="tx1"/>
                          </a:solidFill>
                          <a:effectLst/>
                        </a:rPr>
                        <a:t>Foi desenvolvido para a plataforma Windows 7 utilizando a </a:t>
                      </a:r>
                      <a:r>
                        <a:rPr lang="pt-BR" sz="1600" dirty="0" err="1">
                          <a:solidFill>
                            <a:schemeClr val="tx1"/>
                          </a:solidFill>
                          <a:effectLst/>
                        </a:rPr>
                        <a:t>engine</a:t>
                      </a:r>
                      <a:r>
                        <a:rPr lang="pt-BR" sz="1600" dirty="0">
                          <a:solidFill>
                            <a:schemeClr val="tx1"/>
                          </a:solidFill>
                          <a:effectLst/>
                        </a:rPr>
                        <a:t> gráfica XNA juntamente com a linguagem de programação C#, utilizando o ambiente Visual Studio. A comunicação com os hardwares se deu através do microcontrolador Arduino</a:t>
                      </a:r>
                      <a:endParaRPr lang="pt-BR"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3990288"/>
                  </a:ext>
                </a:extLst>
              </a:tr>
              <a:tr h="2045534">
                <a:tc>
                  <a:txBody>
                    <a:bodyPr/>
                    <a:lstStyle/>
                    <a:p>
                      <a:pPr>
                        <a:spcAft>
                          <a:spcPts val="0"/>
                        </a:spcAft>
                      </a:pPr>
                      <a:r>
                        <a:rPr lang="pt-BR" sz="1600">
                          <a:solidFill>
                            <a:schemeClr val="tx1"/>
                          </a:solidFill>
                          <a:effectLst/>
                        </a:rPr>
                        <a:t>Resultados e conclusões</a:t>
                      </a:r>
                      <a:endParaRPr lang="pt-BR"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pt-BR" sz="1600" dirty="0">
                          <a:solidFill>
                            <a:schemeClr val="tx1"/>
                          </a:solidFill>
                          <a:effectLst/>
                        </a:rPr>
                        <a:t>Na fase de testes o jogo se saiu bem, porém Costa (2013) identificou que no início do jogo muitas informações eram dadas em um curto período de tempo dificultando a assimilação do jogador, as sintetizações por voz de informações triviais foram provadas importantes, porém estas devem ser dosadas corretamente. As respostas hápticas foram pouco mencionadas nos testes, porém no que foi mencionado estas não tiveram um resultado tão bom por conta de explicações confusas e do excesso de informações ao inicio do jogo</a:t>
                      </a:r>
                      <a:endParaRPr lang="pt-BR"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45976499"/>
                  </a:ext>
                </a:extLst>
              </a:tr>
            </a:tbl>
          </a:graphicData>
        </a:graphic>
      </p:graphicFrame>
    </p:spTree>
    <p:extLst>
      <p:ext uri="{BB962C8B-B14F-4D97-AF65-F5344CB8AC3E}">
        <p14:creationId xmlns:p14="http://schemas.microsoft.com/office/powerpoint/2010/main" val="775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17BB65-14CC-4171-A784-D3136B400F4C}"/>
              </a:ext>
            </a:extLst>
          </p:cNvPr>
          <p:cNvSpPr>
            <a:spLocks noGrp="1"/>
          </p:cNvSpPr>
          <p:nvPr>
            <p:ph type="title"/>
          </p:nvPr>
        </p:nvSpPr>
        <p:spPr>
          <a:xfrm>
            <a:off x="467544" y="44624"/>
            <a:ext cx="8229600" cy="1687052"/>
          </a:xfrm>
        </p:spPr>
        <p:txBody>
          <a:bodyPr/>
          <a:lstStyle/>
          <a:p>
            <a:r>
              <a:rPr lang="pt-BR" sz="2400" cap="all" dirty="0"/>
              <a:t>A UTILIZAÇÃO DE ROLE PLAYING GAMES DIGITAIS COMO FERRAMENTA COMPLEMENTAR NO PROCESSO DE APRENDIZAGEM DE CRIANÇAS DEFICIENTES VISUAIS </a:t>
            </a:r>
            <a:r>
              <a:rPr lang="pt-BR" sz="1800" cap="all" dirty="0"/>
              <a:t>(S</a:t>
            </a:r>
            <a:r>
              <a:rPr lang="pt-BR" sz="1800" dirty="0">
                <a:latin typeface="+mn-lt"/>
              </a:rPr>
              <a:t>obral et. al</a:t>
            </a:r>
            <a:r>
              <a:rPr lang="pt-BR" sz="1800" cap="all" dirty="0"/>
              <a:t>, 2017)</a:t>
            </a:r>
            <a:endParaRPr lang="pt-BR" sz="1800" dirty="0"/>
          </a:p>
        </p:txBody>
      </p:sp>
      <p:graphicFrame>
        <p:nvGraphicFramePr>
          <p:cNvPr id="4" name="Tabela 3">
            <a:extLst>
              <a:ext uri="{FF2B5EF4-FFF2-40B4-BE49-F238E27FC236}">
                <a16:creationId xmlns:a16="http://schemas.microsoft.com/office/drawing/2014/main" id="{5B61566D-0EFE-4C02-B0F5-A30406BB57A6}"/>
              </a:ext>
            </a:extLst>
          </p:cNvPr>
          <p:cNvGraphicFramePr>
            <a:graphicFrameLocks noGrp="1"/>
          </p:cNvGraphicFramePr>
          <p:nvPr>
            <p:extLst>
              <p:ext uri="{D42A27DB-BD31-4B8C-83A1-F6EECF244321}">
                <p14:modId xmlns:p14="http://schemas.microsoft.com/office/powerpoint/2010/main" val="59879270"/>
              </p:ext>
            </p:extLst>
          </p:nvPr>
        </p:nvGraphicFramePr>
        <p:xfrm>
          <a:off x="179512" y="1842605"/>
          <a:ext cx="8856984" cy="3962659"/>
        </p:xfrm>
        <a:graphic>
          <a:graphicData uri="http://schemas.openxmlformats.org/drawingml/2006/table">
            <a:tbl>
              <a:tblPr firstRow="1" firstCol="1" bandRow="1">
                <a:tableStyleId>{F2DE63D5-997A-4646-A377-4702673A728D}</a:tableStyleId>
              </a:tblPr>
              <a:tblGrid>
                <a:gridCol w="2160240">
                  <a:extLst>
                    <a:ext uri="{9D8B030D-6E8A-4147-A177-3AD203B41FA5}">
                      <a16:colId xmlns:a16="http://schemas.microsoft.com/office/drawing/2014/main" val="1954636704"/>
                    </a:ext>
                  </a:extLst>
                </a:gridCol>
                <a:gridCol w="6696744">
                  <a:extLst>
                    <a:ext uri="{9D8B030D-6E8A-4147-A177-3AD203B41FA5}">
                      <a16:colId xmlns:a16="http://schemas.microsoft.com/office/drawing/2014/main" val="3392802746"/>
                    </a:ext>
                  </a:extLst>
                </a:gridCol>
              </a:tblGrid>
              <a:tr h="814717">
                <a:tc>
                  <a:txBody>
                    <a:bodyPr/>
                    <a:lstStyle/>
                    <a:p>
                      <a:pPr>
                        <a:spcAft>
                          <a:spcPts val="0"/>
                        </a:spcAft>
                      </a:pPr>
                      <a:r>
                        <a:rPr lang="pt-BR" sz="1600" dirty="0">
                          <a:solidFill>
                            <a:schemeClr val="tx1"/>
                          </a:solidFill>
                          <a:effectLst/>
                        </a:rPr>
                        <a:t>Objetivos</a:t>
                      </a:r>
                      <a:endParaRPr lang="pt-BR"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pt-BR" sz="1600" b="0" dirty="0">
                          <a:solidFill>
                            <a:schemeClr val="tx1"/>
                          </a:solidFill>
                          <a:effectLst/>
                        </a:rPr>
                        <a:t>Entender como ocorre o processo de interação de deficientes visuais com sistemas computacionais na aprendizagem e identificar recursos de entretenimento para esses indivíduos, e com base no conhecimento adquirido criar um jogo</a:t>
                      </a:r>
                      <a:endParaRPr lang="pt-BR" sz="16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63520239"/>
                  </a:ext>
                </a:extLst>
              </a:tr>
              <a:tr h="1086291">
                <a:tc>
                  <a:txBody>
                    <a:bodyPr/>
                    <a:lstStyle/>
                    <a:p>
                      <a:pPr>
                        <a:spcAft>
                          <a:spcPts val="0"/>
                        </a:spcAft>
                      </a:pPr>
                      <a:r>
                        <a:rPr lang="pt-BR" sz="1600">
                          <a:effectLst/>
                        </a:rPr>
                        <a:t>Principais funcionalidades</a:t>
                      </a:r>
                      <a:endParaRPr lang="pt-B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pt-BR" sz="1600" dirty="0">
                          <a:effectLst/>
                        </a:rPr>
                        <a:t>O jogo é um áudio game no formato </a:t>
                      </a:r>
                      <a:r>
                        <a:rPr lang="pt-BR" sz="1600" i="1" dirty="0">
                          <a:effectLst/>
                        </a:rPr>
                        <a:t>Role Playing Game </a:t>
                      </a:r>
                      <a:r>
                        <a:rPr lang="pt-BR" sz="1600" dirty="0">
                          <a:effectLst/>
                        </a:rPr>
                        <a:t>(RPG), também conhecido como jogo de interpretação, em que o jogador assume o papel do protagonista e passa por uma história sendo que a dificuldade aumenta gradativamente junto com o nível do jogador.</a:t>
                      </a:r>
                      <a:endParaRPr lang="pt-BR"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76187294"/>
                  </a:ext>
                </a:extLst>
              </a:tr>
              <a:tr h="1086291">
                <a:tc>
                  <a:txBody>
                    <a:bodyPr/>
                    <a:lstStyle/>
                    <a:p>
                      <a:pPr>
                        <a:spcAft>
                          <a:spcPts val="0"/>
                        </a:spcAft>
                      </a:pPr>
                      <a:r>
                        <a:rPr lang="pt-BR" sz="1600">
                          <a:effectLst/>
                        </a:rPr>
                        <a:t>Ferramentas de desenvolvimento</a:t>
                      </a:r>
                      <a:endParaRPr lang="pt-B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pt-BR" sz="1600" dirty="0">
                          <a:effectLst/>
                        </a:rPr>
                        <a:t>Foi utilizada a linguagem de programação Java, outras ferramentas não foram identificadas no artigo</a:t>
                      </a:r>
                      <a:endParaRPr lang="pt-BR"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82089974"/>
                  </a:ext>
                </a:extLst>
              </a:tr>
              <a:tr h="814717">
                <a:tc>
                  <a:txBody>
                    <a:bodyPr/>
                    <a:lstStyle/>
                    <a:p>
                      <a:pPr>
                        <a:spcAft>
                          <a:spcPts val="0"/>
                        </a:spcAft>
                      </a:pPr>
                      <a:r>
                        <a:rPr lang="pt-BR" sz="1600">
                          <a:effectLst/>
                        </a:rPr>
                        <a:t>Resultados e conclusões</a:t>
                      </a:r>
                      <a:endParaRPr lang="pt-B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pt-BR" sz="1600" dirty="0">
                          <a:effectLst/>
                        </a:rPr>
                        <a:t>Os autores verificaram que os alunos com deficiência visual se interessaram pelo jogo, porém foram relatadas dificuldades de compreensão na narração da história por conta da velocidade da fala</a:t>
                      </a:r>
                      <a:endParaRPr lang="pt-BR"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09592691"/>
                  </a:ext>
                </a:extLst>
              </a:tr>
            </a:tbl>
          </a:graphicData>
        </a:graphic>
      </p:graphicFrame>
    </p:spTree>
    <p:extLst>
      <p:ext uri="{BB962C8B-B14F-4D97-AF65-F5344CB8AC3E}">
        <p14:creationId xmlns:p14="http://schemas.microsoft.com/office/powerpoint/2010/main" val="1376097960"/>
      </p:ext>
    </p:extLst>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3458</Words>
  <Application>Microsoft Office PowerPoint</Application>
  <PresentationFormat>Apresentação na tela (4:3)</PresentationFormat>
  <Paragraphs>128</Paragraphs>
  <Slides>16</Slides>
  <Notes>12</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Design padrão</vt:lpstr>
      <vt:lpstr>ESTUDO DE TECNOLOGIAS ASSISTIVAS PARA DEFICIENTES VISUAIS APLICADAS A PLATAFORMA FURBOT</vt:lpstr>
      <vt:lpstr>Roteiro</vt:lpstr>
      <vt:lpstr>Introdução</vt:lpstr>
      <vt:lpstr>Objetivos</vt:lpstr>
      <vt:lpstr>Fundamentação Teórica</vt:lpstr>
      <vt:lpstr>Trabalhos correlatos</vt:lpstr>
      <vt:lpstr>TECNOLOGIA ASSISTIVA:TORNANDO JOGO DE MESA ACESSÍVEL PARA CEGOS COM AUXÍLIO DE APLICATIVO MÓVEL DE RECONHECIMENTO DE IMAGEM (Kraemer, 2017)</vt:lpstr>
      <vt:lpstr>BLIND COUNTER-STRIKE: UM JOGO FPS PARA DEFICIENTES VISUAIS (Costa, 2013)</vt:lpstr>
      <vt:lpstr>A UTILIZAÇÃO DE ROLE PLAYING GAMES DIGITAIS COMO FERRAMENTA COMPLEMENTAR NO PROCESSO DE APRENDIZAGEM DE CRIANÇAS DEFICIENTES VISUAIS (Sobral et. al, 2017)</vt:lpstr>
      <vt:lpstr>Requisitos</vt:lpstr>
      <vt:lpstr>Especificação</vt:lpstr>
      <vt:lpstr>Apresentação do PowerPoint</vt:lpstr>
      <vt:lpstr>Implementação</vt:lpstr>
      <vt:lpstr>Implementação</vt:lpstr>
      <vt:lpstr>Análise dos Resultados</vt:lpstr>
      <vt:lpstr>Conclusões e Sugestões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ESTUDO DE TECNOLOGIAS ASSISTIVAS PARA DEFICIENTES VISUAIS APLICADAS A PLATAFORMA FURBOT</dc:title>
  <dc:creator>Caroline Batistel</dc:creator>
  <cp:lastModifiedBy>Caroline Batistel</cp:lastModifiedBy>
  <cp:revision>7</cp:revision>
  <dcterms:created xsi:type="dcterms:W3CDTF">2020-07-09T22:05:49Z</dcterms:created>
  <dcterms:modified xsi:type="dcterms:W3CDTF">2020-07-15T19:39:18Z</dcterms:modified>
</cp:coreProperties>
</file>