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1" r:id="rId14"/>
    <p:sldId id="270" r:id="rId15"/>
    <p:sldId id="274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920" autoAdjust="0"/>
  </p:normalViewPr>
  <p:slideViewPr>
    <p:cSldViewPr snapToGrid="0" snapToObjects="1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Zanluca" userId="051ae01b-27ba-4ba1-8bd8-5db3014bd662" providerId="ADAL" clId="{98481CA1-2D2C-4948-AFF6-E059022A4388}"/>
    <pc:docChg chg="custSel modSld">
      <pc:chgData name="Gabriel Zanluca" userId="051ae01b-27ba-4ba1-8bd8-5db3014bd662" providerId="ADAL" clId="{98481CA1-2D2C-4948-AFF6-E059022A4388}" dt="2017-10-02T00:35:45.587" v="1" actId="478"/>
      <pc:docMkLst>
        <pc:docMk/>
      </pc:docMkLst>
      <pc:sldChg chg="addSp delSp modSp">
        <pc:chgData name="Gabriel Zanluca" userId="051ae01b-27ba-4ba1-8bd8-5db3014bd662" providerId="ADAL" clId="{98481CA1-2D2C-4948-AFF6-E059022A4388}" dt="2017-10-02T00:35:45.587" v="1" actId="478"/>
        <pc:sldMkLst>
          <pc:docMk/>
          <pc:sldMk cId="1870799939" sldId="263"/>
        </pc:sldMkLst>
        <pc:spChg chg="add del mod">
          <ac:chgData name="Gabriel Zanluca" userId="051ae01b-27ba-4ba1-8bd8-5db3014bd662" providerId="ADAL" clId="{98481CA1-2D2C-4948-AFF6-E059022A4388}" dt="2017-10-02T00:35:45.587" v="1" actId="478"/>
          <ac:spMkLst>
            <pc:docMk/>
            <pc:sldMk cId="1870799939" sldId="263"/>
            <ac:spMk id="3" creationId="{6768B854-A784-4C91-87C5-7CED077D61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A13FC-5226-694F-AACD-E9B2720C1BB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0AC7-5896-CA4B-96BC-1CF92854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acordo com uma pesquisa realizada pela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Newzoo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(2017) em 2017 a previsão é que a indústria de jogos eletrônicos movimente 108.9 bilhões de dólares, isso representa um ganho de 7.8 bilhões comparado com o ano de 2016. Dessa forma a indústria de jogos eletrônicos se demostra como algo atrativo para se investir em desenvolvimento visto que as projeções para os próximos anos também indicam aumento.</a:t>
            </a:r>
          </a:p>
          <a:p>
            <a:endParaRPr lang="pt-BR" dirty="0"/>
          </a:p>
          <a:p>
            <a:r>
              <a:rPr lang="pt-BR" dirty="0"/>
              <a:t>Motor de jogos: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motores de jogos facilitam a vida dos desenvolvedores porque neles já existem rotinas, básicas relacionadas com a construção de aplicações gráficas e testadas que garante estarem funcionando, abstraem parte do que precisa ser feito para ter-se elementos comuns em jogos (desenho de objeto, leituras de periféricos, transformações geométricas e em alguns casos até tratamento de física). Os motores também garantem a economia de tempo por não precisar refazer sempre as mesmas rotinas do zero, e como já foi dito por terem já sido testadas garante menos erro ao usa-las. Assim dessa forma o foco fica na jogabilidade do usuário e na história que o desenvolvedor quer contar.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Arquitetura baseada em componentes: caracterizado pela composição de partes já existentes, ou pela composição de partes desenvolvidas independentemente e que são integradas para atingir o objetivo final. Trazendo isso para o mundo do desenvolvimento de jogos o benefício seria o fato de comportamentos comuns das personagens serem implementados como componentes e assim serem adicionados sempre que preciso. Por exemplo, um comportamento de pulo poderia ser implementado como um componente de pulo e sempre adicionando quando as personagens que necessitem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E0AC7-5896-CA4B-96BC-1CF9285476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gratuita para uso e de código aberto disponível para alteração. </a:t>
            </a:r>
          </a:p>
          <a:p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 com elementos de luz, diferentes tipos de matérias além de permitir a adição de textura nos objetos e permite o carregamento de objetos externos produzidos em programas de terceiros.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E0AC7-5896-CA4B-96BC-1CF9285476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 de gráficos 3D completo (LiteScene.js) que suporta múltiplas luzes,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shadowmaps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reflexões em tempo real, materiais personalizados,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postFX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skinning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animação e muito mais;</a:t>
            </a:r>
          </a:p>
          <a:p>
            <a:pPr lvl="0"/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 baseado em componentes fácil de expandir (controlando a linha de renderização ou encaixar eventos para de interação);</a:t>
            </a:r>
          </a:p>
          <a:p>
            <a:pPr lvl="0"/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 WYSIWYG fácil de usar (codificação, composição gráfica e linha de tempo);</a:t>
            </a:r>
          </a:p>
          <a:p>
            <a:pPr lvl="0"/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 de gráficos para criar comportamentos interessantes ou efeitos de pós-produção;</a:t>
            </a:r>
          </a:p>
          <a:p>
            <a:pPr lvl="0"/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 virtual de arquivos para armazenar todos os recursos na web LiteFileSystem.js apenas arrastando-os (com cotas, usuários e pastas compartilhadas);</a:t>
            </a:r>
          </a:p>
          <a:p>
            <a:pPr lvl="0"/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fácil de exportar e compartilhar, apenas enviando um link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E0AC7-5896-CA4B-96BC-1CF9285476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todas as camadas com system no nome têm como objetivo criar interface com dispositivos externos e essas por sua vez se comunicam com as camadas citadas anteriormente por meio de componentes.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E0AC7-5896-CA4B-96BC-1CF9285476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875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57550"/>
            <a:ext cx="9144000" cy="9782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56100"/>
            <a:ext cx="9144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 rot="5400000">
            <a:off x="1031566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A303-DD77-DB49-923D-A3CCB1A419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2207-34B9-164E-A15A-4E6971237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000" b="1" cap="all" dirty="0"/>
              <a:t>TOWELJS: ENGINE 3D EM JAVASCRIPT USANDO ARQUITETURA BASEADA EM COMPONENTES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6630"/>
            <a:ext cx="9144000" cy="978274"/>
          </a:xfrm>
        </p:spPr>
        <p:txBody>
          <a:bodyPr/>
          <a:lstStyle/>
          <a:p>
            <a:pPr algn="r"/>
            <a:r>
              <a:rPr lang="en-US" dirty="0"/>
              <a:t>Gabriel Zanluca</a:t>
            </a:r>
          </a:p>
          <a:p>
            <a:pPr algn="r"/>
            <a:r>
              <a:rPr lang="en-US" dirty="0"/>
              <a:t>Dalton S. dos Reis </a:t>
            </a:r>
            <a:r>
              <a:rPr lang="en-US" sz="1800" dirty="0"/>
              <a:t>(</a:t>
            </a:r>
            <a:r>
              <a:rPr lang="pt-BR" sz="1800" dirty="0"/>
              <a:t>orientador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589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66AC-5A98-48F7-9AFF-E69CA752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9C22-0F59-4991-8413-D4A05CF7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Conter todas as caraterísticas do quadro comparativo exceto o editor;</a:t>
            </a:r>
          </a:p>
          <a:p>
            <a:endParaRPr lang="pt-BR" dirty="0"/>
          </a:p>
          <a:p>
            <a:r>
              <a:rPr lang="pt-BR" dirty="0"/>
              <a:t>Possuir componentes exclusivos para monitorar a performance;</a:t>
            </a:r>
          </a:p>
          <a:p>
            <a:endParaRPr lang="pt-BR" dirty="0"/>
          </a:p>
          <a:p>
            <a:r>
              <a:rPr lang="pt-BR" dirty="0"/>
              <a:t>Construção de um guia para ajudar na construção de motores de jogos.</a:t>
            </a:r>
          </a:p>
        </p:txBody>
      </p:sp>
    </p:spTree>
    <p:extLst>
      <p:ext uri="{BB962C8B-B14F-4D97-AF65-F5344CB8AC3E}">
        <p14:creationId xmlns:p14="http://schemas.microsoft.com/office/powerpoint/2010/main" val="148019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6255-5881-4093-8CC4-336D65C1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REQUESITOS 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2CCA-A9CE-4E5A-91B4-97856ACD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O motor de jogos deverá permitir a criação/renderização de objetos gráficos;</a:t>
            </a:r>
          </a:p>
          <a:p>
            <a:pPr lvl="0"/>
            <a:r>
              <a:rPr lang="pt-BR" dirty="0"/>
              <a:t>O motor de jogos deverá permitir a criação de novos componentes;</a:t>
            </a:r>
          </a:p>
          <a:p>
            <a:pPr lvl="0"/>
            <a:r>
              <a:rPr lang="pt-BR" dirty="0"/>
              <a:t>O motor de jogos deverá implementar a estrutura de grafo de cena;</a:t>
            </a:r>
          </a:p>
          <a:p>
            <a:pPr lvl="0"/>
            <a:r>
              <a:rPr lang="pt-BR" dirty="0"/>
              <a:t>O motor de jogos deverá implementar a seleção de objetos utilizando algoritmo baseado em </a:t>
            </a:r>
            <a:r>
              <a:rPr lang="pt-BR" i="1" dirty="0" err="1"/>
              <a:t>raycast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531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E7B6-6C70-4910-BDC1-E3207F1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REQUESISTOS NÃO 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251A-F739-49B0-B0B8-4AFD975B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O motor de jogos deverá ser implementado utilizando JavaScript na versão 6;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O motor de jogos deverá contar com componentes próprios para fazer análise da performance;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O motor de jogos deverá ser implementado utilizando a arquitetura baseada em componentes.</a:t>
            </a:r>
          </a:p>
        </p:txBody>
      </p:sp>
    </p:spTree>
    <p:extLst>
      <p:ext uri="{BB962C8B-B14F-4D97-AF65-F5344CB8AC3E}">
        <p14:creationId xmlns:p14="http://schemas.microsoft.com/office/powerpoint/2010/main" val="381891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E7B6-6C70-4910-BDC1-E3207F15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165"/>
            <a:ext cx="10515600" cy="1325563"/>
          </a:xfrm>
        </p:spPr>
        <p:txBody>
          <a:bodyPr/>
          <a:lstStyle/>
          <a:p>
            <a:r>
              <a:rPr lang="pt-BR" b="1" dirty="0"/>
              <a:t>CRONOGRAMA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64AD1F-8442-4D5C-B4E6-8CD08604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52048"/>
              </p:ext>
            </p:extLst>
          </p:nvPr>
        </p:nvGraphicFramePr>
        <p:xfrm>
          <a:off x="499872" y="1962912"/>
          <a:ext cx="10853930" cy="4352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036">
                  <a:extLst>
                    <a:ext uri="{9D8B030D-6E8A-4147-A177-3AD203B41FA5}">
                      <a16:colId xmlns:a16="http://schemas.microsoft.com/office/drawing/2014/main" val="835628117"/>
                    </a:ext>
                  </a:extLst>
                </a:gridCol>
                <a:gridCol w="329053">
                  <a:extLst>
                    <a:ext uri="{9D8B030D-6E8A-4147-A177-3AD203B41FA5}">
                      <a16:colId xmlns:a16="http://schemas.microsoft.com/office/drawing/2014/main" val="3504094392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1906787198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682963850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2243813951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1428922380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3516704791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2317684728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182823924"/>
                    </a:ext>
                  </a:extLst>
                </a:gridCol>
                <a:gridCol w="342313">
                  <a:extLst>
                    <a:ext uri="{9D8B030D-6E8A-4147-A177-3AD203B41FA5}">
                      <a16:colId xmlns:a16="http://schemas.microsoft.com/office/drawing/2014/main" val="900043817"/>
                    </a:ext>
                  </a:extLst>
                </a:gridCol>
                <a:gridCol w="348337">
                  <a:extLst>
                    <a:ext uri="{9D8B030D-6E8A-4147-A177-3AD203B41FA5}">
                      <a16:colId xmlns:a16="http://schemas.microsoft.com/office/drawing/2014/main" val="2635126258"/>
                    </a:ext>
                  </a:extLst>
                </a:gridCol>
              </a:tblGrid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2018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66281"/>
                  </a:ext>
                </a:extLst>
              </a:tr>
              <a:tr h="870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fev.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mar.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abr.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maio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jun.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5650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etapas / quinzenas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23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pt-BR" sz="23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69433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levantamento bibliográfico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31940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 err="1">
                          <a:effectLst/>
                        </a:rPr>
                        <a:t>elicitação</a:t>
                      </a:r>
                      <a:r>
                        <a:rPr lang="pt-BR" sz="2300" dirty="0">
                          <a:effectLst/>
                        </a:rPr>
                        <a:t> de requisitos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36851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especificação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7251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implementação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 </a:t>
                      </a:r>
                      <a:endParaRPr lang="pt-B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92033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documentação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32607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teste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 </a:t>
                      </a:r>
                      <a:endParaRPr lang="pt-BR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000" b="1" cap="all" dirty="0"/>
              <a:t>TOWELJS: ENGINE 3D EM JAVASCRIPT USANDO ARQUITETURA BASEADA EM COMPONENTES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6630"/>
            <a:ext cx="9144000" cy="978274"/>
          </a:xfrm>
        </p:spPr>
        <p:txBody>
          <a:bodyPr/>
          <a:lstStyle/>
          <a:p>
            <a:pPr algn="r"/>
            <a:r>
              <a:rPr lang="en-US" dirty="0"/>
              <a:t>Gabriel Zanluca</a:t>
            </a:r>
          </a:p>
          <a:p>
            <a:pPr algn="r"/>
            <a:r>
              <a:rPr lang="en-US" dirty="0"/>
              <a:t>Dalton S. dos Reis </a:t>
            </a:r>
            <a:r>
              <a:rPr lang="en-US" sz="1800" dirty="0"/>
              <a:t>(</a:t>
            </a:r>
            <a:r>
              <a:rPr lang="pt-BR" sz="1800" dirty="0"/>
              <a:t>orientador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64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C6B-7DDC-4FEE-9800-F49C931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REVISÃO BIBLIOGRÁFICA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A3EB-A0CF-4181-A364-0938B6A9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Arquitetura baseada em componentes:</a:t>
            </a:r>
          </a:p>
          <a:p>
            <a:pPr lvl="1"/>
            <a:r>
              <a:rPr lang="pt-BR" dirty="0"/>
              <a:t>Feijó (2007);</a:t>
            </a:r>
          </a:p>
          <a:p>
            <a:pPr lvl="1"/>
            <a:r>
              <a:rPr lang="en-US" dirty="0" err="1"/>
              <a:t>Sametinger</a:t>
            </a:r>
            <a:r>
              <a:rPr lang="en-US" dirty="0"/>
              <a:t> (1997).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pt-BR" dirty="0"/>
              <a:t>Motor de jogos:</a:t>
            </a:r>
          </a:p>
          <a:p>
            <a:pPr lvl="1"/>
            <a:r>
              <a:rPr lang="pt-BR" dirty="0"/>
              <a:t>Pessoa (2001)</a:t>
            </a:r>
            <a:r>
              <a:rPr lang="en-US" dirty="0"/>
              <a:t>.</a:t>
            </a:r>
            <a:endParaRPr lang="pt-B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B90-8AF1-4F3D-9EBA-E19FB27F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D636-81BC-4E45-94C4-AFCF44D0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FEIJÓ, R. H. B. </a:t>
            </a:r>
            <a:r>
              <a:rPr lang="pt-BR" sz="2400" b="1" dirty="0"/>
              <a:t>Uma arquitetura de software baseada em componentes para visualização de informações industriais</a:t>
            </a:r>
            <a:r>
              <a:rPr lang="pt-BR" sz="2400" dirty="0"/>
              <a:t>. 2007. 88 f. Dissertação (Mestrado em Ciências) - Curso de Pós-graduação em Engenharia Elétrica, Universidade Federal de Rio Grande do Norte, Natal.</a:t>
            </a:r>
          </a:p>
          <a:p>
            <a:r>
              <a:rPr lang="pt-BR" sz="2400" dirty="0"/>
              <a:t>HARBS, Marcos. </a:t>
            </a:r>
            <a:r>
              <a:rPr lang="pt-BR" sz="2400" b="1" dirty="0"/>
              <a:t>Motor para Jogos 2D Utilizando HTML5</a:t>
            </a:r>
            <a:r>
              <a:rPr lang="pt-BR" sz="2400" dirty="0"/>
              <a:t>. 2013. 78 f. Trabalho de Conclusão de curso (Bacharelado em Ciência da Computação) – Centro de Ciências e Exatas Naturas, Universidade Regional de Blumenau, Blumenau.</a:t>
            </a:r>
          </a:p>
          <a:p>
            <a:r>
              <a:rPr lang="en-US" sz="2400" dirty="0"/>
              <a:t>NEWZOO. </a:t>
            </a:r>
            <a:r>
              <a:rPr lang="en-US" sz="2400" b="1" dirty="0"/>
              <a:t>The Global Games Market Will Reach $108.9 Billion In 2017 With Mobile Taking 42%</a:t>
            </a:r>
            <a:r>
              <a:rPr lang="en-US" sz="2400" dirty="0"/>
              <a:t> [</a:t>
            </a:r>
            <a:r>
              <a:rPr lang="en-US" sz="2400" dirty="0" err="1"/>
              <a:t>S.l.</a:t>
            </a:r>
            <a:r>
              <a:rPr lang="en-US" sz="2400" dirty="0"/>
              <a:t>], 2017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https://newzoo.com/insights/articles/the-global-games-market-will-reach-108-9-billion-in-2017-with-mobile-taking-42. </a:t>
            </a:r>
            <a:r>
              <a:rPr lang="pt-BR" sz="2400" dirty="0"/>
              <a:t>Acesso em: 9 set. 2017.</a:t>
            </a:r>
          </a:p>
        </p:txBody>
      </p:sp>
    </p:spTree>
    <p:extLst>
      <p:ext uri="{BB962C8B-B14F-4D97-AF65-F5344CB8AC3E}">
        <p14:creationId xmlns:p14="http://schemas.microsoft.com/office/powerpoint/2010/main" val="384661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B90-8AF1-4F3D-9EBA-E19FB27F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D636-81BC-4E45-94C4-AFCF44D0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LITESCENE. </a:t>
            </a:r>
            <a:r>
              <a:rPr lang="pt-BR" sz="2400" b="1" dirty="0"/>
              <a:t>litescene.js</a:t>
            </a:r>
            <a:r>
              <a:rPr lang="pt-BR" sz="2400" dirty="0"/>
              <a:t>. [</a:t>
            </a:r>
            <a:r>
              <a:rPr lang="pt-BR" sz="2400" dirty="0" err="1"/>
              <a:t>S.l</a:t>
            </a:r>
            <a:r>
              <a:rPr lang="pt-BR" sz="2400" dirty="0"/>
              <a:t>.], 2017a. Disponível em: &lt; https://github.com/</a:t>
            </a:r>
            <a:r>
              <a:rPr lang="pt-BR" sz="2400" dirty="0" err="1"/>
              <a:t>jagenjo</a:t>
            </a:r>
            <a:r>
              <a:rPr lang="pt-BR" sz="2400" dirty="0"/>
              <a:t>/litescene.js&gt;. Acesso em: 13 set. 2017.</a:t>
            </a:r>
          </a:p>
          <a:p>
            <a:endParaRPr lang="pt-BR" sz="2400" dirty="0"/>
          </a:p>
          <a:p>
            <a:r>
              <a:rPr lang="pt-BR" sz="2400" dirty="0"/>
              <a:t>PESSOA, Carlos A. C. </a:t>
            </a:r>
            <a:r>
              <a:rPr lang="pt-BR" sz="2400" b="1" dirty="0" err="1"/>
              <a:t>wGEM</a:t>
            </a:r>
            <a:r>
              <a:rPr lang="pt-BR" sz="2400" b="1" dirty="0"/>
              <a:t>: um framework de desenvolvimento de jogos para dispositivos móveis</a:t>
            </a:r>
            <a:r>
              <a:rPr lang="pt-BR" sz="2400" dirty="0"/>
              <a:t>. 2001. Dissertação (Mestrado) — UFPE.</a:t>
            </a:r>
          </a:p>
          <a:p>
            <a:endParaRPr lang="pt-BR" sz="2400" dirty="0"/>
          </a:p>
          <a:p>
            <a:r>
              <a:rPr lang="pt-BR" sz="2400" dirty="0"/>
              <a:t>THREE.JS. </a:t>
            </a:r>
            <a:r>
              <a:rPr lang="pt-BR" sz="2400" b="1" dirty="0"/>
              <a:t>three.js</a:t>
            </a:r>
            <a:r>
              <a:rPr lang="pt-BR" sz="2400" dirty="0"/>
              <a:t>. [</a:t>
            </a:r>
            <a:r>
              <a:rPr lang="pt-BR" sz="2400" dirty="0" err="1"/>
              <a:t>S.l</a:t>
            </a:r>
            <a:r>
              <a:rPr lang="pt-BR" sz="2400" dirty="0"/>
              <a:t>.], 2017a. Disponível em: &lt; https://github.com/</a:t>
            </a:r>
            <a:r>
              <a:rPr lang="pt-BR" sz="2400" dirty="0" err="1"/>
              <a:t>mrdoob</a:t>
            </a:r>
            <a:r>
              <a:rPr lang="pt-BR" sz="2400" dirty="0"/>
              <a:t>/three.js/&gt;.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9 set. 2017.</a:t>
            </a:r>
          </a:p>
          <a:p>
            <a:endParaRPr lang="pt-BR" sz="2400" dirty="0"/>
          </a:p>
          <a:p>
            <a:r>
              <a:rPr lang="en-US" sz="2400" dirty="0"/>
              <a:t>THREE.JS. </a:t>
            </a:r>
            <a:r>
              <a:rPr lang="en-US" sz="2400" b="1" dirty="0"/>
              <a:t>three.js / examples</a:t>
            </a:r>
            <a:r>
              <a:rPr lang="en-US" sz="2400" dirty="0"/>
              <a:t>. [</a:t>
            </a:r>
            <a:r>
              <a:rPr lang="en-US" sz="2400" dirty="0" err="1"/>
              <a:t>S.l.</a:t>
            </a:r>
            <a:r>
              <a:rPr lang="en-US" sz="2400" dirty="0"/>
              <a:t>], 2017b. </a:t>
            </a:r>
            <a:r>
              <a:rPr lang="pt-BR" sz="2400" dirty="0"/>
              <a:t>Disponível em: &lt; https://threejs.org/</a:t>
            </a:r>
            <a:r>
              <a:rPr lang="pt-BR" sz="2400" dirty="0" err="1"/>
              <a:t>examples</a:t>
            </a:r>
            <a:r>
              <a:rPr lang="pt-BR" sz="2400" dirty="0"/>
              <a:t>/#</a:t>
            </a:r>
            <a:r>
              <a:rPr lang="pt-BR" sz="2400" dirty="0" err="1"/>
              <a:t>webgl_geometries</a:t>
            </a:r>
            <a:r>
              <a:rPr lang="pt-BR" sz="2400" dirty="0"/>
              <a:t>&gt;.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9 set. 2017.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704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B90-8AF1-4F3D-9EBA-E19FB27F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D636-81BC-4E45-94C4-AFCF44D0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THREE.JS. </a:t>
            </a:r>
            <a:r>
              <a:rPr lang="en-US" sz="2400" b="1" dirty="0"/>
              <a:t>three.js docs - Animation System</a:t>
            </a:r>
            <a:r>
              <a:rPr lang="en-US" sz="2400" dirty="0"/>
              <a:t>. </a:t>
            </a:r>
            <a:r>
              <a:rPr lang="pt-BR" sz="2400" dirty="0"/>
              <a:t>[</a:t>
            </a:r>
            <a:r>
              <a:rPr lang="pt-BR" sz="2400" dirty="0" err="1"/>
              <a:t>S.l</a:t>
            </a:r>
            <a:r>
              <a:rPr lang="pt-BR" sz="2400" dirty="0"/>
              <a:t>.], 2017c. Disponível em: &lt; https://threejs.org/</a:t>
            </a:r>
            <a:r>
              <a:rPr lang="pt-BR" sz="2400" dirty="0" err="1"/>
              <a:t>docs</a:t>
            </a:r>
            <a:r>
              <a:rPr lang="pt-BR" sz="2400" dirty="0"/>
              <a:t>/</a:t>
            </a:r>
            <a:r>
              <a:rPr lang="pt-BR" sz="2400" dirty="0" err="1"/>
              <a:t>index.html#manual</a:t>
            </a:r>
            <a:r>
              <a:rPr lang="pt-BR" sz="2400" dirty="0"/>
              <a:t>/</a:t>
            </a:r>
            <a:r>
              <a:rPr lang="pt-BR" sz="2400" dirty="0" err="1"/>
              <a:t>introduction</a:t>
            </a:r>
            <a:r>
              <a:rPr lang="pt-BR" sz="2400" dirty="0"/>
              <a:t>/</a:t>
            </a:r>
            <a:r>
              <a:rPr lang="pt-BR" sz="2400" dirty="0" err="1"/>
              <a:t>Animation</a:t>
            </a:r>
            <a:r>
              <a:rPr lang="pt-BR" sz="2400" dirty="0"/>
              <a:t>-system&gt;.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13 set. 2017.</a:t>
            </a:r>
          </a:p>
          <a:p>
            <a:endParaRPr lang="pt-BR" sz="2400" dirty="0"/>
          </a:p>
          <a:p>
            <a:r>
              <a:rPr lang="en-US" sz="2400" dirty="0"/>
              <a:t>SAMETINGER, Johannes. </a:t>
            </a:r>
            <a:r>
              <a:rPr lang="en-US" sz="2400" b="1" dirty="0"/>
              <a:t>Software Engineering with Reusable Components</a:t>
            </a:r>
            <a:r>
              <a:rPr lang="en-US" sz="2400" dirty="0"/>
              <a:t>. New York, Springer, 1997.</a:t>
            </a:r>
          </a:p>
          <a:p>
            <a:endParaRPr lang="pt-BR" sz="2400" dirty="0"/>
          </a:p>
          <a:p>
            <a:r>
              <a:rPr lang="en-US" sz="2400" dirty="0"/>
              <a:t>WEBGLSTUDIOJS. </a:t>
            </a:r>
            <a:r>
              <a:rPr lang="en-US" sz="2400" b="1" dirty="0"/>
              <a:t>webglstudio.js</a:t>
            </a:r>
            <a:r>
              <a:rPr lang="en-US" sz="2400" dirty="0"/>
              <a:t>. [</a:t>
            </a:r>
            <a:r>
              <a:rPr lang="en-US" sz="2400" dirty="0" err="1"/>
              <a:t>S.l.</a:t>
            </a:r>
            <a:r>
              <a:rPr lang="en-US" sz="2400" dirty="0"/>
              <a:t>], 2017.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&lt; https://github.com/jagenjo/webglstudio.js/&gt;. </a:t>
            </a:r>
            <a:r>
              <a:rPr lang="pt-BR" sz="2400" dirty="0"/>
              <a:t>Acesso em: 9 set. 2017.</a:t>
            </a:r>
          </a:p>
        </p:txBody>
      </p:sp>
    </p:spTree>
    <p:extLst>
      <p:ext uri="{BB962C8B-B14F-4D97-AF65-F5344CB8AC3E}">
        <p14:creationId xmlns:p14="http://schemas.microsoft.com/office/powerpoint/2010/main" val="11243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D6B6C-9028-4793-948C-654CE3BF1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9" r="789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pt-BR" dirty="0"/>
              <a:t>Industria de jogos em crescimento;</a:t>
            </a:r>
          </a:p>
          <a:p>
            <a:endParaRPr lang="pt-BR" dirty="0"/>
          </a:p>
          <a:p>
            <a:r>
              <a:rPr lang="pt-BR" dirty="0"/>
              <a:t>Uso de motores de jogos;</a:t>
            </a:r>
          </a:p>
          <a:p>
            <a:endParaRPr lang="pt-BR" dirty="0"/>
          </a:p>
          <a:p>
            <a:r>
              <a:rPr lang="pt-BR" dirty="0"/>
              <a:t>Arquitetura baseada em componentes.</a:t>
            </a:r>
          </a:p>
        </p:txBody>
      </p:sp>
    </p:spTree>
    <p:extLst>
      <p:ext uri="{BB962C8B-B14F-4D97-AF65-F5344CB8AC3E}">
        <p14:creationId xmlns:p14="http://schemas.microsoft.com/office/powerpoint/2010/main" val="93398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B32C-4A92-45CB-ABB0-E4346878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 dirty="0"/>
              <a:t>OBJETIVO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EA87-36E7-4701-BAFB-39485A02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2059619"/>
            <a:ext cx="10581442" cy="38173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900" dirty="0"/>
              <a:t>Desenvolver um motor de jogos 3D utilizando arquitetura baseada em componentes para facilitar o desenvolvimento de jogos em JavaScript.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97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5419-127E-44D7-AB6F-2F0084F8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ESPECÍFICOS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E451-C738-4600-A2A5-27265F54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lvl="0" indent="-514350">
              <a:buFont typeface="+mj-lt"/>
              <a:buAutoNum type="alphaLcParenR"/>
            </a:pPr>
            <a:r>
              <a:rPr lang="pt-BR" dirty="0"/>
              <a:t>criar um ambiente mínimo para renderização em 3D contendo um renderizador, estrutura para criar uma cena, iluminação e uma câmera;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disponibilizar a renderização de objetos gráficos básicos como cubos e esferas;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desenvolver componentes dedicados para análise da performance.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6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92F-CED7-4C52-8C0B-6655F2DE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 dirty="0"/>
              <a:t>trabalhos correlatos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03B4-E657-4EAC-947E-A521CCE4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Three.js</a:t>
            </a:r>
          </a:p>
          <a:p>
            <a:endParaRPr lang="pt-BR" sz="3600" dirty="0"/>
          </a:p>
          <a:p>
            <a:r>
              <a:rPr lang="pt-BR" sz="3600" dirty="0"/>
              <a:t>WebGLStudio.js</a:t>
            </a:r>
          </a:p>
          <a:p>
            <a:endParaRPr lang="pt-BR" sz="3600" dirty="0"/>
          </a:p>
          <a:p>
            <a:r>
              <a:rPr lang="pt-BR" sz="3600" dirty="0"/>
              <a:t>VisEdu-Engine</a:t>
            </a:r>
          </a:p>
        </p:txBody>
      </p:sp>
    </p:spTree>
    <p:extLst>
      <p:ext uri="{BB962C8B-B14F-4D97-AF65-F5344CB8AC3E}">
        <p14:creationId xmlns:p14="http://schemas.microsoft.com/office/powerpoint/2010/main" val="10574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860CD-D0D4-4795-BB23-3F7B262A4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3" r="1" b="1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5E813-4D2A-49D1-B1D4-C1E6CF00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THREE.JS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27DFE0A-F2F9-45BE-8A5E-11886ECF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Biblioteca 3D leve e fácil de usar;</a:t>
            </a:r>
          </a:p>
          <a:p>
            <a:endParaRPr lang="pt-BR" sz="2400" dirty="0"/>
          </a:p>
          <a:p>
            <a:r>
              <a:rPr lang="pt-BR" sz="2400" dirty="0"/>
              <a:t>Possui objetos: cubos, quadrados, círculos, cilindros, esferas, linhas, </a:t>
            </a:r>
            <a:r>
              <a:rPr lang="pt-BR" sz="2400" dirty="0" err="1"/>
              <a:t>etc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Conta também com recursos para ajudar na criação de animação de objetos.</a:t>
            </a:r>
          </a:p>
        </p:txBody>
      </p:sp>
    </p:spTree>
    <p:extLst>
      <p:ext uri="{BB962C8B-B14F-4D97-AF65-F5344CB8AC3E}">
        <p14:creationId xmlns:p14="http://schemas.microsoft.com/office/powerpoint/2010/main" val="24408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2CC5-B137-4746-B747-AD677EF3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 dirty="0"/>
              <a:t>webglstudio.js</a:t>
            </a:r>
            <a:endParaRPr lang="pt-B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F24D-8F37-42CE-AE87-0AE7EF6B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906" cy="4351338"/>
          </a:xfrm>
        </p:spPr>
        <p:txBody>
          <a:bodyPr>
            <a:normAutofit/>
          </a:bodyPr>
          <a:lstStyle/>
          <a:p>
            <a:r>
              <a:rPr lang="pt-BR" sz="2400" dirty="0"/>
              <a:t>É um editor de gráficos 3D;</a:t>
            </a:r>
          </a:p>
          <a:p>
            <a:endParaRPr lang="pt-BR" sz="2400" dirty="0"/>
          </a:p>
          <a:p>
            <a:r>
              <a:rPr lang="pt-BR" sz="2400" dirty="0"/>
              <a:t>Utiliza a biblioteca gráfica </a:t>
            </a:r>
            <a:r>
              <a:rPr lang="pt-BR" sz="2400" dirty="0" err="1"/>
              <a:t>LiteScene</a:t>
            </a:r>
            <a:r>
              <a:rPr lang="pt-BR" sz="2400" dirty="0"/>
              <a:t>;</a:t>
            </a:r>
            <a:endParaRPr lang="pt-BR" sz="1800" dirty="0"/>
          </a:p>
          <a:p>
            <a:endParaRPr lang="pt-BR" sz="2400" dirty="0"/>
          </a:p>
          <a:p>
            <a:r>
              <a:rPr lang="pt-BR" sz="2400" dirty="0"/>
              <a:t>Possui um sistema baseado em componentes.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9B3B1-2B57-41EC-BB32-BA7F785A4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6" y="1825625"/>
            <a:ext cx="6550981" cy="37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t="195" r="2" b="2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E2F32-D5ED-41E4-9F91-066F21EF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/>
              <a:t>VisEdu-Engine</a:t>
            </a:r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Arquitetura</a:t>
            </a:r>
            <a:r>
              <a:rPr lang="en-US" sz="2400" dirty="0"/>
              <a:t> do motor de </a:t>
            </a:r>
            <a:r>
              <a:rPr lang="pt-BR" sz="2400" dirty="0"/>
              <a:t>jogos é baseada em componentes;</a:t>
            </a:r>
          </a:p>
          <a:p>
            <a:endParaRPr lang="pt-BR" sz="2400" dirty="0"/>
          </a:p>
          <a:p>
            <a:r>
              <a:rPr lang="pt-BR" sz="2400" dirty="0"/>
              <a:t>Trabalha somente com 2D;</a:t>
            </a:r>
          </a:p>
          <a:p>
            <a:endParaRPr lang="pt-BR" sz="2400" dirty="0"/>
          </a:p>
          <a:p>
            <a:r>
              <a:rPr lang="pt-BR" sz="2400" dirty="0"/>
              <a:t>Conta com controle para periféricos comuns como </a:t>
            </a:r>
            <a:r>
              <a:rPr lang="pt-BR" sz="2400" i="1" dirty="0"/>
              <a:t>mouse </a:t>
            </a:r>
            <a:r>
              <a:rPr lang="pt-BR" sz="2400" dirty="0"/>
              <a:t>e teclado e também suporte para o Kinect e </a:t>
            </a:r>
            <a:r>
              <a:rPr lang="pt-BR" sz="2400" i="1" dirty="0"/>
              <a:t>joystick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079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937E-C708-440E-B5E9-CACC60FA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 dirty="0"/>
              <a:t>Quadro comparativo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CB96D3-176C-47D4-B352-C9AE66F6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963397"/>
              </p:ext>
            </p:extLst>
          </p:nvPr>
        </p:nvGraphicFramePr>
        <p:xfrm>
          <a:off x="1091953" y="2252561"/>
          <a:ext cx="9374819" cy="333137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43230">
                  <a:extLst>
                    <a:ext uri="{9D8B030D-6E8A-4147-A177-3AD203B41FA5}">
                      <a16:colId xmlns:a16="http://schemas.microsoft.com/office/drawing/2014/main" val="2373723897"/>
                    </a:ext>
                  </a:extLst>
                </a:gridCol>
                <a:gridCol w="1904551">
                  <a:extLst>
                    <a:ext uri="{9D8B030D-6E8A-4147-A177-3AD203B41FA5}">
                      <a16:colId xmlns:a16="http://schemas.microsoft.com/office/drawing/2014/main" val="2102603232"/>
                    </a:ext>
                  </a:extLst>
                </a:gridCol>
                <a:gridCol w="2004900">
                  <a:extLst>
                    <a:ext uri="{9D8B030D-6E8A-4147-A177-3AD203B41FA5}">
                      <a16:colId xmlns:a16="http://schemas.microsoft.com/office/drawing/2014/main" val="706317379"/>
                    </a:ext>
                  </a:extLst>
                </a:gridCol>
                <a:gridCol w="1922138">
                  <a:extLst>
                    <a:ext uri="{9D8B030D-6E8A-4147-A177-3AD203B41FA5}">
                      <a16:colId xmlns:a16="http://schemas.microsoft.com/office/drawing/2014/main" val="4270604141"/>
                    </a:ext>
                  </a:extLst>
                </a:gridCol>
              </a:tblGrid>
              <a:tr h="8906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                              Correlatos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Características 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Three.js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WebGLStudio.js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VisEdu-Engine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679026603"/>
                  </a:ext>
                </a:extLst>
              </a:tr>
              <a:tr h="42023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implementado em JavaScript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76384379"/>
                  </a:ext>
                </a:extLst>
              </a:tr>
              <a:tr h="42023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possuir grafo de cena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810943959"/>
                  </a:ext>
                </a:extLst>
              </a:tr>
              <a:tr h="5881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baseado em componentes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12223558"/>
                  </a:ext>
                </a:extLst>
              </a:tr>
              <a:tr h="42023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gráfico em 3D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17221108"/>
                  </a:ext>
                </a:extLst>
              </a:tr>
              <a:tr h="42023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possui um editor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45612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0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1333</Words>
  <Application>Microsoft Office PowerPoint</Application>
  <PresentationFormat>Widescreen</PresentationFormat>
  <Paragraphs>221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TOWELJS: ENGINE 3D EM JAVASCRIPT USANDO ARQUITETURA BASEADA EM COMPONENTES</vt:lpstr>
      <vt:lpstr>INTRODUÇÃO</vt:lpstr>
      <vt:lpstr>OBJETIVO</vt:lpstr>
      <vt:lpstr>OBJETIVOS ESPECÍFICOS</vt:lpstr>
      <vt:lpstr>trabalhos correlatos</vt:lpstr>
      <vt:lpstr>THREE.JS</vt:lpstr>
      <vt:lpstr>webglstudio.js</vt:lpstr>
      <vt:lpstr>VisEdu-Engine</vt:lpstr>
      <vt:lpstr>Quadro comparativo</vt:lpstr>
      <vt:lpstr>JUSTIFICATIVA</vt:lpstr>
      <vt:lpstr>REQUESITOS FUNCIONAIS</vt:lpstr>
      <vt:lpstr>REQUESISTOS NÃO FUNCIONAIS</vt:lpstr>
      <vt:lpstr>CRONOGRAMA</vt:lpstr>
      <vt:lpstr>TOWELJS: ENGINE 3D EM JAVASCRIPT USANDO ARQUITETURA BASEADA EM COMPONENTES</vt:lpstr>
      <vt:lpstr>REVISÃO BIBLIOGRÁFICA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Dalton Solano dos Reis</dc:creator>
  <cp:lastModifiedBy>Gabriel Zanluca</cp:lastModifiedBy>
  <cp:revision>7</cp:revision>
  <dcterms:created xsi:type="dcterms:W3CDTF">2017-09-19T14:23:29Z</dcterms:created>
  <dcterms:modified xsi:type="dcterms:W3CDTF">2017-10-02T00:35:49Z</dcterms:modified>
</cp:coreProperties>
</file>