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2" r:id="rId8"/>
    <p:sldId id="272" r:id="rId9"/>
    <p:sldId id="274" r:id="rId10"/>
    <p:sldId id="275" r:id="rId11"/>
    <p:sldId id="276" r:id="rId12"/>
    <p:sldId id="277" r:id="rId13"/>
    <p:sldId id="263" r:id="rId14"/>
    <p:sldId id="278" r:id="rId15"/>
    <p:sldId id="279" r:id="rId16"/>
    <p:sldId id="280" r:id="rId17"/>
    <p:sldId id="281" r:id="rId18"/>
    <p:sldId id="282" r:id="rId19"/>
    <p:sldId id="283" r:id="rId20"/>
    <p:sldId id="264" r:id="rId21"/>
    <p:sldId id="284" r:id="rId22"/>
    <p:sldId id="285" r:id="rId23"/>
    <p:sldId id="286" r:id="rId24"/>
    <p:sldId id="288" r:id="rId25"/>
    <p:sldId id="289" r:id="rId26"/>
    <p:sldId id="316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266" r:id="rId39"/>
    <p:sldId id="267" r:id="rId40"/>
    <p:sldId id="296" r:id="rId41"/>
    <p:sldId id="297" r:id="rId42"/>
    <p:sldId id="298" r:id="rId43"/>
    <p:sldId id="299" r:id="rId44"/>
    <p:sldId id="302" r:id="rId45"/>
    <p:sldId id="303" r:id="rId46"/>
    <p:sldId id="268" r:id="rId47"/>
    <p:sldId id="293" r:id="rId48"/>
    <p:sldId id="294" r:id="rId49"/>
    <p:sldId id="295" r:id="rId50"/>
    <p:sldId id="317" r:id="rId5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CC00"/>
    <a:srgbClr val="FF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70" d="100"/>
          <a:sy n="70" d="100"/>
        </p:scale>
        <p:origin x="13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Eduard\Desktop\TCC\graficos%20T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Eduard\Desktop\TCC\graficos%20T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Eduard\Desktop\TCC\graficos%20TC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vinEduard\Desktop\TCC\graficos%20TC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/>
              <a:t>Comparação</a:t>
            </a:r>
            <a:r>
              <a:rPr lang="pt-BR" sz="1100" baseline="0"/>
              <a:t> entre navegadores em relação ao fps e a quantidade de tubarões com percepção ativada</a:t>
            </a:r>
            <a:endParaRPr lang="pt-BR" sz="11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Plan1!$A$4</c:f>
              <c:strCache>
                <c:ptCount val="1"/>
                <c:pt idx="0">
                  <c:v>Chrome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Plan1!$B$3:$F$3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</c:numCache>
            </c:numRef>
          </c:cat>
          <c:val>
            <c:numRef>
              <c:f>Plan1!$B$4:$F$4</c:f>
              <c:numCache>
                <c:formatCode>General</c:formatCode>
                <c:ptCount val="5"/>
                <c:pt idx="0">
                  <c:v>60</c:v>
                </c:pt>
                <c:pt idx="1">
                  <c:v>48</c:v>
                </c:pt>
                <c:pt idx="2">
                  <c:v>41</c:v>
                </c:pt>
                <c:pt idx="3">
                  <c:v>35</c:v>
                </c:pt>
                <c:pt idx="4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Plan1!$A$5</c:f>
              <c:strCache>
                <c:ptCount val="1"/>
                <c:pt idx="0">
                  <c:v>Opera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Plan1!$B$3:$F$3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</c:numCache>
            </c:numRef>
          </c:cat>
          <c:val>
            <c:numRef>
              <c:f>Plan1!$B$5:$F$5</c:f>
              <c:numCache>
                <c:formatCode>General</c:formatCode>
                <c:ptCount val="5"/>
                <c:pt idx="0">
                  <c:v>59</c:v>
                </c:pt>
                <c:pt idx="1">
                  <c:v>49</c:v>
                </c:pt>
                <c:pt idx="2">
                  <c:v>41</c:v>
                </c:pt>
                <c:pt idx="3">
                  <c:v>32</c:v>
                </c:pt>
                <c:pt idx="4">
                  <c:v>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Plan1!$A$6</c:f>
              <c:strCache>
                <c:ptCount val="1"/>
                <c:pt idx="0">
                  <c:v>Firefox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Plan1!$B$3:$F$3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</c:numCache>
            </c:numRef>
          </c:cat>
          <c:val>
            <c:numRef>
              <c:f>Plan1!$B$6:$F$6</c:f>
              <c:numCache>
                <c:formatCode>General</c:formatCode>
                <c:ptCount val="5"/>
                <c:pt idx="0">
                  <c:v>55</c:v>
                </c:pt>
                <c:pt idx="1">
                  <c:v>49</c:v>
                </c:pt>
                <c:pt idx="2">
                  <c:v>38</c:v>
                </c:pt>
                <c:pt idx="3">
                  <c:v>31</c:v>
                </c:pt>
                <c:pt idx="4">
                  <c:v>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Plan1!$A$7</c:f>
              <c:strCache>
                <c:ptCount val="1"/>
                <c:pt idx="0">
                  <c:v>Internet Explorer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Plan1!$B$3:$F$3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</c:numCache>
            </c:numRef>
          </c:cat>
          <c:val>
            <c:numRef>
              <c:f>Plan1!$B$7:$F$7</c:f>
              <c:numCache>
                <c:formatCode>General</c:formatCode>
                <c:ptCount val="5"/>
                <c:pt idx="0">
                  <c:v>28</c:v>
                </c:pt>
                <c:pt idx="1">
                  <c:v>21</c:v>
                </c:pt>
                <c:pt idx="2">
                  <c:v>16</c:v>
                </c:pt>
                <c:pt idx="3">
                  <c:v>14</c:v>
                </c:pt>
                <c:pt idx="4">
                  <c:v>11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Plan1!$A$8</c:f>
              <c:strCache>
                <c:ptCount val="1"/>
                <c:pt idx="0">
                  <c:v>Edge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Plan1!$B$3:$F$3</c:f>
              <c:numCache>
                <c:formatCode>General</c:formatCode>
                <c:ptCount val="5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17</c:v>
                </c:pt>
                <c:pt idx="4">
                  <c:v>20</c:v>
                </c:pt>
              </c:numCache>
            </c:numRef>
          </c:cat>
          <c:val>
            <c:numRef>
              <c:f>Plan1!$B$8:$F$8</c:f>
              <c:numCache>
                <c:formatCode>General</c:formatCode>
                <c:ptCount val="5"/>
                <c:pt idx="0">
                  <c:v>30</c:v>
                </c:pt>
                <c:pt idx="1">
                  <c:v>23</c:v>
                </c:pt>
                <c:pt idx="2">
                  <c:v>20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00132144"/>
        <c:axId val="-800131056"/>
      </c:lineChart>
      <c:catAx>
        <c:axId val="-80013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b="1"/>
                  <a:t>Quantidade de tubarões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00131056"/>
        <c:crosses val="autoZero"/>
        <c:auto val="1"/>
        <c:lblAlgn val="ctr"/>
        <c:lblOffset val="100"/>
        <c:noMultiLvlLbl val="0"/>
      </c:catAx>
      <c:valAx>
        <c:axId val="-800131056"/>
        <c:scaling>
          <c:orientation val="minMax"/>
          <c:max val="6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b="1"/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0013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/>
              <a:t>Comparação entre navegadores em relação ao fps e a quantidade de tubarões com percepção desativada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Plan1!$A$18</c:f>
              <c:strCache>
                <c:ptCount val="1"/>
                <c:pt idx="0">
                  <c:v>Chrome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Plan1!$B$17:$F$17</c:f>
              <c:numCache>
                <c:formatCode>General</c:formatCode>
                <c:ptCount val="5"/>
                <c:pt idx="0">
                  <c:v>23</c:v>
                </c:pt>
                <c:pt idx="1">
                  <c:v>30</c:v>
                </c:pt>
                <c:pt idx="2">
                  <c:v>37</c:v>
                </c:pt>
                <c:pt idx="3">
                  <c:v>44</c:v>
                </c:pt>
                <c:pt idx="4">
                  <c:v>51</c:v>
                </c:pt>
              </c:numCache>
            </c:numRef>
          </c:cat>
          <c:val>
            <c:numRef>
              <c:f>Plan1!$B$18:$F$18</c:f>
              <c:numCache>
                <c:formatCode>General</c:formatCode>
                <c:ptCount val="5"/>
                <c:pt idx="0">
                  <c:v>60</c:v>
                </c:pt>
                <c:pt idx="1">
                  <c:v>48</c:v>
                </c:pt>
                <c:pt idx="2">
                  <c:v>40</c:v>
                </c:pt>
                <c:pt idx="3">
                  <c:v>34</c:v>
                </c:pt>
                <c:pt idx="4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Plan1!$A$19</c:f>
              <c:strCache>
                <c:ptCount val="1"/>
                <c:pt idx="0">
                  <c:v>Opera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Plan1!$B$17:$F$17</c:f>
              <c:numCache>
                <c:formatCode>General</c:formatCode>
                <c:ptCount val="5"/>
                <c:pt idx="0">
                  <c:v>23</c:v>
                </c:pt>
                <c:pt idx="1">
                  <c:v>30</c:v>
                </c:pt>
                <c:pt idx="2">
                  <c:v>37</c:v>
                </c:pt>
                <c:pt idx="3">
                  <c:v>44</c:v>
                </c:pt>
                <c:pt idx="4">
                  <c:v>51</c:v>
                </c:pt>
              </c:numCache>
            </c:numRef>
          </c:cat>
          <c:val>
            <c:numRef>
              <c:f>Plan1!$B$19:$F$19</c:f>
              <c:numCache>
                <c:formatCode>General</c:formatCode>
                <c:ptCount val="5"/>
                <c:pt idx="0">
                  <c:v>56</c:v>
                </c:pt>
                <c:pt idx="1">
                  <c:v>46</c:v>
                </c:pt>
                <c:pt idx="2">
                  <c:v>41</c:v>
                </c:pt>
                <c:pt idx="3">
                  <c:v>33</c:v>
                </c:pt>
                <c:pt idx="4">
                  <c:v>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Plan1!$A$20</c:f>
              <c:strCache>
                <c:ptCount val="1"/>
                <c:pt idx="0">
                  <c:v>Firefox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Plan1!$B$17:$F$17</c:f>
              <c:numCache>
                <c:formatCode>General</c:formatCode>
                <c:ptCount val="5"/>
                <c:pt idx="0">
                  <c:v>23</c:v>
                </c:pt>
                <c:pt idx="1">
                  <c:v>30</c:v>
                </c:pt>
                <c:pt idx="2">
                  <c:v>37</c:v>
                </c:pt>
                <c:pt idx="3">
                  <c:v>44</c:v>
                </c:pt>
                <c:pt idx="4">
                  <c:v>51</c:v>
                </c:pt>
              </c:numCache>
            </c:numRef>
          </c:cat>
          <c:val>
            <c:numRef>
              <c:f>Plan1!$B$20:$F$20</c:f>
              <c:numCache>
                <c:formatCode>General</c:formatCode>
                <c:ptCount val="5"/>
                <c:pt idx="0">
                  <c:v>60</c:v>
                </c:pt>
                <c:pt idx="1">
                  <c:v>55</c:v>
                </c:pt>
                <c:pt idx="2">
                  <c:v>47</c:v>
                </c:pt>
                <c:pt idx="3">
                  <c:v>41</c:v>
                </c:pt>
                <c:pt idx="4">
                  <c:v>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Plan1!$A$21</c:f>
              <c:strCache>
                <c:ptCount val="1"/>
                <c:pt idx="0">
                  <c:v>Internet Explorer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Plan1!$B$17:$F$17</c:f>
              <c:numCache>
                <c:formatCode>General</c:formatCode>
                <c:ptCount val="5"/>
                <c:pt idx="0">
                  <c:v>23</c:v>
                </c:pt>
                <c:pt idx="1">
                  <c:v>30</c:v>
                </c:pt>
                <c:pt idx="2">
                  <c:v>37</c:v>
                </c:pt>
                <c:pt idx="3">
                  <c:v>44</c:v>
                </c:pt>
                <c:pt idx="4">
                  <c:v>51</c:v>
                </c:pt>
              </c:numCache>
            </c:numRef>
          </c:cat>
          <c:val>
            <c:numRef>
              <c:f>Plan1!$B$21:$F$21</c:f>
              <c:numCache>
                <c:formatCode>General</c:formatCode>
                <c:ptCount val="5"/>
                <c:pt idx="0">
                  <c:v>28</c:v>
                </c:pt>
                <c:pt idx="1">
                  <c:v>23</c:v>
                </c:pt>
                <c:pt idx="2">
                  <c:v>20</c:v>
                </c:pt>
                <c:pt idx="3">
                  <c:v>17</c:v>
                </c:pt>
                <c:pt idx="4">
                  <c:v>15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Plan1!$A$22</c:f>
              <c:strCache>
                <c:ptCount val="1"/>
                <c:pt idx="0">
                  <c:v>Edge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Plan1!$B$17:$F$17</c:f>
              <c:numCache>
                <c:formatCode>General</c:formatCode>
                <c:ptCount val="5"/>
                <c:pt idx="0">
                  <c:v>23</c:v>
                </c:pt>
                <c:pt idx="1">
                  <c:v>30</c:v>
                </c:pt>
                <c:pt idx="2">
                  <c:v>37</c:v>
                </c:pt>
                <c:pt idx="3">
                  <c:v>44</c:v>
                </c:pt>
                <c:pt idx="4">
                  <c:v>51</c:v>
                </c:pt>
              </c:numCache>
            </c:numRef>
          </c:cat>
          <c:val>
            <c:numRef>
              <c:f>Plan1!$B$22:$F$22</c:f>
              <c:numCache>
                <c:formatCode>General</c:formatCode>
                <c:ptCount val="5"/>
                <c:pt idx="0">
                  <c:v>29</c:v>
                </c:pt>
                <c:pt idx="1">
                  <c:v>23</c:v>
                </c:pt>
                <c:pt idx="2">
                  <c:v>19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00143568"/>
        <c:axId val="-800141936"/>
      </c:lineChart>
      <c:catAx>
        <c:axId val="-800143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b="1"/>
                  <a:t>Quantidade de tubarões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00141936"/>
        <c:crosses val="autoZero"/>
        <c:auto val="1"/>
        <c:lblAlgn val="ctr"/>
        <c:lblOffset val="100"/>
        <c:noMultiLvlLbl val="0"/>
      </c:catAx>
      <c:valAx>
        <c:axId val="-800141936"/>
        <c:scaling>
          <c:orientation val="minMax"/>
          <c:max val="60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b="1"/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0014356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/>
              <a:t>comparação entre navegadores em relação ao fps e a quantidade de sardinhas com percepção ativada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7535618023118202E-2"/>
          <c:y val="0.13305263177370205"/>
          <c:w val="0.70099548117841981"/>
          <c:h val="0.75323085860819139"/>
        </c:manualLayout>
      </c:layout>
      <c:lineChart>
        <c:grouping val="standard"/>
        <c:varyColors val="0"/>
        <c:ser>
          <c:idx val="0"/>
          <c:order val="0"/>
          <c:tx>
            <c:strRef>
              <c:f>Plan1!$A$32</c:f>
              <c:strCache>
                <c:ptCount val="1"/>
                <c:pt idx="0">
                  <c:v>Chrome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Plan1!$B$31:$F$31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25</c:v>
                </c:pt>
                <c:pt idx="3">
                  <c:v>28</c:v>
                </c:pt>
                <c:pt idx="4">
                  <c:v>32</c:v>
                </c:pt>
              </c:numCache>
            </c:numRef>
          </c:cat>
          <c:val>
            <c:numRef>
              <c:f>Plan1!$B$32:$F$32</c:f>
              <c:numCache>
                <c:formatCode>General</c:formatCode>
                <c:ptCount val="5"/>
                <c:pt idx="0">
                  <c:v>60</c:v>
                </c:pt>
                <c:pt idx="1">
                  <c:v>48</c:v>
                </c:pt>
                <c:pt idx="2">
                  <c:v>40</c:v>
                </c:pt>
                <c:pt idx="3">
                  <c:v>36</c:v>
                </c:pt>
                <c:pt idx="4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Plan1!$A$33</c:f>
              <c:strCache>
                <c:ptCount val="1"/>
                <c:pt idx="0">
                  <c:v>Opera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Plan1!$B$31:$F$31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25</c:v>
                </c:pt>
                <c:pt idx="3">
                  <c:v>28</c:v>
                </c:pt>
                <c:pt idx="4">
                  <c:v>32</c:v>
                </c:pt>
              </c:numCache>
            </c:numRef>
          </c:cat>
          <c:val>
            <c:numRef>
              <c:f>Plan1!$B$33:$F$33</c:f>
              <c:numCache>
                <c:formatCode>General</c:formatCode>
                <c:ptCount val="5"/>
                <c:pt idx="0">
                  <c:v>55</c:v>
                </c:pt>
                <c:pt idx="1">
                  <c:v>46</c:v>
                </c:pt>
                <c:pt idx="2">
                  <c:v>39</c:v>
                </c:pt>
                <c:pt idx="3">
                  <c:v>34</c:v>
                </c:pt>
                <c:pt idx="4">
                  <c:v>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Plan1!$A$34</c:f>
              <c:strCache>
                <c:ptCount val="1"/>
                <c:pt idx="0">
                  <c:v>Firefox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Plan1!$B$31:$F$31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25</c:v>
                </c:pt>
                <c:pt idx="3">
                  <c:v>28</c:v>
                </c:pt>
                <c:pt idx="4">
                  <c:v>32</c:v>
                </c:pt>
              </c:numCache>
            </c:numRef>
          </c:cat>
          <c:val>
            <c:numRef>
              <c:f>Plan1!$B$34:$F$34</c:f>
              <c:numCache>
                <c:formatCode>General</c:formatCode>
                <c:ptCount val="5"/>
                <c:pt idx="0">
                  <c:v>52</c:v>
                </c:pt>
                <c:pt idx="1">
                  <c:v>41</c:v>
                </c:pt>
                <c:pt idx="2">
                  <c:v>36</c:v>
                </c:pt>
                <c:pt idx="3">
                  <c:v>32</c:v>
                </c:pt>
                <c:pt idx="4">
                  <c:v>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Plan1!$A$35</c:f>
              <c:strCache>
                <c:ptCount val="1"/>
                <c:pt idx="0">
                  <c:v>Internet Explorer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Plan1!$B$31:$F$31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25</c:v>
                </c:pt>
                <c:pt idx="3">
                  <c:v>28</c:v>
                </c:pt>
                <c:pt idx="4">
                  <c:v>32</c:v>
                </c:pt>
              </c:numCache>
            </c:numRef>
          </c:cat>
          <c:val>
            <c:numRef>
              <c:f>Plan1!$B$35:$F$35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17</c:v>
                </c:pt>
                <c:pt idx="3">
                  <c:v>14</c:v>
                </c:pt>
                <c:pt idx="4">
                  <c:v>12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Plan1!$A$36</c:f>
              <c:strCache>
                <c:ptCount val="1"/>
                <c:pt idx="0">
                  <c:v>Edge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Plan1!$B$31:$F$31</c:f>
              <c:numCache>
                <c:formatCode>General</c:formatCode>
                <c:ptCount val="5"/>
                <c:pt idx="0">
                  <c:v>19</c:v>
                </c:pt>
                <c:pt idx="1">
                  <c:v>22</c:v>
                </c:pt>
                <c:pt idx="2">
                  <c:v>25</c:v>
                </c:pt>
                <c:pt idx="3">
                  <c:v>28</c:v>
                </c:pt>
                <c:pt idx="4">
                  <c:v>32</c:v>
                </c:pt>
              </c:numCache>
            </c:numRef>
          </c:cat>
          <c:val>
            <c:numRef>
              <c:f>Plan1!$B$36:$F$36</c:f>
              <c:numCache>
                <c:formatCode>General</c:formatCode>
                <c:ptCount val="5"/>
                <c:pt idx="0">
                  <c:v>28</c:v>
                </c:pt>
                <c:pt idx="1">
                  <c:v>23</c:v>
                </c:pt>
                <c:pt idx="2">
                  <c:v>19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00140848"/>
        <c:axId val="-800139216"/>
      </c:lineChart>
      <c:catAx>
        <c:axId val="-80014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800" b="1"/>
                  <a:t>Quantidade de sardinhas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00139216"/>
        <c:crosses val="autoZero"/>
        <c:auto val="1"/>
        <c:lblAlgn val="ctr"/>
        <c:lblOffset val="100"/>
        <c:noMultiLvlLbl val="0"/>
      </c:catAx>
      <c:valAx>
        <c:axId val="-800139216"/>
        <c:scaling>
          <c:orientation val="minMax"/>
          <c:max val="6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/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80014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100"/>
              <a:t>comparação entre navegadores em relação ao fps e a quantidade de sardinhas com percepção desativada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Plan1!$A$47</c:f>
              <c:strCache>
                <c:ptCount val="1"/>
                <c:pt idx="0">
                  <c:v>Chrome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Plan1!$B$46:$F$46</c:f>
              <c:numCache>
                <c:formatCode>General</c:formatCode>
                <c:ptCount val="5"/>
                <c:pt idx="0">
                  <c:v>43</c:v>
                </c:pt>
                <c:pt idx="1">
                  <c:v>57</c:v>
                </c:pt>
                <c:pt idx="2">
                  <c:v>71</c:v>
                </c:pt>
                <c:pt idx="3">
                  <c:v>85</c:v>
                </c:pt>
                <c:pt idx="4">
                  <c:v>100</c:v>
                </c:pt>
              </c:numCache>
            </c:numRef>
          </c:cat>
          <c:val>
            <c:numRef>
              <c:f>Plan1!$B$47:$F$47</c:f>
              <c:numCache>
                <c:formatCode>General</c:formatCode>
                <c:ptCount val="5"/>
                <c:pt idx="0">
                  <c:v>60</c:v>
                </c:pt>
                <c:pt idx="1">
                  <c:v>49</c:v>
                </c:pt>
                <c:pt idx="2">
                  <c:v>41</c:v>
                </c:pt>
                <c:pt idx="3">
                  <c:v>35</c:v>
                </c:pt>
                <c:pt idx="4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Plan1!$A$48</c:f>
              <c:strCache>
                <c:ptCount val="1"/>
                <c:pt idx="0">
                  <c:v>Opera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Plan1!$B$46:$F$46</c:f>
              <c:numCache>
                <c:formatCode>General</c:formatCode>
                <c:ptCount val="5"/>
                <c:pt idx="0">
                  <c:v>43</c:v>
                </c:pt>
                <c:pt idx="1">
                  <c:v>57</c:v>
                </c:pt>
                <c:pt idx="2">
                  <c:v>71</c:v>
                </c:pt>
                <c:pt idx="3">
                  <c:v>85</c:v>
                </c:pt>
                <c:pt idx="4">
                  <c:v>100</c:v>
                </c:pt>
              </c:numCache>
            </c:numRef>
          </c:cat>
          <c:val>
            <c:numRef>
              <c:f>Plan1!$B$48:$F$48</c:f>
              <c:numCache>
                <c:formatCode>General</c:formatCode>
                <c:ptCount val="5"/>
                <c:pt idx="0">
                  <c:v>56</c:v>
                </c:pt>
                <c:pt idx="1">
                  <c:v>46</c:v>
                </c:pt>
                <c:pt idx="2">
                  <c:v>38</c:v>
                </c:pt>
                <c:pt idx="3">
                  <c:v>33</c:v>
                </c:pt>
                <c:pt idx="4">
                  <c:v>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Plan1!$A$49</c:f>
              <c:strCache>
                <c:ptCount val="1"/>
                <c:pt idx="0">
                  <c:v>Firefox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Plan1!$B$46:$F$46</c:f>
              <c:numCache>
                <c:formatCode>General</c:formatCode>
                <c:ptCount val="5"/>
                <c:pt idx="0">
                  <c:v>43</c:v>
                </c:pt>
                <c:pt idx="1">
                  <c:v>57</c:v>
                </c:pt>
                <c:pt idx="2">
                  <c:v>71</c:v>
                </c:pt>
                <c:pt idx="3">
                  <c:v>85</c:v>
                </c:pt>
                <c:pt idx="4">
                  <c:v>100</c:v>
                </c:pt>
              </c:numCache>
            </c:numRef>
          </c:cat>
          <c:val>
            <c:numRef>
              <c:f>Plan1!$B$49:$F$49</c:f>
              <c:numCache>
                <c:formatCode>General</c:formatCode>
                <c:ptCount val="5"/>
                <c:pt idx="0">
                  <c:v>60</c:v>
                </c:pt>
                <c:pt idx="1">
                  <c:v>57</c:v>
                </c:pt>
                <c:pt idx="2">
                  <c:v>49</c:v>
                </c:pt>
                <c:pt idx="3">
                  <c:v>42</c:v>
                </c:pt>
                <c:pt idx="4">
                  <c:v>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Plan1!$A$50</c:f>
              <c:strCache>
                <c:ptCount val="1"/>
                <c:pt idx="0">
                  <c:v>Internet Explorer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Plan1!$B$46:$F$46</c:f>
              <c:numCache>
                <c:formatCode>General</c:formatCode>
                <c:ptCount val="5"/>
                <c:pt idx="0">
                  <c:v>43</c:v>
                </c:pt>
                <c:pt idx="1">
                  <c:v>57</c:v>
                </c:pt>
                <c:pt idx="2">
                  <c:v>71</c:v>
                </c:pt>
                <c:pt idx="3">
                  <c:v>85</c:v>
                </c:pt>
                <c:pt idx="4">
                  <c:v>100</c:v>
                </c:pt>
              </c:numCache>
            </c:numRef>
          </c:cat>
          <c:val>
            <c:numRef>
              <c:f>Plan1!$B$50:$F$50</c:f>
              <c:numCache>
                <c:formatCode>General</c:formatCode>
                <c:ptCount val="5"/>
                <c:pt idx="0">
                  <c:v>31</c:v>
                </c:pt>
                <c:pt idx="1">
                  <c:v>25</c:v>
                </c:pt>
                <c:pt idx="2">
                  <c:v>21</c:v>
                </c:pt>
                <c:pt idx="3">
                  <c:v>18</c:v>
                </c:pt>
                <c:pt idx="4">
                  <c:v>15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Plan1!$A$51</c:f>
              <c:strCache>
                <c:ptCount val="1"/>
                <c:pt idx="0">
                  <c:v>Edge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cat>
            <c:numRef>
              <c:f>Plan1!$B$46:$F$46</c:f>
              <c:numCache>
                <c:formatCode>General</c:formatCode>
                <c:ptCount val="5"/>
                <c:pt idx="0">
                  <c:v>43</c:v>
                </c:pt>
                <c:pt idx="1">
                  <c:v>57</c:v>
                </c:pt>
                <c:pt idx="2">
                  <c:v>71</c:v>
                </c:pt>
                <c:pt idx="3">
                  <c:v>85</c:v>
                </c:pt>
                <c:pt idx="4">
                  <c:v>100</c:v>
                </c:pt>
              </c:numCache>
            </c:numRef>
          </c:cat>
          <c:val>
            <c:numRef>
              <c:f>Plan1!$B$51:$F$51</c:f>
              <c:numCache>
                <c:formatCode>General</c:formatCode>
                <c:ptCount val="5"/>
                <c:pt idx="0">
                  <c:v>29</c:v>
                </c:pt>
                <c:pt idx="1">
                  <c:v>23</c:v>
                </c:pt>
                <c:pt idx="2">
                  <c:v>21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738207424"/>
        <c:axId val="-738206336"/>
      </c:lineChart>
      <c:catAx>
        <c:axId val="-73820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sardinhas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38206336"/>
        <c:crosses val="autoZero"/>
        <c:auto val="1"/>
        <c:lblAlgn val="ctr"/>
        <c:lblOffset val="100"/>
        <c:noMultiLvlLbl val="0"/>
      </c:catAx>
      <c:valAx>
        <c:axId val="-738206336"/>
        <c:scaling>
          <c:orientation val="minMax"/>
          <c:max val="6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FPS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73820742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1470025"/>
          </a:xfrm>
        </p:spPr>
        <p:txBody>
          <a:bodyPr/>
          <a:lstStyle/>
          <a:p>
            <a:r>
              <a:rPr lang="pt-BR" dirty="0" err="1" smtClean="0"/>
              <a:t>VisEdu</a:t>
            </a:r>
            <a:r>
              <a:rPr lang="pt-BR" dirty="0" smtClean="0"/>
              <a:t> – Aquário Virtual</a:t>
            </a:r>
            <a:br>
              <a:rPr lang="pt-BR" dirty="0" smtClean="0"/>
            </a:br>
            <a:r>
              <a:rPr lang="pt-BR" sz="3200" dirty="0"/>
              <a:t>S</a:t>
            </a:r>
            <a:r>
              <a:rPr lang="pt-BR" sz="3200" dirty="0" smtClean="0"/>
              <a:t>imulador de Ecossistema </a:t>
            </a:r>
            <a:r>
              <a:rPr lang="pt-BR" sz="3200" dirty="0"/>
              <a:t>U</a:t>
            </a:r>
            <a:r>
              <a:rPr lang="pt-BR" sz="3200" dirty="0" smtClean="0"/>
              <a:t>tilizando </a:t>
            </a:r>
            <a:r>
              <a:rPr lang="pt-BR" sz="3200" dirty="0"/>
              <a:t>A</a:t>
            </a:r>
            <a:r>
              <a:rPr lang="pt-BR" sz="3200" dirty="0" smtClean="0"/>
              <a:t>nimação </a:t>
            </a:r>
            <a:r>
              <a:rPr lang="pt-BR" sz="3200" dirty="0"/>
              <a:t>C</a:t>
            </a:r>
            <a:r>
              <a:rPr lang="pt-BR" sz="3200" dirty="0" smtClean="0"/>
              <a:t>omportamental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1752600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r>
              <a:rPr lang="pt-BR" dirty="0" smtClean="0"/>
              <a:t>Aluno: Kevin Eduard Piske</a:t>
            </a:r>
            <a:endParaRPr lang="pt-BR" dirty="0"/>
          </a:p>
          <a:p>
            <a:r>
              <a:rPr lang="pt-BR" dirty="0" smtClean="0"/>
              <a:t>Orientador: Dalton Solano dos Reis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91681" y="5347900"/>
            <a:ext cx="5760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FURB - Universidade Regional de </a:t>
            </a:r>
            <a:r>
              <a:rPr lang="pt-BR" sz="1400" dirty="0" smtClean="0"/>
              <a:t>Blumenau</a:t>
            </a:r>
          </a:p>
          <a:p>
            <a:r>
              <a:rPr lang="pt-BR" sz="1400" dirty="0" smtClean="0"/>
              <a:t>DSC</a:t>
            </a:r>
            <a:r>
              <a:rPr lang="pt-BR" sz="1400" dirty="0"/>
              <a:t> - Departamento de Sistemas e </a:t>
            </a:r>
            <a:r>
              <a:rPr lang="pt-BR" sz="1400" dirty="0" smtClean="0"/>
              <a:t>Computação</a:t>
            </a:r>
          </a:p>
          <a:p>
            <a:r>
              <a:rPr lang="pt-BR" sz="1400" dirty="0" smtClean="0"/>
              <a:t>GCG - Grupo</a:t>
            </a:r>
            <a:r>
              <a:rPr lang="pt-BR" sz="1400" dirty="0"/>
              <a:t> de Pesquisa em Computação Gráfica</a:t>
            </a:r>
            <a:r>
              <a:rPr lang="pt-BR" sz="1400" dirty="0" smtClean="0"/>
              <a:t>, Processamento</a:t>
            </a:r>
            <a:r>
              <a:rPr lang="pt-BR" sz="1400" dirty="0"/>
              <a:t> de Imagens e Entretenimento </a:t>
            </a:r>
            <a:r>
              <a:rPr lang="pt-BR" sz="1400" dirty="0" smtClean="0"/>
              <a:t>Digital</a:t>
            </a:r>
          </a:p>
          <a:p>
            <a:r>
              <a:rPr lang="pt-BR" sz="1400" dirty="0" smtClean="0"/>
              <a:t>http</a:t>
            </a:r>
            <a:r>
              <a:rPr lang="pt-BR" sz="1400" dirty="0"/>
              <a:t>://</a:t>
            </a:r>
            <a:r>
              <a:rPr lang="pt-BR" sz="1400" dirty="0" smtClean="0"/>
              <a:t>gcg.inf.furb.br</a:t>
            </a:r>
            <a:endParaRPr lang="pt-BR" sz="1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" y="5347900"/>
            <a:ext cx="1169551" cy="1169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7" y="1196752"/>
            <a:ext cx="7404653" cy="5553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7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STEVE: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utor virtual:</a:t>
            </a:r>
          </a:p>
          <a:p>
            <a:pPr lvl="2"/>
            <a:r>
              <a:rPr lang="pt-BR" dirty="0"/>
              <a:t>i</a:t>
            </a:r>
            <a:r>
              <a:rPr lang="pt-BR" dirty="0" smtClean="0"/>
              <a:t>nterage com alunos;</a:t>
            </a:r>
          </a:p>
          <a:p>
            <a:pPr lvl="2"/>
            <a:r>
              <a:rPr lang="pt-BR" dirty="0"/>
              <a:t>d</a:t>
            </a:r>
            <a:r>
              <a:rPr lang="pt-BR" dirty="0" smtClean="0"/>
              <a:t>emonstra ações;</a:t>
            </a:r>
          </a:p>
          <a:p>
            <a:pPr lvl="2"/>
            <a:r>
              <a:rPr lang="pt-BR" dirty="0"/>
              <a:t>u</a:t>
            </a:r>
            <a:r>
              <a:rPr lang="pt-BR" dirty="0" smtClean="0"/>
              <a:t>sa o olhar e gestos para direcionar a atenção;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uxilia na educação;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spaço tridimensional;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rabalha com planos e metas;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 o conceito de animação comportamental.</a:t>
            </a:r>
          </a:p>
        </p:txBody>
      </p:sp>
    </p:spTree>
    <p:extLst>
      <p:ext uri="{BB962C8B-B14F-4D97-AF65-F5344CB8AC3E}">
        <p14:creationId xmlns:p14="http://schemas.microsoft.com/office/powerpoint/2010/main" val="3483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16" y="1124744"/>
            <a:ext cx="6103368" cy="55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Aquário Virtual: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mplementar controle orbital de câmera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ossuir ao menos um predador e uma presa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ossuir uma câmera secundária para exibir a visão dos peixes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que somente a visão do peixe selecionado apareça na câmera secundária (RF);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Aquário Virtual:</a:t>
            </a:r>
          </a:p>
          <a:p>
            <a:pPr lvl="1"/>
            <a:r>
              <a:rPr lang="pt-BR" dirty="0"/>
              <a:t>r</a:t>
            </a:r>
            <a:r>
              <a:rPr lang="pt-BR" dirty="0" smtClean="0"/>
              <a:t>emover a câmera secundária caso nenhum peixe estiver selecionado (RF);</a:t>
            </a:r>
          </a:p>
          <a:p>
            <a:pPr lvl="1"/>
            <a:r>
              <a:rPr lang="pt-BR" dirty="0" smtClean="0"/>
              <a:t>possuir uma área de texto para informar os comportamentos enviados pelo </a:t>
            </a:r>
            <a:r>
              <a:rPr lang="pt-BR" dirty="0" err="1" smtClean="0"/>
              <a:t>Reasoner</a:t>
            </a:r>
            <a:r>
              <a:rPr lang="pt-BR" dirty="0" smtClean="0"/>
              <a:t>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que somente os comportamentos do peixe selecionado apareçam na área de texto (RF);</a:t>
            </a:r>
          </a:p>
        </p:txBody>
      </p:sp>
    </p:spTree>
    <p:extLst>
      <p:ext uri="{BB962C8B-B14F-4D97-AF65-F5344CB8AC3E}">
        <p14:creationId xmlns:p14="http://schemas.microsoft.com/office/powerpoint/2010/main" val="25304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Aquário Virtual:</a:t>
            </a:r>
          </a:p>
          <a:p>
            <a:pPr lvl="1"/>
            <a:r>
              <a:rPr lang="pt-BR" dirty="0" smtClean="0"/>
              <a:t>limpar a área de texto caso nenhum peixe estiver selecionado (RF);</a:t>
            </a:r>
          </a:p>
          <a:p>
            <a:pPr lvl="1"/>
            <a:r>
              <a:rPr lang="pt-BR" dirty="0"/>
              <a:t>g</a:t>
            </a:r>
            <a:r>
              <a:rPr lang="pt-BR" dirty="0" smtClean="0"/>
              <a:t>arantir que nenhum peixe saia dos limites do aquário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a alteração de propriedades dos peixes, do aquário e do mundo virtual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a inclusão e remoção de peixes (RF);</a:t>
            </a:r>
          </a:p>
        </p:txBody>
      </p:sp>
    </p:spTree>
    <p:extLst>
      <p:ext uri="{BB962C8B-B14F-4D97-AF65-F5344CB8AC3E}">
        <p14:creationId xmlns:p14="http://schemas.microsoft.com/office/powerpoint/2010/main" val="3188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Aquário Virtual:</a:t>
            </a:r>
          </a:p>
          <a:p>
            <a:pPr lvl="1"/>
            <a:r>
              <a:rPr lang="pt-BR" dirty="0" smtClean="0"/>
              <a:t>excluir as presas devoradas do aquário e da árvore de peças (RF);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a procriação de presas e predadores (RF);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xcluir predadores que não se alimentem até determinado tempo (RF);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343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Aquário Virtual: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umentar a população de plâncton caso a população de sardinhas seja baixa e diminuir caso seja alta. Também deve refletir na cor da água do aquário, caso haja muito plâncton a água deve ficar esverdeada, caso contrário azulada (RF);</a:t>
            </a:r>
          </a:p>
          <a:p>
            <a:pPr lvl="1"/>
            <a:r>
              <a:rPr lang="pt-BR" dirty="0"/>
              <a:t>b</a:t>
            </a:r>
            <a:r>
              <a:rPr lang="pt-BR" dirty="0" smtClean="0"/>
              <a:t>loquear a procriação de presas caso a população de plâncton for muito baixa (RF);</a:t>
            </a:r>
          </a:p>
        </p:txBody>
      </p:sp>
    </p:spTree>
    <p:extLst>
      <p:ext uri="{BB962C8B-B14F-4D97-AF65-F5344CB8AC3E}">
        <p14:creationId xmlns:p14="http://schemas.microsoft.com/office/powerpoint/2010/main" val="29593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Aquário Virtual: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rabalhar com espaço tridimensional (RNF);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o </a:t>
            </a:r>
            <a:r>
              <a:rPr lang="pt-BR" dirty="0" err="1" smtClean="0"/>
              <a:t>Reasoner</a:t>
            </a:r>
            <a:r>
              <a:rPr lang="pt-BR" dirty="0" smtClean="0"/>
              <a:t> para processar o raciocínio (RNF);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 compatível com os mesmos navegadores que os módulos desenvolvidos por Feltrin (2014) e </a:t>
            </a:r>
            <a:r>
              <a:rPr lang="pt-BR" dirty="0" err="1" smtClean="0"/>
              <a:t>Koehler</a:t>
            </a:r>
            <a:r>
              <a:rPr lang="pt-BR" dirty="0" smtClean="0"/>
              <a:t> (2015) (RNF);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 implementado com as tecnologias HTML5, </a:t>
            </a:r>
            <a:r>
              <a:rPr lang="pt-BR" dirty="0" err="1" smtClean="0"/>
              <a:t>Javascript</a:t>
            </a:r>
            <a:r>
              <a:rPr lang="pt-BR" dirty="0" smtClean="0"/>
              <a:t> e CSS (RNF);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a biblioteca gráfica </a:t>
            </a:r>
            <a:r>
              <a:rPr lang="pt-BR" dirty="0" err="1" smtClean="0"/>
              <a:t>ThreeJS</a:t>
            </a:r>
            <a:r>
              <a:rPr lang="pt-BR" dirty="0" smtClean="0"/>
              <a:t> (RNF).</a:t>
            </a:r>
          </a:p>
        </p:txBody>
      </p:sp>
    </p:spTree>
    <p:extLst>
      <p:ext uri="{BB962C8B-B14F-4D97-AF65-F5344CB8AC3E}">
        <p14:creationId xmlns:p14="http://schemas.microsoft.com/office/powerpoint/2010/main" val="404228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Reasoner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ermitir a comunicação de vários agentes e de mais de um tipo com o interpretador Jason (RF);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o modelo BDI (RNF);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o interpretador Jason para gerenciar o modelo BDI (RNF);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er desenvolvido com a linguagem de programação Java (RNF).</a:t>
            </a:r>
          </a:p>
        </p:txBody>
      </p:sp>
    </p:spTree>
    <p:extLst>
      <p:ext uri="{BB962C8B-B14F-4D97-AF65-F5344CB8AC3E}">
        <p14:creationId xmlns:p14="http://schemas.microsoft.com/office/powerpoint/2010/main" val="23158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</a:t>
            </a:r>
            <a:r>
              <a:rPr lang="pt-BR" dirty="0" smtClean="0"/>
              <a:t>ntrodução;</a:t>
            </a:r>
          </a:p>
          <a:p>
            <a:r>
              <a:rPr lang="pt-BR" dirty="0"/>
              <a:t>o</a:t>
            </a:r>
            <a:r>
              <a:rPr lang="pt-BR" dirty="0" smtClean="0"/>
              <a:t>bjetivos;</a:t>
            </a:r>
          </a:p>
          <a:p>
            <a:r>
              <a:rPr lang="pt-BR" dirty="0"/>
              <a:t>f</a:t>
            </a:r>
            <a:r>
              <a:rPr lang="pt-BR" dirty="0" smtClean="0"/>
              <a:t>undamentação teórica;</a:t>
            </a:r>
          </a:p>
          <a:p>
            <a:r>
              <a:rPr lang="pt-BR" dirty="0"/>
              <a:t>t</a:t>
            </a:r>
            <a:r>
              <a:rPr lang="pt-BR" dirty="0" smtClean="0"/>
              <a:t>rabalhos correlatos;</a:t>
            </a:r>
          </a:p>
          <a:p>
            <a:r>
              <a:rPr lang="pt-BR" dirty="0"/>
              <a:t>r</a:t>
            </a:r>
            <a:r>
              <a:rPr lang="pt-BR" dirty="0" smtClean="0"/>
              <a:t>equisitos;</a:t>
            </a:r>
          </a:p>
          <a:p>
            <a:r>
              <a:rPr lang="pt-BR" dirty="0"/>
              <a:t>e</a:t>
            </a:r>
            <a:r>
              <a:rPr lang="pt-BR" dirty="0" smtClean="0"/>
              <a:t>specificação;</a:t>
            </a:r>
          </a:p>
          <a:p>
            <a:r>
              <a:rPr lang="pt-BR" dirty="0"/>
              <a:t>i</a:t>
            </a:r>
            <a:r>
              <a:rPr lang="pt-BR" dirty="0" smtClean="0"/>
              <a:t>mplementação;</a:t>
            </a:r>
          </a:p>
          <a:p>
            <a:r>
              <a:rPr lang="pt-BR" dirty="0"/>
              <a:t>o</a:t>
            </a:r>
            <a:r>
              <a:rPr lang="pt-BR" dirty="0" smtClean="0"/>
              <a:t>peracionalidade da implementação;</a:t>
            </a:r>
          </a:p>
          <a:p>
            <a:r>
              <a:rPr lang="pt-BR" dirty="0"/>
              <a:t>r</a:t>
            </a:r>
            <a:r>
              <a:rPr lang="pt-BR" dirty="0" smtClean="0"/>
              <a:t>esultados e discussões;</a:t>
            </a:r>
          </a:p>
          <a:p>
            <a:r>
              <a:rPr lang="pt-BR" dirty="0"/>
              <a:t>c</a:t>
            </a:r>
            <a:r>
              <a:rPr lang="pt-BR" dirty="0" smtClean="0"/>
              <a:t>onclusões e sugestões.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98568" y="1331640"/>
            <a:ext cx="3488232" cy="476165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5" y="1124744"/>
            <a:ext cx="4896544" cy="555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5" y="1325799"/>
            <a:ext cx="4536504" cy="476165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91" y="1180988"/>
            <a:ext cx="2248637" cy="5475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597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t="1242" r="828" b="4412"/>
          <a:stretch/>
        </p:blipFill>
        <p:spPr>
          <a:xfrm>
            <a:off x="1043608" y="1124744"/>
            <a:ext cx="705678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6"/>
          <a:stretch/>
        </p:blipFill>
        <p:spPr>
          <a:xfrm>
            <a:off x="2258534" y="1844824"/>
            <a:ext cx="4647619" cy="32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7"/>
          <a:stretch/>
        </p:blipFill>
        <p:spPr>
          <a:xfrm>
            <a:off x="1179087" y="188640"/>
            <a:ext cx="6806513" cy="64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2"/>
          <a:stretch/>
        </p:blipFill>
        <p:spPr>
          <a:xfrm>
            <a:off x="1729613" y="179833"/>
            <a:ext cx="5705462" cy="63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513197" y="188640"/>
            <a:ext cx="8138293" cy="63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4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do </a:t>
            </a:r>
            <a:r>
              <a:rPr lang="pt-BR" dirty="0" err="1" smtClean="0"/>
              <a:t>servlet</a:t>
            </a:r>
            <a:r>
              <a:rPr lang="pt-BR" dirty="0" smtClean="0"/>
              <a:t> do </a:t>
            </a:r>
            <a:r>
              <a:rPr lang="pt-BR" dirty="0" err="1" smtClean="0"/>
              <a:t>Reasoner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46473"/>
              </p:ext>
            </p:extLst>
          </p:nvPr>
        </p:nvGraphicFramePr>
        <p:xfrm>
          <a:off x="971600" y="2492896"/>
          <a:ext cx="6912768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12768"/>
              </a:tblGrid>
              <a:tr h="1599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b="0" kern="120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@</a:t>
                      </a:r>
                      <a:r>
                        <a:rPr lang="pt-BR" sz="1400" b="0" kern="120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WebServlet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"/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jason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ReasonerJasonServlet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WebSocketServlet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dirty="0" err="1" smtClean="0">
                          <a:ln>
                            <a:noFill/>
                          </a:ln>
                          <a:solidFill>
                            <a:srgbClr val="0000C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serialVersionUID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1L;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StreamInbound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createWebSocketInbound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(String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subProtocol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HttpServletRequest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ReasonerJasonWebSocket</a:t>
                      </a: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}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n>
                            <a:noFill/>
                          </a:ln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b="0" dirty="0" smtClean="0">
                        <a:ln>
                          <a:noFill/>
                        </a:ln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400" b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</a:rPr>
                        <a:t>}</a:t>
                      </a:r>
                      <a:endParaRPr lang="pt-BR" sz="1400" b="0" dirty="0">
                        <a:ln>
                          <a:noFill/>
                        </a:ln>
                        <a:latin typeface="Courier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i</a:t>
            </a:r>
            <a:r>
              <a:rPr lang="pt-BR" sz="2800" dirty="0" smtClean="0"/>
              <a:t>mplementação do </a:t>
            </a:r>
            <a:r>
              <a:rPr lang="pt-BR" sz="2800" dirty="0" err="1" smtClean="0"/>
              <a:t>Websocket</a:t>
            </a:r>
            <a:r>
              <a:rPr lang="pt-BR" sz="2800" dirty="0" smtClean="0"/>
              <a:t> no </a:t>
            </a:r>
            <a:r>
              <a:rPr lang="pt-BR" sz="2800" dirty="0" err="1" smtClean="0"/>
              <a:t>Reasoner</a:t>
            </a:r>
            <a:r>
              <a:rPr lang="pt-BR" sz="2800" dirty="0" smtClean="0"/>
              <a:t>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78625"/>
              </p:ext>
            </p:extLst>
          </p:nvPr>
        </p:nvGraphicFramePr>
        <p:xfrm>
          <a:off x="611560" y="2492896"/>
          <a:ext cx="8208912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912"/>
              </a:tblGrid>
              <a:tr h="15990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ReasonerJasonWebSocket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extends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MessageInbound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pt-BR" sz="1400" dirty="0" smtClean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0" dirty="0" smtClean="0">
                          <a:solidFill>
                            <a:srgbClr val="646464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@Override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pt-BR" sz="1400" dirty="0" smtClean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onOpen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WsOutbound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outbound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Log.</a:t>
                      </a:r>
                      <a:r>
                        <a:rPr lang="en-US" sz="1400" b="0" i="1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onOpen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websocket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is open"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MessageManager.</a:t>
                      </a:r>
                      <a:r>
                        <a:rPr lang="en-US" sz="1400" b="0" i="1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getInstance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().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setWebSocket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40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dirty="0" smtClean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0" dirty="0" smtClean="0">
                          <a:solidFill>
                            <a:srgbClr val="646464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pt-BR" sz="1400" b="0" dirty="0" smtClean="0"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onBinaryMessage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ByteBuffer</a:t>
                      </a:r>
                      <a:r>
                        <a:rPr lang="en-US" sz="1400" b="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throws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IOException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{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IOException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"Method is not implemented!"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  <a:endParaRPr lang="pt-BR" sz="1400" b="0" dirty="0" smtClean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2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i</a:t>
            </a:r>
            <a:r>
              <a:rPr lang="pt-BR" sz="2000" dirty="0" smtClean="0"/>
              <a:t>mplementação do </a:t>
            </a:r>
            <a:r>
              <a:rPr lang="pt-BR" sz="2000" dirty="0" err="1" smtClean="0"/>
              <a:t>Websocket</a:t>
            </a:r>
            <a:r>
              <a:rPr lang="pt-BR" sz="2000" dirty="0" smtClean="0"/>
              <a:t> no </a:t>
            </a:r>
            <a:r>
              <a:rPr lang="pt-BR" sz="2000" dirty="0" err="1" smtClean="0"/>
              <a:t>Reasoner</a:t>
            </a:r>
            <a:r>
              <a:rPr lang="pt-BR" sz="2000" dirty="0" smtClean="0"/>
              <a:t> (continuação):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13214"/>
              </p:ext>
            </p:extLst>
          </p:nvPr>
        </p:nvGraphicFramePr>
        <p:xfrm>
          <a:off x="467544" y="2060848"/>
          <a:ext cx="8496944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6944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646464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@Override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 void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onTextMessage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CharBuffer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Log.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info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onTextMessage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"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MessageManager.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getInstance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().manage(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.toString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sendMessage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Log.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info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4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sendMessage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getWsOutbound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writeTextMessage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CharBuffer.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wrap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catch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.printStackTrace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			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	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 smtClean="0"/>
          </a:p>
          <a:p>
            <a:r>
              <a:rPr lang="pt-BR" sz="2800" dirty="0"/>
              <a:t>a</a:t>
            </a:r>
            <a:r>
              <a:rPr lang="pt-BR" sz="2800" dirty="0" smtClean="0"/>
              <a:t>ulas tradicionais X Tecnologia;</a:t>
            </a:r>
          </a:p>
          <a:p>
            <a:endParaRPr lang="pt-BR" sz="2800" dirty="0" smtClean="0"/>
          </a:p>
          <a:p>
            <a:r>
              <a:rPr lang="pt-BR" sz="2800" dirty="0"/>
              <a:t>u</a:t>
            </a:r>
            <a:r>
              <a:rPr lang="pt-BR" sz="2800" dirty="0" smtClean="0"/>
              <a:t>so de simuladores no auxílio da educação;</a:t>
            </a:r>
          </a:p>
          <a:p>
            <a:endParaRPr lang="pt-BR" sz="2800" dirty="0" smtClean="0"/>
          </a:p>
          <a:p>
            <a:r>
              <a:rPr lang="pt-BR" sz="2800" dirty="0"/>
              <a:t>e</a:t>
            </a:r>
            <a:r>
              <a:rPr lang="pt-BR" sz="2800" dirty="0" smtClean="0"/>
              <a:t>cossistema – biocenose – biótopo.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c</a:t>
            </a:r>
            <a:r>
              <a:rPr lang="pt-BR" sz="2800" dirty="0" smtClean="0"/>
              <a:t>onfiguração do agente: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33641"/>
              </p:ext>
            </p:extLst>
          </p:nvPr>
        </p:nvGraphicFramePr>
        <p:xfrm>
          <a:off x="457200" y="2492896"/>
          <a:ext cx="853244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2440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configureAgent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Agent 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jasonAgent</a:t>
                      </a:r>
                      <a:r>
                        <a:rPr lang="en-US" sz="1400" b="0" baseline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Agent();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TransitionSystem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jasonAgent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jasonAgent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.initAg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getAslFilePath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String.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"Agent \"%s\" using static mind @ %s"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getAgName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getAslFilePath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()));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catch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JasonException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.printStackTrace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showError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"Error initializing agent"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m</a:t>
            </a:r>
            <a:r>
              <a:rPr lang="pt-BR" sz="2800" dirty="0" smtClean="0"/>
              <a:t>étodo que informa a ação determinada: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/>
              <a:t>e</a:t>
            </a:r>
            <a:r>
              <a:rPr lang="pt-BR" sz="2800" dirty="0" smtClean="0"/>
              <a:t>xecução do raciocínio: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53549"/>
              </p:ext>
            </p:extLst>
          </p:nvPr>
        </p:nvGraphicFramePr>
        <p:xfrm>
          <a:off x="323528" y="1916832"/>
          <a:ext cx="853244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2440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0" dirty="0" smtClean="0">
                          <a:solidFill>
                            <a:srgbClr val="646464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@Override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act(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ActionExec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List&lt;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ActionExec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"Agent 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getAgName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": doing: 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.getActionTerm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MessageManager.</a:t>
                      </a:r>
                      <a:r>
                        <a:rPr lang="en-US" sz="1400" i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getInstance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sendMessage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.getActionTerm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 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.setResult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0" dirty="0" err="1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feedback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.add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6A3E3E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20384"/>
              </p:ext>
            </p:extLst>
          </p:nvPr>
        </p:nvGraphicFramePr>
        <p:xfrm>
          <a:off x="323528" y="5013176"/>
          <a:ext cx="60960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run()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showInfo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"Reasoning cycle..."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getTS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reasoningCycle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400" dirty="0">
                        <a:latin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8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m</a:t>
            </a:r>
            <a:r>
              <a:rPr lang="pt-BR" sz="2800" dirty="0" smtClean="0"/>
              <a:t>ente da sardinha: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79144"/>
              </p:ext>
            </p:extLst>
          </p:nvPr>
        </p:nvGraphicFramePr>
        <p:xfrm>
          <a:off x="755576" y="2060848"/>
          <a:ext cx="7272808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2808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Initial beliefs and rules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Crenças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iniciais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predator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smtClean="0">
                          <a:solidFill>
                            <a:srgbClr val="FF3399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rgbClr val="FF3399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Tubarão</a:t>
                      </a:r>
                      <a:r>
                        <a:rPr lang="en-US" sz="1200" kern="1200" dirty="0" smtClean="0">
                          <a:solidFill>
                            <a:srgbClr val="FF3399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Initial goals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Objetivos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iniciais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+!explore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Initial plans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Planos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iniciais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onPercept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: 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predator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err="1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flee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onPercept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: </a:t>
                      </a:r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not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predator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explore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onCollide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explore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m</a:t>
            </a:r>
            <a:r>
              <a:rPr lang="pt-BR" sz="2800" dirty="0" smtClean="0"/>
              <a:t>ente do tubarão: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7635"/>
              </p:ext>
            </p:extLst>
          </p:nvPr>
        </p:nvGraphicFramePr>
        <p:xfrm>
          <a:off x="755576" y="2060848"/>
          <a:ext cx="7272808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2808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Initial beliefs and rules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Crenças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regras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iniciais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prey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 smtClean="0">
                          <a:solidFill>
                            <a:srgbClr val="FF3399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200" kern="1200" dirty="0" err="1" smtClean="0">
                          <a:solidFill>
                            <a:srgbClr val="FF3399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Sardinha</a:t>
                      </a:r>
                      <a:r>
                        <a:rPr lang="en-US" sz="1200" kern="1200" dirty="0" smtClean="0">
                          <a:solidFill>
                            <a:srgbClr val="FF3399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Initial goals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Objetivos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iniciais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rgbClr val="0070C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+!explore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Initial plans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Planos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iniciais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*/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2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onPercept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: 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prey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err="1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pursue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onPercept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: </a:t>
                      </a:r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not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prey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explore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onCollide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: 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prey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err="1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eat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pt-BR" sz="1200" kern="1200" dirty="0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onCollide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: </a:t>
                      </a:r>
                      <a:r>
                        <a:rPr lang="pt-B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not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err="1" smtClean="0">
                          <a:solidFill>
                            <a:srgbClr val="00B05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prey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PerceivedType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&lt;- </a:t>
                      </a:r>
                      <a:r>
                        <a:rPr lang="pt-BR" sz="1200" kern="1200" dirty="0" smtClean="0">
                          <a:solidFill>
                            <a:srgbClr val="FF33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explore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rgbClr val="7030A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Perceiver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).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</a:t>
            </a:r>
            <a:r>
              <a:rPr lang="pt-BR" sz="2400" dirty="0" smtClean="0"/>
              <a:t>mplementação do </a:t>
            </a:r>
            <a:r>
              <a:rPr lang="pt-BR" sz="2400" dirty="0" err="1" smtClean="0"/>
              <a:t>Websocket</a:t>
            </a:r>
            <a:r>
              <a:rPr lang="pt-BR" sz="2400" dirty="0" smtClean="0"/>
              <a:t> no Aquário Virtual: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02879"/>
              </p:ext>
            </p:extLst>
          </p:nvPr>
        </p:nvGraphicFramePr>
        <p:xfrm>
          <a:off x="755576" y="2060848"/>
          <a:ext cx="7272808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2808"/>
              </a:tblGrid>
              <a:tr h="1599064">
                <a:tc>
                  <a:txBody>
                    <a:bodyPr/>
                    <a:lstStyle/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createWebSocket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(uri) {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2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visEdu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2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WebSocket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window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|| 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2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MozWebSocket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window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webSocket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WebSocket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(uri);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timeOfInstantiation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Date.now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alert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"Browser </a:t>
                      </a:r>
                      <a:r>
                        <a:rPr lang="en-US" sz="12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não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suporta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Weboscket</a:t>
                      </a:r>
                      <a:r>
                        <a:rPr lang="en-US" sz="12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webSocket.onmessage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visEdu.onMessage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webSocket.onopen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visEdu.onOpen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webSocket.onclose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visEdu.onClose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webSocket.onerror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 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visEdu.onError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evt</a:t>
                      </a: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};</a:t>
                      </a:r>
                    </a:p>
                    <a:p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2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</a:t>
            </a:r>
            <a:r>
              <a:rPr lang="pt-BR" sz="2400" dirty="0" smtClean="0"/>
              <a:t>mplementação da função </a:t>
            </a:r>
            <a:r>
              <a:rPr lang="pt-BR" sz="2400" dirty="0" err="1" smtClean="0"/>
              <a:t>onRender</a:t>
            </a:r>
            <a:r>
              <a:rPr lang="pt-BR" sz="2400" dirty="0" smtClean="0"/>
              <a:t>: 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29132"/>
              </p:ext>
            </p:extLst>
          </p:nvPr>
        </p:nvGraphicFramePr>
        <p:xfrm>
          <a:off x="179512" y="2060848"/>
          <a:ext cx="8856984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6984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ThreeJSCustomHandler.prototype.onRender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.controls.update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VisEdu.stats.update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 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kern="1200" dirty="0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sz="1400" kern="1200" dirty="0" err="1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Itera</a:t>
                      </a:r>
                      <a:r>
                        <a:rPr lang="en-US" sz="1400" kern="1200" dirty="0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sobre</a:t>
                      </a:r>
                      <a:r>
                        <a:rPr lang="en-US" sz="1400" kern="1200" dirty="0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400" kern="1200" dirty="0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objetos</a:t>
                      </a:r>
                      <a:r>
                        <a:rPr lang="en-US" sz="1400" kern="1200" dirty="0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presentes</a:t>
                      </a:r>
                      <a:r>
                        <a:rPr lang="en-US" sz="1400" kern="1200" dirty="0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400" kern="1200" dirty="0" err="1" smtClean="0">
                          <a:solidFill>
                            <a:srgbClr val="006600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mapa</a:t>
                      </a:r>
                      <a:endParaRPr lang="pt-BR" sz="1400" kern="1200" dirty="0" smtClean="0">
                        <a:solidFill>
                          <a:srgbClr val="006600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$.each(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ThreeJSCustomHandler.prototype.objectsMap,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(index, value){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threeObject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value.threeObject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threeObject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(threeObject.name != 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""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		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value.update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ThreeJSCustomHandler.prototype.objectsMap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})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</a:t>
            </a:r>
            <a:r>
              <a:rPr lang="pt-BR" sz="2400" dirty="0" smtClean="0"/>
              <a:t>mplementação da função </a:t>
            </a:r>
            <a:r>
              <a:rPr lang="pt-BR" sz="2400" dirty="0" err="1" smtClean="0"/>
              <a:t>update</a:t>
            </a:r>
            <a:r>
              <a:rPr lang="pt-BR" sz="2400" dirty="0" smtClean="0"/>
              <a:t> da classe </a:t>
            </a:r>
            <a:r>
              <a:rPr lang="pt-BR" sz="2400" dirty="0" err="1" smtClean="0"/>
              <a:t>FishObject</a:t>
            </a:r>
            <a:r>
              <a:rPr lang="pt-BR" sz="2400" dirty="0" smtClean="0"/>
              <a:t>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490"/>
              </p:ext>
            </p:extLst>
          </p:nvPr>
        </p:nvGraphicFramePr>
        <p:xfrm>
          <a:off x="702093" y="1961700"/>
          <a:ext cx="7992888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92888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FishObject.prototype.update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objectsMap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.isReady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.vision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.vision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.threeObject.children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[0];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.camera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.threeObject.children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[2];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Game.apiHandler.properties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400" b="0" dirty="0" err="1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speedMultiplier</a:t>
                      </a:r>
                      <a:r>
                        <a:rPr lang="en-US" sz="1400" b="0" dirty="0" smtClean="0">
                          <a:solidFill>
                            <a:srgbClr val="2A00FF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] != 0)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.frameCount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&gt;= 2)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Game.apiHandler.percept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.percept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objectsMap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.frameCount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0;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.move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.frameCount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++;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detecção de colisão via </a:t>
            </a:r>
            <a:r>
              <a:rPr lang="pt-BR" sz="2400" dirty="0" err="1" smtClean="0"/>
              <a:t>bounding</a:t>
            </a:r>
            <a:r>
              <a:rPr lang="pt-BR" sz="2400" dirty="0" smtClean="0"/>
              <a:t> box: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101742"/>
              </p:ext>
            </p:extLst>
          </p:nvPr>
        </p:nvGraphicFramePr>
        <p:xfrm>
          <a:off x="457200" y="1961700"/>
          <a:ext cx="843528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5280"/>
              </a:tblGrid>
              <a:tr h="1599064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FishObject.prototype.detectCollisionBBox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(object1, object2)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(object1 &amp;&amp; object2)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object1BBox 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THREE.Box3().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setFromObject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(object1);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object2BBox =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THREE.Box3().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setFromObject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(object2);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err="1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collision = object1BBox.isIntersectionBox(object2BBox);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(collision) {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}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7F0055"/>
                          </a:solidFill>
                          <a:effectLst/>
                          <a:latin typeface="Courier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;</a:t>
                      </a:r>
                      <a:endParaRPr lang="pt-BR" sz="1400" kern="1200" dirty="0" smtClean="0">
                        <a:solidFill>
                          <a:schemeClr val="tx1"/>
                        </a:solidFill>
                        <a:effectLst/>
                        <a:latin typeface="Courier"/>
                        <a:ea typeface="+mn-ea"/>
                        <a:cs typeface="+mn-cs"/>
                      </a:endParaRPr>
                    </a:p>
                    <a:p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Courier"/>
                          <a:ea typeface="+mn-ea"/>
                          <a:cs typeface="+mn-cs"/>
                        </a:rPr>
                        <a:t>}</a:t>
                      </a:r>
                      <a:endParaRPr lang="pt-BR" sz="1400" b="0" dirty="0">
                        <a:solidFill>
                          <a:sysClr val="windowText" lastClr="000000"/>
                        </a:solidFill>
                        <a:effectLst/>
                        <a:latin typeface="Courie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Operacionalidade da 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7" y="1700808"/>
            <a:ext cx="8621374" cy="392569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37588"/>
              </p:ext>
            </p:extLst>
          </p:nvPr>
        </p:nvGraphicFramePr>
        <p:xfrm>
          <a:off x="457200" y="1196752"/>
          <a:ext cx="8208912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800" b="1" dirty="0" smtClean="0"/>
              <a:t>Desenvolver um simulador de ecossistema de aquário marinho.</a:t>
            </a:r>
          </a:p>
          <a:p>
            <a:pPr marL="0" indent="0" algn="ctr">
              <a:buNone/>
            </a:pPr>
            <a:endParaRPr lang="pt-BR" sz="2800" b="1" dirty="0" smtClean="0"/>
          </a:p>
          <a:p>
            <a:r>
              <a:rPr lang="pt-BR" sz="2400" dirty="0"/>
              <a:t>e</a:t>
            </a:r>
            <a:r>
              <a:rPr lang="pt-BR" sz="2400" dirty="0" smtClean="0"/>
              <a:t>stender o módulo de raciocínio desenvolvido por Feltrin (2014);</a:t>
            </a:r>
          </a:p>
          <a:p>
            <a:endParaRPr lang="pt-BR" sz="2400" dirty="0" smtClean="0"/>
          </a:p>
          <a:p>
            <a:r>
              <a:rPr lang="pt-BR" sz="2400" dirty="0"/>
              <a:t>t</a:t>
            </a:r>
            <a:r>
              <a:rPr lang="pt-BR" sz="2400" dirty="0" smtClean="0"/>
              <a:t>er um ambiente que permita a inserção de agentes dotados de representações gráficas;</a:t>
            </a:r>
          </a:p>
          <a:p>
            <a:endParaRPr lang="pt-BR" sz="2400" dirty="0" smtClean="0"/>
          </a:p>
          <a:p>
            <a:r>
              <a:rPr lang="pt-BR" sz="2400" dirty="0"/>
              <a:t>a</a:t>
            </a:r>
            <a:r>
              <a:rPr lang="pt-BR" sz="2400" dirty="0" smtClean="0"/>
              <a:t>dicionar funcionalidades que permitam gerar animações comportamentais.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028026"/>
              </p:ext>
            </p:extLst>
          </p:nvPr>
        </p:nvGraphicFramePr>
        <p:xfrm>
          <a:off x="457200" y="1196752"/>
          <a:ext cx="8229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4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886"/>
              </p:ext>
            </p:extLst>
          </p:nvPr>
        </p:nvGraphicFramePr>
        <p:xfrm>
          <a:off x="323528" y="1196752"/>
          <a:ext cx="8379476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313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97898"/>
              </p:ext>
            </p:extLst>
          </p:nvPr>
        </p:nvGraphicFramePr>
        <p:xfrm>
          <a:off x="457200" y="1331640"/>
          <a:ext cx="8239944" cy="526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8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7544" y="4782343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Mc = </a:t>
            </a:r>
            <a:r>
              <a:rPr lang="pt-BR" sz="2400" b="1" dirty="0" err="1" smtClean="0"/>
              <a:t>Qt</a:t>
            </a:r>
            <a:r>
              <a:rPr lang="pt-BR" sz="2400" b="1" dirty="0" smtClean="0"/>
              <a:t> x 1.58 + 23.1</a:t>
            </a:r>
            <a:endParaRPr lang="pt-BR" sz="2400" b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27945"/>
              </p:ext>
            </p:extLst>
          </p:nvPr>
        </p:nvGraphicFramePr>
        <p:xfrm>
          <a:off x="501468" y="1307966"/>
          <a:ext cx="8195676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6237"/>
                <a:gridCol w="3312368"/>
                <a:gridCol w="3477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 consumida (MB) tubarões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Memória consumida (MB) sardinhas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23.1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24.6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26.2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27.3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28.3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38.9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29.4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424368" y="478234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Mc = </a:t>
            </a:r>
            <a:r>
              <a:rPr lang="pt-BR" sz="2400" b="1" dirty="0" err="1" smtClean="0"/>
              <a:t>Qs</a:t>
            </a:r>
            <a:r>
              <a:rPr lang="pt-BR" sz="2400" b="1" dirty="0" smtClean="0"/>
              <a:t> x 0.63 + 23.1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15616" y="5831686"/>
            <a:ext cx="5689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Mc = </a:t>
            </a:r>
            <a:r>
              <a:rPr lang="pt-BR" sz="2800" b="1" dirty="0" err="1" smtClean="0"/>
              <a:t>Qt</a:t>
            </a:r>
            <a:r>
              <a:rPr lang="pt-BR" sz="2800" b="1" dirty="0" smtClean="0"/>
              <a:t> x 1.58 + </a:t>
            </a:r>
            <a:r>
              <a:rPr lang="pt-BR" sz="2800" b="1" dirty="0" err="1" smtClean="0"/>
              <a:t>Qs</a:t>
            </a:r>
            <a:r>
              <a:rPr lang="pt-BR" sz="2800" b="1" dirty="0" smtClean="0"/>
              <a:t> x 0.63 + 23.1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5057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</a:t>
            </a:r>
            <a:r>
              <a:rPr lang="pt-BR" dirty="0" smtClean="0"/>
              <a:t>empo para estabelecer comunicação: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/>
              <a:t>t</a:t>
            </a:r>
            <a:r>
              <a:rPr lang="pt-BR" dirty="0" smtClean="0"/>
              <a:t>empo médio de raciocínio: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9872"/>
              </p:ext>
            </p:extLst>
          </p:nvPr>
        </p:nvGraphicFramePr>
        <p:xfrm>
          <a:off x="457200" y="2060848"/>
          <a:ext cx="8229600" cy="98173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33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navegador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Opera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Internet Explorer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Chrome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Edge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Firefox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3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tempo (s) 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0.171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0.212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0.239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0.288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0.291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79261"/>
              </p:ext>
            </p:extLst>
          </p:nvPr>
        </p:nvGraphicFramePr>
        <p:xfrm>
          <a:off x="457200" y="3789040"/>
          <a:ext cx="8229600" cy="201622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quantidade de peixes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Opera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Firefox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Chrome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Internet Explorer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Edge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3</a:t>
                      </a:r>
                      <a:endParaRPr lang="pt-B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0.004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0.009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0.007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6</a:t>
                      </a:r>
                      <a:endParaRPr lang="pt-B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0.006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0.017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0.022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9</a:t>
                      </a:r>
                      <a:endParaRPr lang="pt-B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0.015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0.003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0.041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0.057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12</a:t>
                      </a:r>
                      <a:endParaRPr lang="pt-B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0.009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0.033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0.008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0.095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10.24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0" dirty="0">
                          <a:effectLst/>
                        </a:rPr>
                        <a:t>15</a:t>
                      </a:r>
                      <a:endParaRPr lang="pt-B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0.1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0.056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0.114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0.533</a:t>
                      </a:r>
                      <a:endParaRPr lang="pt-B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19.677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1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Discussões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comparação com os trabalhos correlatos: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72642"/>
              </p:ext>
            </p:extLst>
          </p:nvPr>
        </p:nvGraphicFramePr>
        <p:xfrm>
          <a:off x="251520" y="2132855"/>
          <a:ext cx="8640959" cy="36534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419249"/>
                <a:gridCol w="1167405"/>
                <a:gridCol w="1490366"/>
                <a:gridCol w="889872"/>
                <a:gridCol w="1674067"/>
              </a:tblGrid>
              <a:tr h="6658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aspectos/trabalhos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MASSIVE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Fish School and Obstacles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STEVE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VISEDU – Aquário Virtual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gera animação comportamental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possui ambiente tridimensional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desenvolvido para a web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possui fins educativos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relacionado à biologia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permite interação com o ambiente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possui tipos variados de 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19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desacoplado do modelo de IA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gera comportamento imprevisível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</a:t>
            </a:r>
            <a:r>
              <a:rPr lang="pt-BR" dirty="0" smtClean="0"/>
              <a:t>bjetivos propostos X contemplados;</a:t>
            </a:r>
          </a:p>
          <a:p>
            <a:r>
              <a:rPr lang="pt-BR" dirty="0"/>
              <a:t>f</a:t>
            </a:r>
            <a:r>
              <a:rPr lang="pt-BR" dirty="0" smtClean="0"/>
              <a:t>erramentas Aquário Virtual:</a:t>
            </a:r>
          </a:p>
          <a:p>
            <a:pPr lvl="1"/>
            <a:r>
              <a:rPr lang="pt-BR" dirty="0" smtClean="0"/>
              <a:t>HTML5 em conjunto com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ThreeJS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f</a:t>
            </a:r>
            <a:r>
              <a:rPr lang="pt-BR" dirty="0" smtClean="0"/>
              <a:t>erramentas </a:t>
            </a:r>
            <a:r>
              <a:rPr lang="pt-BR" dirty="0" err="1" smtClean="0"/>
              <a:t>Reasoner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Interpretador Jason;</a:t>
            </a:r>
          </a:p>
          <a:p>
            <a:pPr lvl="1"/>
            <a:r>
              <a:rPr lang="pt-BR" dirty="0" err="1" smtClean="0"/>
              <a:t>AgentSpeak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Java;</a:t>
            </a:r>
          </a:p>
          <a:p>
            <a:r>
              <a:rPr lang="pt-BR" dirty="0"/>
              <a:t>p</a:t>
            </a:r>
            <a:r>
              <a:rPr lang="pt-BR" dirty="0" smtClean="0"/>
              <a:t>rincipais contribuições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/>
              <a:t>p</a:t>
            </a:r>
            <a:r>
              <a:rPr lang="pt-BR" dirty="0" smtClean="0"/>
              <a:t>rincipais limitações.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</a:t>
            </a:r>
            <a:r>
              <a:rPr lang="pt-BR" dirty="0" smtClean="0"/>
              <a:t>ugestões: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riar modelos mentais mais elaborados;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outras técnicas de IA para a interpretação do raciocínio no </a:t>
            </a:r>
            <a:r>
              <a:rPr lang="pt-BR" dirty="0" err="1" smtClean="0"/>
              <a:t>Reasoner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ntegrar o </a:t>
            </a:r>
            <a:r>
              <a:rPr lang="pt-BR" dirty="0" err="1" smtClean="0"/>
              <a:t>Reasoner</a:t>
            </a:r>
            <a:r>
              <a:rPr lang="pt-BR" dirty="0" smtClean="0"/>
              <a:t> com outros interpretadores do modelo BDI;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outras técnicas para detectar colisão;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outras bibliotecas gráficas;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3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</a:t>
            </a:r>
            <a:r>
              <a:rPr lang="pt-BR" dirty="0" smtClean="0"/>
              <a:t>ugestões: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ferramentas voltadas para a web que permitam o desenvolvimento de forma concorrente;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mplementar animações mais reais;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dicionar novas formas de vida, novas cadeias alimentares;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mplementar ou integrar com um modelo BDI em </a:t>
            </a:r>
            <a:r>
              <a:rPr lang="pt-BR" dirty="0" err="1" smtClean="0"/>
              <a:t>Javascript</a:t>
            </a:r>
            <a:r>
              <a:rPr lang="pt-BR" dirty="0" smtClean="0"/>
              <a:t>, caso exista;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2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 Sugestões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</a:t>
            </a:r>
            <a:r>
              <a:rPr lang="pt-BR" dirty="0" smtClean="0"/>
              <a:t>ugestões: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ncluir um aquário de água doce e implementar seu ecossistema;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mplementar comportamentos cooperativos e competitivos entre os seres do aquário;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razer aspectos de jogos para o aquário (</a:t>
            </a:r>
            <a:r>
              <a:rPr lang="pt-BR" dirty="0" err="1"/>
              <a:t>g</a:t>
            </a:r>
            <a:r>
              <a:rPr lang="pt-BR" dirty="0" err="1" smtClean="0"/>
              <a:t>amificação</a:t>
            </a:r>
            <a:r>
              <a:rPr lang="pt-BR" dirty="0" smtClean="0"/>
              <a:t>);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mplementar novas formas de interação com o aquário.</a:t>
            </a:r>
          </a:p>
        </p:txBody>
      </p:sp>
    </p:spTree>
    <p:extLst>
      <p:ext uri="{BB962C8B-B14F-4D97-AF65-F5344CB8AC3E}">
        <p14:creationId xmlns:p14="http://schemas.microsoft.com/office/powerpoint/2010/main" val="31051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imulador: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onjunto de hardware e software.</a:t>
            </a:r>
          </a:p>
          <a:p>
            <a:pPr lvl="1"/>
            <a:endParaRPr lang="pt-BR" dirty="0" smtClean="0"/>
          </a:p>
          <a:p>
            <a:r>
              <a:rPr lang="pt-BR" dirty="0"/>
              <a:t>s</a:t>
            </a:r>
            <a:r>
              <a:rPr lang="pt-BR" dirty="0" smtClean="0"/>
              <a:t>imulação: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rocesso de imitar a realidade.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b="1" dirty="0" smtClean="0">
                <a:latin typeface="+mj-lt"/>
              </a:rPr>
              <a:t>Demonstração da aplicação</a:t>
            </a:r>
            <a:endParaRPr lang="pt-BR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4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modelo </a:t>
            </a:r>
            <a:r>
              <a:rPr lang="pt-BR" i="1" dirty="0" err="1" smtClean="0"/>
              <a:t>Belief</a:t>
            </a:r>
            <a:r>
              <a:rPr lang="pt-BR" i="1" dirty="0" smtClean="0"/>
              <a:t> </a:t>
            </a:r>
            <a:r>
              <a:rPr lang="pt-BR" i="1" dirty="0" err="1" smtClean="0"/>
              <a:t>Desire</a:t>
            </a:r>
            <a:r>
              <a:rPr lang="pt-BR" i="1" dirty="0" smtClean="0"/>
              <a:t> </a:t>
            </a:r>
            <a:r>
              <a:rPr lang="pt-BR" i="1" dirty="0" err="1" smtClean="0"/>
              <a:t>Intention</a:t>
            </a:r>
            <a:r>
              <a:rPr lang="pt-BR" i="1" dirty="0" smtClean="0"/>
              <a:t> </a:t>
            </a:r>
            <a:r>
              <a:rPr lang="pt-BR" dirty="0" smtClean="0"/>
              <a:t>– BDI: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renças;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esejos;</a:t>
            </a:r>
          </a:p>
          <a:p>
            <a:pPr lvl="1"/>
            <a:r>
              <a:rPr lang="pt-BR" dirty="0"/>
              <a:t>i</a:t>
            </a:r>
            <a:r>
              <a:rPr lang="pt-BR" dirty="0" smtClean="0"/>
              <a:t>ntenções.</a:t>
            </a:r>
          </a:p>
          <a:p>
            <a:pPr lvl="1"/>
            <a:endParaRPr lang="pt-BR" dirty="0" smtClean="0"/>
          </a:p>
          <a:p>
            <a:r>
              <a:rPr lang="pt-BR" dirty="0"/>
              <a:t>animação comportamental:</a:t>
            </a:r>
          </a:p>
          <a:p>
            <a:pPr lvl="1"/>
            <a:r>
              <a:rPr lang="pt-BR" dirty="0"/>
              <a:t>percepção;</a:t>
            </a:r>
          </a:p>
          <a:p>
            <a:pPr lvl="1"/>
            <a:r>
              <a:rPr lang="pt-BR" dirty="0"/>
              <a:t>raciocínio;</a:t>
            </a:r>
          </a:p>
          <a:p>
            <a:pPr lvl="1"/>
            <a:r>
              <a:rPr lang="pt-BR" dirty="0"/>
              <a:t>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41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MASSIVE: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imulador de multidões;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spaço tridimensional;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rabalha com agentes inteligentes;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ermite a simulação de milhões de agentes simples e até 100.000 agentes complexos;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 </a:t>
            </a:r>
            <a:r>
              <a:rPr lang="pt-BR" dirty="0"/>
              <a:t>o conceito de animação </a:t>
            </a:r>
            <a:r>
              <a:rPr lang="pt-BR" dirty="0" smtClean="0"/>
              <a:t>comportamental</a:t>
            </a:r>
            <a:r>
              <a:rPr lang="pt-BR" dirty="0"/>
              <a:t>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9" y="1331640"/>
            <a:ext cx="8312829" cy="4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Correlatos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Fish</a:t>
            </a:r>
            <a:r>
              <a:rPr lang="pt-BR" dirty="0" smtClean="0"/>
              <a:t> </a:t>
            </a:r>
            <a:r>
              <a:rPr lang="pt-BR" dirty="0" err="1" smtClean="0"/>
              <a:t>School</a:t>
            </a:r>
            <a:r>
              <a:rPr lang="pt-BR" dirty="0" smtClean="0"/>
              <a:t> </a:t>
            </a:r>
            <a:r>
              <a:rPr lang="pt-BR" dirty="0" err="1"/>
              <a:t>a</a:t>
            </a:r>
            <a:r>
              <a:rPr lang="pt-BR" dirty="0" err="1" smtClean="0"/>
              <a:t>nd</a:t>
            </a:r>
            <a:r>
              <a:rPr lang="pt-BR" dirty="0" smtClean="0"/>
              <a:t> </a:t>
            </a:r>
            <a:r>
              <a:rPr lang="pt-BR" dirty="0" err="1" smtClean="0"/>
              <a:t>Obstacles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/>
              <a:t>a</a:t>
            </a:r>
            <a:r>
              <a:rPr lang="pt-BR" dirty="0" smtClean="0"/>
              <a:t>plicação WEB;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spaço bidimensional;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imula </a:t>
            </a:r>
            <a:r>
              <a:rPr lang="pt-BR" dirty="0"/>
              <a:t>comportamentos de </a:t>
            </a:r>
            <a:r>
              <a:rPr lang="pt-BR" dirty="0" smtClean="0"/>
              <a:t>peixes:</a:t>
            </a:r>
            <a:endParaRPr lang="pt-BR" dirty="0"/>
          </a:p>
          <a:p>
            <a:pPr lvl="2"/>
            <a:r>
              <a:rPr lang="pt-BR" dirty="0"/>
              <a:t>f</a:t>
            </a:r>
            <a:r>
              <a:rPr lang="pt-BR" dirty="0" smtClean="0"/>
              <a:t>ormação </a:t>
            </a:r>
            <a:r>
              <a:rPr lang="pt-BR" dirty="0"/>
              <a:t>de cardumes;</a:t>
            </a:r>
          </a:p>
          <a:p>
            <a:pPr lvl="2"/>
            <a:r>
              <a:rPr lang="pt-BR" dirty="0"/>
              <a:t>d</a:t>
            </a:r>
            <a:r>
              <a:rPr lang="pt-BR" dirty="0" smtClean="0"/>
              <a:t>esviar </a:t>
            </a:r>
            <a:r>
              <a:rPr lang="pt-BR" dirty="0"/>
              <a:t>de obstáculos;</a:t>
            </a:r>
          </a:p>
          <a:p>
            <a:pPr lvl="2"/>
            <a:r>
              <a:rPr lang="pt-BR" dirty="0"/>
              <a:t>f</a:t>
            </a:r>
            <a:r>
              <a:rPr lang="pt-BR" dirty="0" smtClean="0"/>
              <a:t>ugir </a:t>
            </a:r>
            <a:r>
              <a:rPr lang="pt-BR" dirty="0"/>
              <a:t>de </a:t>
            </a:r>
            <a:r>
              <a:rPr lang="pt-BR" dirty="0" smtClean="0"/>
              <a:t>predadores;</a:t>
            </a:r>
            <a:endParaRPr lang="pt-BR" dirty="0"/>
          </a:p>
          <a:p>
            <a:pPr lvl="1"/>
            <a:r>
              <a:rPr lang="pt-BR" dirty="0"/>
              <a:t>t</a:t>
            </a:r>
            <a:r>
              <a:rPr lang="pt-BR" dirty="0" smtClean="0"/>
              <a:t>rabalha com agentes inteligentes (implícito);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 o conceito de animação comportamental.</a:t>
            </a:r>
          </a:p>
        </p:txBody>
      </p:sp>
    </p:spTree>
    <p:extLst>
      <p:ext uri="{BB962C8B-B14F-4D97-AF65-F5344CB8AC3E}">
        <p14:creationId xmlns:p14="http://schemas.microsoft.com/office/powerpoint/2010/main" val="52541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1280</Words>
  <Application>Microsoft Office PowerPoint</Application>
  <PresentationFormat>Apresentação na tela (4:3)</PresentationFormat>
  <Paragraphs>534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Courier</vt:lpstr>
      <vt:lpstr>Times New Roman</vt:lpstr>
      <vt:lpstr>Design padrão</vt:lpstr>
      <vt:lpstr>VisEdu – Aquário Virtual Simulador de Ecossistema Utilizando Animação Comportamental</vt:lpstr>
      <vt:lpstr>Roteiro</vt:lpstr>
      <vt:lpstr>Introdução</vt:lpstr>
      <vt:lpstr>Objetivos</vt:lpstr>
      <vt:lpstr>Fundamentação Teórica</vt:lpstr>
      <vt:lpstr>Fundamentação Teórica</vt:lpstr>
      <vt:lpstr>Trabalhos Correlatos</vt:lpstr>
      <vt:lpstr>Trabalhos Correlatos</vt:lpstr>
      <vt:lpstr>Trabalhos Correlatos</vt:lpstr>
      <vt:lpstr>Trabalhos Correlatos</vt:lpstr>
      <vt:lpstr>Trabalhos Correlatos</vt:lpstr>
      <vt:lpstr>Trabalhos Correlatos</vt:lpstr>
      <vt:lpstr>Requisitos</vt:lpstr>
      <vt:lpstr>Requisitos</vt:lpstr>
      <vt:lpstr>Requisitos</vt:lpstr>
      <vt:lpstr>Requisitos</vt:lpstr>
      <vt:lpstr>Requisitos</vt:lpstr>
      <vt:lpstr>Requisitos</vt:lpstr>
      <vt:lpstr>Requisitos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Especificação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Implementação</vt:lpstr>
      <vt:lpstr>Operacionalidade da Implementação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Conclusões e Sugestões</vt:lpstr>
      <vt:lpstr>Conclusões e Sugestões</vt:lpstr>
      <vt:lpstr>Conclusões e Sugestões</vt:lpstr>
      <vt:lpstr>Conclusões e Sugestões</vt:lpstr>
      <vt:lpstr>Apresentação do PowerPoint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Kevin Eduard Piske</cp:lastModifiedBy>
  <cp:revision>164</cp:revision>
  <dcterms:created xsi:type="dcterms:W3CDTF">2012-05-08T00:10:24Z</dcterms:created>
  <dcterms:modified xsi:type="dcterms:W3CDTF">2015-12-03T23:01:55Z</dcterms:modified>
</cp:coreProperties>
</file>