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gI7f6zcmklxIbiWjwrYSBthRlO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1712afe7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e1712afe7a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1712afe7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e1712afe7a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1712afe7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e1712afe7a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712afe7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e1712afe7a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1712afe7a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e1712afe7a_2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1712afe7a_2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1712afe7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1712afe7a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e1712afe7a_2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1712afe7a_2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1712afe7a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1712afe7a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e1712afe7a_2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1712afe7a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e1712afe7a_2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1712afe7a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e1712afe7a_2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1712afe7a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e1712afe7a_2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1712afe7a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e1712afe7a_2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1712afe7a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e1712afe7a_2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1712afe7a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e1712afe7a_2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429cc091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429cc09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429cc0912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429cc091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1712afe7a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e1712afe7a_2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350b7966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350b796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1712afe7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e1712afe7a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1712afe7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e1712afe7a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1712afe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e1712afe7a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1712afe7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e1712afe7a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433464" y="-376063"/>
            <a:ext cx="42770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457200" y="1412776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1"/>
            <a:ext cx="8229600" cy="4277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98400" y="2130425"/>
            <a:ext cx="88947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RVI-MOLECULES - ENSINO DE GEOMETRIA MOLECULAR DE QUÍMICA COM BASE EM REALIDADE VIRTUAL IMERSIVA E ILUSÃO DE ÓTICA</a:t>
            </a:r>
            <a:endParaRPr sz="23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/>
              <a:t>Aluno(a): Leonardo Rovigo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/>
              <a:t>Orientador: Dalton Solano dos Reis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712afe7a_0_64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Fundamentação Teórica</a:t>
            </a:r>
            <a:endParaRPr/>
          </a:p>
        </p:txBody>
      </p:sp>
      <p:sp>
        <p:nvSpPr>
          <p:cNvPr id="142" name="Google Shape;142;ge1712afe7a_0_64"/>
          <p:cNvSpPr txBox="1"/>
          <p:nvPr>
            <p:ph idx="1" type="body"/>
          </p:nvPr>
        </p:nvSpPr>
        <p:spPr>
          <a:xfrm>
            <a:off x="492550" y="163822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5869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3836"/>
              <a:buChar char="●"/>
            </a:pPr>
            <a:r>
              <a:rPr lang="pt-BR" sz="2641"/>
              <a:t>Resolução de 1832 x 1920 px</a:t>
            </a:r>
            <a:endParaRPr sz="2641"/>
          </a:p>
          <a:p>
            <a:pPr indent="-35869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3836"/>
              <a:buChar char="●"/>
            </a:pPr>
            <a:r>
              <a:rPr lang="pt-BR" sz="2641"/>
              <a:t>Frequências de atualização de 60 Hz, 72 Hz, 90 Hz e 120 Hz (beta)</a:t>
            </a:r>
            <a:endParaRPr sz="264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/>
              <a:t>Fonte: digitalizado pelo autor.</a:t>
            </a:r>
            <a:endParaRPr sz="1400"/>
          </a:p>
        </p:txBody>
      </p:sp>
      <p:pic>
        <p:nvPicPr>
          <p:cNvPr id="143" name="Google Shape;143;ge1712afe7a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37" y="3026350"/>
            <a:ext cx="8040625" cy="27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Correlatos</a:t>
            </a:r>
            <a:endParaRPr/>
          </a:p>
        </p:txBody>
      </p:sp>
      <p:sp>
        <p:nvSpPr>
          <p:cNvPr id="149" name="Google Shape;149;p6"/>
          <p:cNvSpPr txBox="1"/>
          <p:nvPr>
            <p:ph idx="1" type="body"/>
          </p:nvPr>
        </p:nvSpPr>
        <p:spPr>
          <a:xfrm>
            <a:off x="457200" y="1412776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“MedChemVR”: A Virtual Reality Game to Enhance Medicinal Chemistry Education</a:t>
            </a:r>
            <a:endParaRPr/>
          </a:p>
          <a:p>
            <a:pPr indent="-35560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–"/>
            </a:pPr>
            <a:r>
              <a:rPr lang="pt-BR" sz="2500"/>
              <a:t>Abuhammad </a:t>
            </a:r>
            <a:r>
              <a:rPr i="1" lang="pt-BR" sz="2500"/>
              <a:t>et al</a:t>
            </a:r>
            <a:r>
              <a:rPr lang="pt-BR" sz="2500"/>
              <a:t>. (2021)</a:t>
            </a:r>
            <a:endParaRPr sz="2500"/>
          </a:p>
          <a:p>
            <a:pPr indent="-35560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–"/>
            </a:pPr>
            <a:r>
              <a:rPr lang="pt-BR" sz="2500"/>
              <a:t>Exercícios e </a:t>
            </a:r>
            <a:r>
              <a:rPr lang="pt-BR" sz="2500"/>
              <a:t>questionários</a:t>
            </a:r>
            <a:r>
              <a:rPr lang="pt-BR" sz="2500"/>
              <a:t> em realidade virtual sobre construção de moléculas</a:t>
            </a:r>
            <a:endParaRPr sz="2500"/>
          </a:p>
          <a:p>
            <a:pPr indent="-330200" lvl="1" marL="742950" rtl="0" algn="l">
              <a:spcBef>
                <a:spcPts val="640"/>
              </a:spcBef>
              <a:spcAft>
                <a:spcPts val="0"/>
              </a:spcAft>
              <a:buSzPts val="2500"/>
              <a:buChar char="–"/>
            </a:pPr>
            <a:r>
              <a:rPr lang="pt-BR" sz="2500"/>
              <a:t>Feito utilizando o Unity3D</a:t>
            </a:r>
            <a:endParaRPr sz="2500"/>
          </a:p>
          <a:p>
            <a:pPr indent="-330200" lvl="1" marL="742950" rtl="0" algn="l">
              <a:spcBef>
                <a:spcPts val="640"/>
              </a:spcBef>
              <a:spcAft>
                <a:spcPts val="0"/>
              </a:spcAft>
              <a:buSzPts val="2500"/>
              <a:buChar char="–"/>
            </a:pPr>
            <a:r>
              <a:rPr lang="pt-BR" sz="2500"/>
              <a:t>Realidade virtual utilizando o celular</a:t>
            </a:r>
            <a:endParaRPr sz="25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712afe7a_0_72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Correlatos</a:t>
            </a:r>
            <a:endParaRPr/>
          </a:p>
        </p:txBody>
      </p:sp>
      <p:sp>
        <p:nvSpPr>
          <p:cNvPr id="155" name="Google Shape;155;ge1712afe7a_0_72"/>
          <p:cNvSpPr txBox="1"/>
          <p:nvPr>
            <p:ph idx="1" type="body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/>
              <a:t>Production and Evaluation of a Realistic Immersive Virtual Reality Organic Chemistry Laboratory Experience: Infrared Spectroscopy</a:t>
            </a:r>
            <a:endParaRPr sz="2800"/>
          </a:p>
          <a:p>
            <a:pPr indent="-35560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–"/>
            </a:pPr>
            <a:r>
              <a:rPr lang="pt-BR" sz="2500"/>
              <a:t>Dunnagan </a:t>
            </a:r>
            <a:r>
              <a:rPr i="1" lang="pt-BR" sz="2500"/>
              <a:t>et al</a:t>
            </a:r>
            <a:r>
              <a:rPr lang="pt-BR" sz="2500"/>
              <a:t>. (2020) </a:t>
            </a:r>
            <a:endParaRPr sz="2500"/>
          </a:p>
          <a:p>
            <a:pPr indent="-35560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–"/>
            </a:pPr>
            <a:r>
              <a:rPr lang="pt-BR" sz="2500"/>
              <a:t>Vídeo 360° interativo sobre espectroscopia infravermelha</a:t>
            </a:r>
            <a:endParaRPr sz="2500"/>
          </a:p>
          <a:p>
            <a:pPr indent="-330200" lvl="1" marL="742950" rtl="0" algn="l">
              <a:spcBef>
                <a:spcPts val="640"/>
              </a:spcBef>
              <a:spcAft>
                <a:spcPts val="0"/>
              </a:spcAft>
              <a:buSzPts val="2500"/>
              <a:buChar char="–"/>
            </a:pPr>
            <a:r>
              <a:rPr lang="pt-BR" sz="2500"/>
              <a:t>Feito utilizando o WondaVR, Adobe Illustrator e Adobe After Effects</a:t>
            </a:r>
            <a:endParaRPr sz="2500"/>
          </a:p>
          <a:p>
            <a:pPr indent="-330200" lvl="1" marL="742950" rtl="0" algn="l">
              <a:spcBef>
                <a:spcPts val="640"/>
              </a:spcBef>
              <a:spcAft>
                <a:spcPts val="0"/>
              </a:spcAft>
              <a:buSzPts val="2500"/>
              <a:buChar char="–"/>
            </a:pPr>
            <a:r>
              <a:rPr lang="pt-BR" sz="2500"/>
              <a:t>Realidade virtual utilizando o celular</a:t>
            </a:r>
            <a:endParaRPr sz="25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1712afe7a_0_79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Correlatos</a:t>
            </a:r>
            <a:endParaRPr/>
          </a:p>
        </p:txBody>
      </p:sp>
      <p:sp>
        <p:nvSpPr>
          <p:cNvPr id="161" name="Google Shape;161;ge1712afe7a_0_79"/>
          <p:cNvSpPr txBox="1"/>
          <p:nvPr>
            <p:ph idx="1" type="body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pt-BR" sz="2700"/>
              <a:t>Virtual Reality Technology and Remote Digital Application for Tele-Simulation and Global Medical Education: An Innovative Hybrid System for Clinical Training</a:t>
            </a:r>
            <a:endParaRPr sz="2700"/>
          </a:p>
          <a:p>
            <a:pPr indent="-35560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–"/>
            </a:pPr>
            <a:r>
              <a:rPr lang="pt-BR" sz="2500"/>
              <a:t>Almousa</a:t>
            </a:r>
            <a:r>
              <a:rPr i="1" lang="pt-BR" sz="2500"/>
              <a:t> et al</a:t>
            </a:r>
            <a:r>
              <a:rPr lang="pt-BR" sz="2500"/>
              <a:t>. (2021)</a:t>
            </a:r>
            <a:endParaRPr sz="2500"/>
          </a:p>
          <a:p>
            <a:pPr indent="-35560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–"/>
            </a:pPr>
            <a:r>
              <a:rPr lang="pt-BR" sz="2500"/>
              <a:t>Simulações clínicas</a:t>
            </a:r>
            <a:endParaRPr sz="2500"/>
          </a:p>
          <a:p>
            <a:pPr indent="-330200" lvl="1" marL="742950" rtl="0" algn="l">
              <a:spcBef>
                <a:spcPts val="640"/>
              </a:spcBef>
              <a:spcAft>
                <a:spcPts val="0"/>
              </a:spcAft>
              <a:buSzPts val="2500"/>
              <a:buChar char="–"/>
            </a:pPr>
            <a:r>
              <a:rPr lang="pt-BR" sz="2500"/>
              <a:t>Interação entre um usuário imerso e um não imerso</a:t>
            </a:r>
            <a:endParaRPr sz="2500"/>
          </a:p>
          <a:p>
            <a:pPr indent="-330200" lvl="1" marL="742950" rtl="0" algn="l">
              <a:spcBef>
                <a:spcPts val="640"/>
              </a:spcBef>
              <a:spcAft>
                <a:spcPts val="0"/>
              </a:spcAft>
              <a:buSzPts val="2500"/>
              <a:buChar char="–"/>
            </a:pPr>
            <a:r>
              <a:rPr lang="pt-BR" sz="2500"/>
              <a:t>Utilizaram o Unity3D e o Oculus Quest</a:t>
            </a:r>
            <a:endParaRPr sz="25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Funcionais</a:t>
            </a:r>
            <a:endParaRPr/>
          </a:p>
        </p:txBody>
      </p:sp>
      <p:sp>
        <p:nvSpPr>
          <p:cNvPr id="167" name="Google Shape;167;p7"/>
          <p:cNvSpPr txBox="1"/>
          <p:nvPr>
            <p:ph idx="1" type="body"/>
          </p:nvPr>
        </p:nvSpPr>
        <p:spPr>
          <a:xfrm>
            <a:off x="457200" y="1412776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1150" lvl="0" marL="342900" rtl="0" algn="l">
              <a:spcBef>
                <a:spcPts val="640"/>
              </a:spcBef>
              <a:spcAft>
                <a:spcPts val="0"/>
              </a:spcAft>
              <a:buSzPts val="2700"/>
              <a:buChar char="•"/>
            </a:pPr>
            <a:r>
              <a:rPr lang="pt-BR" sz="2700"/>
              <a:t>U</a:t>
            </a:r>
            <a:r>
              <a:rPr lang="pt-BR" sz="2700"/>
              <a:t>tilizar a anamorfose para esconder moléculas em uma cena</a:t>
            </a:r>
            <a:endParaRPr sz="2700"/>
          </a:p>
          <a:p>
            <a:pPr indent="-311150" lvl="0" marL="342900" rtl="0" algn="l">
              <a:spcBef>
                <a:spcPts val="640"/>
              </a:spcBef>
              <a:spcAft>
                <a:spcPts val="0"/>
              </a:spcAft>
              <a:buSzPts val="2700"/>
              <a:buChar char="•"/>
            </a:pPr>
            <a:r>
              <a:rPr lang="pt-BR" sz="2700"/>
              <a:t>Permitir que o usuário se movimente no espaço virtual</a:t>
            </a:r>
            <a:endParaRPr sz="2700"/>
          </a:p>
          <a:p>
            <a:pPr indent="-311150" lvl="0" marL="342900" rtl="0" algn="l">
              <a:spcBef>
                <a:spcPts val="640"/>
              </a:spcBef>
              <a:spcAft>
                <a:spcPts val="0"/>
              </a:spcAft>
              <a:buSzPts val="2700"/>
              <a:buChar char="•"/>
            </a:pPr>
            <a:r>
              <a:rPr lang="pt-BR" sz="2700"/>
              <a:t>Permitir que o usuário pegue objetos com os controles</a:t>
            </a:r>
            <a:endParaRPr sz="2700"/>
          </a:p>
          <a:p>
            <a:pPr indent="-311150" lvl="0" marL="342900" rtl="0" algn="l">
              <a:spcBef>
                <a:spcPts val="640"/>
              </a:spcBef>
              <a:spcAft>
                <a:spcPts val="0"/>
              </a:spcAft>
              <a:buSzPts val="2700"/>
              <a:buChar char="•"/>
            </a:pPr>
            <a:r>
              <a:rPr lang="pt-BR" sz="2700"/>
              <a:t>Permitir que o usuário escolha um exercício utilizando a tabela periódica</a:t>
            </a:r>
            <a:endParaRPr sz="27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1712afe7a_2_1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Funcionais</a:t>
            </a:r>
            <a:endParaRPr/>
          </a:p>
        </p:txBody>
      </p:sp>
      <p:sp>
        <p:nvSpPr>
          <p:cNvPr id="173" name="Google Shape;173;ge1712afe7a_2_1"/>
          <p:cNvSpPr txBox="1"/>
          <p:nvPr>
            <p:ph idx="1" type="body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05885" lvl="0" marL="342900" rtl="0" algn="l">
              <a:spcBef>
                <a:spcPts val="640"/>
              </a:spcBef>
              <a:spcAft>
                <a:spcPts val="0"/>
              </a:spcAft>
              <a:buSzPts val="2792"/>
              <a:buChar char="•"/>
            </a:pPr>
            <a:r>
              <a:rPr lang="pt-BR" sz="2791"/>
              <a:t>Permitir que o usuário amplie o texto utilizando o projetor</a:t>
            </a:r>
            <a:endParaRPr sz="2791"/>
          </a:p>
          <a:p>
            <a:pPr indent="-405885" lvl="0" marL="342900" rtl="0" algn="l">
              <a:spcBef>
                <a:spcPts val="640"/>
              </a:spcBef>
              <a:spcAft>
                <a:spcPts val="0"/>
              </a:spcAft>
              <a:buSzPts val="2792"/>
              <a:buChar char="•"/>
            </a:pPr>
            <a:r>
              <a:rPr lang="pt-BR" sz="2791"/>
              <a:t>Permitir que o usuário responda o exercício colocando uma molécula na caixa e apertando um botão</a:t>
            </a:r>
            <a:endParaRPr sz="2791"/>
          </a:p>
          <a:p>
            <a:pPr indent="-405885" lvl="0" marL="342900" rtl="0" algn="l">
              <a:spcBef>
                <a:spcPts val="640"/>
              </a:spcBef>
              <a:spcAft>
                <a:spcPts val="0"/>
              </a:spcAft>
              <a:buSzPts val="2792"/>
              <a:buChar char="•"/>
            </a:pPr>
            <a:r>
              <a:rPr lang="pt-BR" sz="2791"/>
              <a:t>Permitir que o usuário verifique sua resposta achando a molécula na cena</a:t>
            </a:r>
            <a:endParaRPr sz="2791"/>
          </a:p>
          <a:p>
            <a:pPr indent="-405885" lvl="0" marL="342900" rtl="0" algn="l">
              <a:spcBef>
                <a:spcPts val="640"/>
              </a:spcBef>
              <a:spcAft>
                <a:spcPts val="0"/>
              </a:spcAft>
              <a:buSzPts val="2792"/>
              <a:buChar char="•"/>
            </a:pPr>
            <a:r>
              <a:rPr lang="pt-BR" sz="2791"/>
              <a:t>Disponibilizar uma dica sobre como é construída a molécula para que seja encontrado mais facilmente</a:t>
            </a:r>
            <a:endParaRPr sz="239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1712afe7a_2_11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Não Funcionais</a:t>
            </a:r>
            <a:endParaRPr/>
          </a:p>
        </p:txBody>
      </p:sp>
      <p:sp>
        <p:nvSpPr>
          <p:cNvPr id="179" name="Google Shape;179;ge1712afe7a_2_11"/>
          <p:cNvSpPr txBox="1"/>
          <p:nvPr>
            <p:ph idx="1" type="body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5885" lvl="0" marL="342900" rtl="0" algn="l">
              <a:spcBef>
                <a:spcPts val="640"/>
              </a:spcBef>
              <a:spcAft>
                <a:spcPts val="0"/>
              </a:spcAft>
              <a:buSzPts val="2792"/>
              <a:buChar char="•"/>
            </a:pPr>
            <a:r>
              <a:rPr lang="pt-BR" sz="2791"/>
              <a:t>Utilizar o Unity e a linguagem de programação C# para desenvolver o aplicativo</a:t>
            </a:r>
            <a:endParaRPr sz="2791"/>
          </a:p>
          <a:p>
            <a:pPr indent="-405885" lvl="0" marL="342900" rtl="0" algn="l">
              <a:spcBef>
                <a:spcPts val="640"/>
              </a:spcBef>
              <a:spcAft>
                <a:spcPts val="0"/>
              </a:spcAft>
              <a:buSzPts val="2792"/>
              <a:buChar char="•"/>
            </a:pPr>
            <a:r>
              <a:rPr lang="pt-BR" sz="2791"/>
              <a:t>Utilizar a biblioteca da Oculus para implementar a realidade virtual</a:t>
            </a:r>
            <a:endParaRPr sz="2791"/>
          </a:p>
          <a:p>
            <a:pPr indent="-405885" lvl="0" marL="342900" rtl="0" algn="l">
              <a:spcBef>
                <a:spcPts val="640"/>
              </a:spcBef>
              <a:spcAft>
                <a:spcPts val="0"/>
              </a:spcAft>
              <a:buSzPts val="2792"/>
              <a:buChar char="•"/>
            </a:pPr>
            <a:r>
              <a:rPr lang="pt-BR" sz="2791"/>
              <a:t>Utilizar o Blender como uma das ferramentas para fazer a modelagem em 3D</a:t>
            </a:r>
            <a:endParaRPr sz="2791"/>
          </a:p>
          <a:p>
            <a:pPr indent="-405885" lvl="0" marL="342900" rtl="0" algn="l">
              <a:spcBef>
                <a:spcPts val="640"/>
              </a:spcBef>
              <a:spcAft>
                <a:spcPts val="0"/>
              </a:spcAft>
              <a:buSzPts val="2792"/>
              <a:buChar char="•"/>
            </a:pPr>
            <a:r>
              <a:rPr lang="pt-BR" sz="2791"/>
              <a:t>Utilizar o Blender para aplicar a anamorfose nas moléculas</a:t>
            </a:r>
            <a:endParaRPr sz="279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</a:t>
            </a:r>
            <a:endParaRPr/>
          </a:p>
        </p:txBody>
      </p:sp>
      <p:sp>
        <p:nvSpPr>
          <p:cNvPr id="185" name="Google Shape;185;p8"/>
          <p:cNvSpPr txBox="1"/>
          <p:nvPr>
            <p:ph idx="1" type="body"/>
          </p:nvPr>
        </p:nvSpPr>
        <p:spPr>
          <a:xfrm>
            <a:off x="457200" y="1412776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Diagrama de Classes: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ge1712afe7a_2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401" y="168950"/>
            <a:ext cx="7538526" cy="62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1712afe7a_2_24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</a:t>
            </a:r>
            <a:endParaRPr/>
          </a:p>
        </p:txBody>
      </p:sp>
      <p:sp>
        <p:nvSpPr>
          <p:cNvPr id="196" name="Google Shape;196;ge1712afe7a_2_24"/>
          <p:cNvSpPr txBox="1"/>
          <p:nvPr>
            <p:ph idx="1" type="body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Diagrama de Sequência: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412776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/>
              <a:t>Introdução</a:t>
            </a:r>
            <a:endParaRPr sz="2500"/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/>
              <a:t>Objetivos</a:t>
            </a:r>
            <a:endParaRPr sz="2500"/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/>
              <a:t>Fundamentação Teórica</a:t>
            </a:r>
            <a:endParaRPr sz="2500"/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/>
              <a:t>Trabalhos Correlatos</a:t>
            </a:r>
            <a:endParaRPr sz="2500"/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/>
              <a:t>Requisitos</a:t>
            </a:r>
            <a:endParaRPr sz="2500"/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/>
              <a:t>Especificação</a:t>
            </a:r>
            <a:endParaRPr sz="2500"/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/>
              <a:t>Implementação</a:t>
            </a:r>
            <a:endParaRPr sz="2500"/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/>
              <a:t>Análise</a:t>
            </a:r>
            <a:r>
              <a:rPr lang="pt-BR" sz="2500"/>
              <a:t> dos Resultados</a:t>
            </a:r>
            <a:endParaRPr sz="2500"/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/>
              <a:t>Conclusões e Sugestões</a:t>
            </a:r>
            <a:endParaRPr sz="2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5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ge1712afe7a_2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950" y="103225"/>
            <a:ext cx="6735124" cy="642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/>
          <p:nvPr>
            <p:ph idx="1" type="body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Cenário dividido por mesas:</a:t>
            </a:r>
            <a:endParaRPr/>
          </a:p>
          <a:p>
            <a:pPr indent="-3746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pt-BR"/>
              <a:t>Mesa 1: Tabela periódica</a:t>
            </a:r>
            <a:endParaRPr/>
          </a:p>
          <a:p>
            <a:pPr indent="-3746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pt-BR"/>
              <a:t>Mesa 2: Projetor</a:t>
            </a:r>
            <a:endParaRPr/>
          </a:p>
          <a:p>
            <a:pPr indent="-3746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pt-BR"/>
              <a:t>Mesa 3: Área de validação do exercício</a:t>
            </a:r>
            <a:endParaRPr/>
          </a:p>
          <a:p>
            <a:pPr indent="-3746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pt-BR"/>
              <a:t>Mesa 4: </a:t>
            </a:r>
            <a:r>
              <a:rPr lang="pt-BR"/>
              <a:t>Caixa de respostas e um b</a:t>
            </a:r>
            <a:r>
              <a:rPr lang="pt-BR"/>
              <a:t>otão para confirmar a resposta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7" name="Google Shape;207;p9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1712afe7a_2_51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</a:t>
            </a:r>
            <a:endParaRPr/>
          </a:p>
        </p:txBody>
      </p:sp>
      <p:pic>
        <p:nvPicPr>
          <p:cNvPr id="213" name="Google Shape;213;ge1712afe7a_2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75" y="1195325"/>
            <a:ext cx="5876850" cy="52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1712afe7a_2_47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</a:t>
            </a:r>
            <a:endParaRPr/>
          </a:p>
        </p:txBody>
      </p:sp>
      <p:pic>
        <p:nvPicPr>
          <p:cNvPr id="219" name="Google Shape;219;ge1712afe7a_2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88" y="1700508"/>
            <a:ext cx="7879725" cy="40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1712afe7a_2_43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</a:t>
            </a:r>
            <a:endParaRPr/>
          </a:p>
        </p:txBody>
      </p:sp>
      <p:pic>
        <p:nvPicPr>
          <p:cNvPr id="225" name="Google Shape;225;ge1712afe7a_2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88" y="1400528"/>
            <a:ext cx="7970525" cy="46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1712afe7a_2_63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</a:t>
            </a:r>
            <a:endParaRPr/>
          </a:p>
        </p:txBody>
      </p:sp>
      <p:pic>
        <p:nvPicPr>
          <p:cNvPr id="231" name="Google Shape;231;ge1712afe7a_2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63" y="1897303"/>
            <a:ext cx="7969975" cy="38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1712afe7a_2_69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</a:t>
            </a:r>
            <a:endParaRPr/>
          </a:p>
        </p:txBody>
      </p:sp>
      <p:pic>
        <p:nvPicPr>
          <p:cNvPr id="237" name="Google Shape;237;ge1712afe7a_2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987" y="1331650"/>
            <a:ext cx="6270725" cy="49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dos Resultados</a:t>
            </a:r>
            <a:endParaRPr/>
          </a:p>
        </p:txBody>
      </p:sp>
      <p:sp>
        <p:nvSpPr>
          <p:cNvPr id="243" name="Google Shape;243;p10"/>
          <p:cNvSpPr txBox="1"/>
          <p:nvPr>
            <p:ph idx="1" type="body"/>
          </p:nvPr>
        </p:nvSpPr>
        <p:spPr>
          <a:xfrm>
            <a:off x="457200" y="1412776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Testes realizados com 2 grupos de usuários: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pt-BR"/>
              <a:t>Usuários desenvolvedores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pt-BR"/>
              <a:t>Usuários finais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1712afe7a_2_76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dos Resultados</a:t>
            </a:r>
            <a:endParaRPr/>
          </a:p>
        </p:txBody>
      </p:sp>
      <p:sp>
        <p:nvSpPr>
          <p:cNvPr id="249" name="Google Shape;249;ge1712afe7a_2_76"/>
          <p:cNvSpPr txBox="1"/>
          <p:nvPr>
            <p:ph idx="1" type="body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Usuários desenvolvedores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pt-BR"/>
              <a:t>Tinham </a:t>
            </a:r>
            <a:r>
              <a:rPr lang="pt-BR"/>
              <a:t>experiência</a:t>
            </a:r>
            <a:r>
              <a:rPr lang="pt-BR"/>
              <a:t> com o Oculus Quest 2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pt-BR"/>
              <a:t>Não houveram dificuldades na utilização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pt-BR"/>
              <a:t>Teste realizado em casa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pt-BR"/>
              <a:t>Movi</a:t>
            </a:r>
            <a:r>
              <a:rPr lang="pt-BR"/>
              <a:t>mentação por teletransporte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1712afe7a_2_82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dos Resultados</a:t>
            </a:r>
            <a:endParaRPr/>
          </a:p>
        </p:txBody>
      </p:sp>
      <p:sp>
        <p:nvSpPr>
          <p:cNvPr id="255" name="Google Shape;255;ge1712afe7a_2_82"/>
          <p:cNvSpPr txBox="1"/>
          <p:nvPr>
            <p:ph idx="1" type="body"/>
          </p:nvPr>
        </p:nvSpPr>
        <p:spPr>
          <a:xfrm>
            <a:off x="467550" y="1402951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Usuários Finais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pt-BR"/>
              <a:t>Professores universitários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pt-BR"/>
              <a:t>Teste realizado em uma sala de aula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pt-BR"/>
              <a:t>Problemas de </a:t>
            </a:r>
            <a:r>
              <a:rPr lang="pt-BR"/>
              <a:t>compartilhamento</a:t>
            </a:r>
            <a:r>
              <a:rPr lang="pt-BR"/>
              <a:t> da tela do Oculus Quest 2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pt-BR"/>
              <a:t>Dificuldade de adaptação com os controles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pt-BR"/>
              <a:t>Problema com a diferença de altura entre os usuários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pt-BR"/>
              <a:t>Problema na molécula com anamorfose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pt-BR"/>
              <a:t>Problemas com o limite do guardião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idx="1" type="body"/>
          </p:nvPr>
        </p:nvSpPr>
        <p:spPr>
          <a:xfrm>
            <a:off x="457200" y="1412776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Realidade virtual imersiva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Ilusão de ótica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Química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Feira de ciências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Mais interação do usuário com o conteúdo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7" name="Google Shape;97;p3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e429cc0912_0_0"/>
          <p:cNvPicPr preferRelativeResize="0"/>
          <p:nvPr/>
        </p:nvPicPr>
        <p:blipFill rotWithShape="1">
          <a:blip r:embed="rId3">
            <a:alphaModFix/>
          </a:blip>
          <a:srcRect b="0" l="8717" r="0" t="0"/>
          <a:stretch/>
        </p:blipFill>
        <p:spPr>
          <a:xfrm>
            <a:off x="575500" y="1212525"/>
            <a:ext cx="8068400" cy="44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ge429cc091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6450"/>
            <a:ext cx="8839198" cy="48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1712afe7a_2_92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dos Resultados</a:t>
            </a:r>
            <a:endParaRPr/>
          </a:p>
        </p:txBody>
      </p:sp>
      <p:sp>
        <p:nvSpPr>
          <p:cNvPr id="271" name="Google Shape;271;ge1712afe7a_2_92"/>
          <p:cNvSpPr txBox="1"/>
          <p:nvPr>
            <p:ph idx="1" type="body"/>
          </p:nvPr>
        </p:nvSpPr>
        <p:spPr>
          <a:xfrm>
            <a:off x="467550" y="1402951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Comparação com os correlatos: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pt-BR"/>
              <a:t>Utilização do celular para a parte de realidade virtual</a:t>
            </a:r>
            <a:r>
              <a:rPr lang="pt-BR"/>
              <a:t>.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pt-BR"/>
              <a:t>Utilização dos controles do Oculus Quest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pt-BR"/>
              <a:t>Interação entre um usuário imerso e um não imerso na aplicação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 e Sugestões</a:t>
            </a:r>
            <a:endParaRPr/>
          </a:p>
        </p:txBody>
      </p:sp>
      <p:sp>
        <p:nvSpPr>
          <p:cNvPr id="277" name="Google Shape;277;p11"/>
          <p:cNvSpPr txBox="1"/>
          <p:nvPr>
            <p:ph idx="1" type="body"/>
          </p:nvPr>
        </p:nvSpPr>
        <p:spPr>
          <a:xfrm>
            <a:off x="457200" y="1412776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/>
              <a:t>O o</a:t>
            </a:r>
            <a:r>
              <a:rPr lang="pt-BR"/>
              <a:t>bjetivo foi alcançado.</a:t>
            </a:r>
            <a:endParaRPr/>
          </a:p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/>
              <a:t>Sugestões:</a:t>
            </a:r>
            <a:endParaRPr/>
          </a:p>
          <a:p>
            <a:pPr indent="-328930" lvl="1" marL="742950" rtl="0" algn="l">
              <a:spcBef>
                <a:spcPts val="640"/>
              </a:spcBef>
              <a:spcAft>
                <a:spcPts val="0"/>
              </a:spcAft>
              <a:buSzPct val="114285"/>
              <a:buChar char="–"/>
            </a:pPr>
            <a:r>
              <a:rPr lang="pt-BR"/>
              <a:t>A</a:t>
            </a:r>
            <a:r>
              <a:rPr lang="pt-BR"/>
              <a:t>dicionar um exercício para cada elemento</a:t>
            </a:r>
            <a:endParaRPr/>
          </a:p>
          <a:p>
            <a:pPr indent="-328930" lvl="1" marL="742950" rtl="0" algn="l">
              <a:spcBef>
                <a:spcPts val="640"/>
              </a:spcBef>
              <a:spcAft>
                <a:spcPts val="0"/>
              </a:spcAft>
              <a:buSzPct val="114285"/>
              <a:buChar char="–"/>
            </a:pPr>
            <a:r>
              <a:rPr lang="pt-BR"/>
              <a:t>Criar um tutorial mais detalhado para os controles</a:t>
            </a:r>
            <a:endParaRPr/>
          </a:p>
          <a:p>
            <a:pPr indent="-328930" lvl="1" marL="742950" rtl="0" algn="l">
              <a:spcBef>
                <a:spcPts val="640"/>
              </a:spcBef>
              <a:spcAft>
                <a:spcPts val="0"/>
              </a:spcAft>
              <a:buSzPct val="114285"/>
              <a:buChar char="–"/>
            </a:pPr>
            <a:r>
              <a:rPr lang="pt-BR"/>
              <a:t>Melhorar o design das cenas tornando-as, mas reais e adicionando sons de ambiente</a:t>
            </a:r>
            <a:endParaRPr/>
          </a:p>
          <a:p>
            <a:pPr indent="-328930" lvl="1" marL="742950" rtl="0" algn="l">
              <a:spcBef>
                <a:spcPts val="640"/>
              </a:spcBef>
              <a:spcAft>
                <a:spcPts val="0"/>
              </a:spcAft>
              <a:buSzPct val="114285"/>
              <a:buChar char="–"/>
            </a:pPr>
            <a:r>
              <a:rPr lang="pt-BR"/>
              <a:t>Permitir calibrar configurações como: altura, campo de visão e tipo de movimentação</a:t>
            </a:r>
            <a:endParaRPr/>
          </a:p>
          <a:p>
            <a:pPr indent="-328930" lvl="1" marL="742950" rtl="0" algn="l">
              <a:spcBef>
                <a:spcPts val="640"/>
              </a:spcBef>
              <a:spcAft>
                <a:spcPts val="0"/>
              </a:spcAft>
              <a:buSzPct val="114285"/>
              <a:buChar char="–"/>
            </a:pPr>
            <a:r>
              <a:rPr lang="pt-BR"/>
              <a:t>Adicionar novas cenas com cenários diferentes</a:t>
            </a:r>
            <a:endParaRPr/>
          </a:p>
          <a:p>
            <a:pPr indent="-328930" lvl="1" marL="742950" rtl="0" algn="l">
              <a:spcBef>
                <a:spcPts val="640"/>
              </a:spcBef>
              <a:spcAft>
                <a:spcPts val="0"/>
              </a:spcAft>
              <a:buSzPct val="114285"/>
              <a:buChar char="–"/>
            </a:pPr>
            <a:r>
              <a:rPr lang="pt-BR"/>
              <a:t>Adicionar diferente tipos de exercícios</a:t>
            </a:r>
            <a:endParaRPr/>
          </a:p>
          <a:p>
            <a:pPr indent="-328930" lvl="1" marL="742950" rtl="0" algn="l">
              <a:spcBef>
                <a:spcPts val="640"/>
              </a:spcBef>
              <a:spcAft>
                <a:spcPts val="0"/>
              </a:spcAft>
              <a:buSzPct val="114285"/>
              <a:buChar char="–"/>
            </a:pPr>
            <a:r>
              <a:rPr lang="pt-BR"/>
              <a:t>Possibilitar o uso em realidade aumentada</a:t>
            </a:r>
            <a:endParaRPr/>
          </a:p>
          <a:p>
            <a:pPr indent="-328930" lvl="1" marL="742950" rtl="0" algn="l">
              <a:spcBef>
                <a:spcPts val="640"/>
              </a:spcBef>
              <a:spcAft>
                <a:spcPts val="0"/>
              </a:spcAft>
              <a:buSzPct val="114285"/>
              <a:buChar char="–"/>
            </a:pPr>
            <a:r>
              <a:rPr lang="pt-BR"/>
              <a:t>Adaptar para o uso com o Google Cardboard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350b7966c_0_0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83" name="Google Shape;283;ge350b7966c_0_0"/>
          <p:cNvSpPr txBox="1"/>
          <p:nvPr>
            <p:ph idx="1" type="body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</a:rPr>
              <a:t>ABUHAMMAD, Areej </a:t>
            </a:r>
            <a:r>
              <a:rPr i="1" lang="pt-BR" sz="1200">
                <a:solidFill>
                  <a:srgbClr val="222222"/>
                </a:solidFill>
              </a:rPr>
              <a:t>et al</a:t>
            </a:r>
            <a:r>
              <a:rPr lang="pt-BR" sz="1200">
                <a:solidFill>
                  <a:srgbClr val="222222"/>
                </a:solidFill>
              </a:rPr>
              <a:t>. “MedChemVR”: A Virtual Reality Game to Enhance Medicinal Chemistry Education. </a:t>
            </a:r>
            <a:r>
              <a:rPr b="1" lang="pt-BR" sz="1200">
                <a:solidFill>
                  <a:srgbClr val="222222"/>
                </a:solidFill>
              </a:rPr>
              <a:t>Multimodal Technologies And Interaction. </a:t>
            </a:r>
            <a:r>
              <a:rPr lang="pt-BR" sz="1200">
                <a:solidFill>
                  <a:srgbClr val="222222"/>
                </a:solidFill>
              </a:rPr>
              <a:t>[S. L.], p. 1-20. 4 mar. 2021. Disponível em: https://www.mdpi.com/2414-4088/5/3/10#framed_div_cited_count. Acesso em: 25 jun. 2021.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222222"/>
                </a:solidFill>
                <a:highlight>
                  <a:srgbClr val="FFFFFF"/>
                </a:highlight>
              </a:rPr>
              <a:t>ALMOUSA, Omamah </a:t>
            </a:r>
            <a:r>
              <a:rPr i="1" lang="pt-BR" sz="1300">
                <a:solidFill>
                  <a:srgbClr val="222222"/>
                </a:solidFill>
                <a:highlight>
                  <a:srgbClr val="FFFFFF"/>
                </a:highlight>
              </a:rPr>
              <a:t>et al</a:t>
            </a:r>
            <a:r>
              <a:rPr lang="pt-BR" sz="1300">
                <a:solidFill>
                  <a:srgbClr val="222222"/>
                </a:solidFill>
                <a:highlight>
                  <a:srgbClr val="FFFFFF"/>
                </a:highlight>
              </a:rPr>
              <a:t>. Virtual Reality Technology and Remote Digital Application for Tele-Simulation and Global Medical Education: An Innovative Hybrid System for Clinical Training. </a:t>
            </a:r>
            <a:r>
              <a:rPr b="1" lang="pt-BR" sz="1300">
                <a:solidFill>
                  <a:srgbClr val="222222"/>
                </a:solidFill>
                <a:highlight>
                  <a:srgbClr val="FFFFFF"/>
                </a:highlight>
              </a:rPr>
              <a:t>Sage. </a:t>
            </a:r>
            <a:r>
              <a:rPr lang="pt-BR" sz="1300">
                <a:solidFill>
                  <a:srgbClr val="222222"/>
                </a:solidFill>
                <a:highlight>
                  <a:srgbClr val="FFFFFF"/>
                </a:highlight>
              </a:rPr>
              <a:t>[S. L.], p. 1-21. 2 maio 2021. Disponível em: https://journals.sagepub.com/doi/full/10.1177/10468781211008258. Acesso em: 25 jun. 2021.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ATKINS, Peter; JONES, Loretta Co-autor; LAVERMAN, Leroy Co-autor. </a:t>
            </a:r>
            <a:r>
              <a:rPr b="1" lang="pt-BR" sz="1200"/>
              <a:t>Princípios de química: questionando a vida moderna e o meio ambiente</a:t>
            </a:r>
            <a:r>
              <a:rPr lang="pt-BR" sz="1200"/>
              <a:t>.7. Porto Alegre : ArtMed, 2018. E-book. Disponível em: https://integrada.minhabiblioteca.com.br/books/9788582604625. Acesso em: 1 out. 2020.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BEEVER, Julian</a:t>
            </a:r>
            <a:r>
              <a:rPr b="1" lang="pt-BR" sz="1200"/>
              <a:t>. Pavement drawings - 3D Illusions</a:t>
            </a:r>
            <a:r>
              <a:rPr lang="pt-BR" sz="1200"/>
              <a:t>. Disponível em: http://www.julianbeever.net/index.php/phoca-gallery-3d. Acesso em: 16 nov. 2020.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DUNNAGAN, Cathi L. </a:t>
            </a:r>
            <a:r>
              <a:rPr i="1" lang="pt-BR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 al</a:t>
            </a:r>
            <a:r>
              <a:rPr lang="pt-BR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Production and Evaluation of a Realistic Immersive Virtual Reality Organic Chemistry Laboratory Experience: Infrared Spectroscopy. </a:t>
            </a:r>
            <a:r>
              <a:rPr b="1" lang="pt-BR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Chemical Education. </a:t>
            </a:r>
            <a:r>
              <a:rPr lang="pt-BR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[S. L.], p. 258-262. 14 jan. 2020. Disponível em: https://pubs.acs.org/doi/abs/10.1021/acs.jchemed.9b00705. Acesso em: 25 jun. 2021.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412776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lang="pt-BR" sz="3400"/>
              <a:t>O objetivo é:</a:t>
            </a:r>
            <a:endParaRPr sz="3400"/>
          </a:p>
          <a:p>
            <a:pPr indent="-3619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</a:pPr>
            <a:r>
              <a:rPr lang="pt-BR" sz="3000"/>
              <a:t>Apresentar conteúdo e exercícios sobre moléculas químicas e suas estruturas com o uso de realidade virtual imersiva e ilusão de ótica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1712afe7a_0_2"/>
          <p:cNvSpPr txBox="1"/>
          <p:nvPr>
            <p:ph idx="1" type="body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58457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3724"/>
              <a:t>Os objetivos específicos são: </a:t>
            </a:r>
            <a:endParaRPr sz="3724"/>
          </a:p>
          <a:p>
            <a:pPr indent="-364807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pt-BR" sz="3291"/>
              <a:t>Utilizar a realidade virtual imersiva para apresentar o conteúdo</a:t>
            </a:r>
            <a:endParaRPr sz="3291"/>
          </a:p>
          <a:p>
            <a:pPr indent="-364807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pt-BR" sz="3291"/>
              <a:t>Criar um exercício utilizando a realidade virtual imersiva</a:t>
            </a:r>
            <a:endParaRPr sz="3291"/>
          </a:p>
          <a:p>
            <a:pPr indent="-364807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pt-BR" sz="3291"/>
              <a:t>Validar a resposta do exercício utilizando ilusão de ótica</a:t>
            </a:r>
            <a:endParaRPr sz="329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9" name="Google Shape;109;ge1712afe7a_0_2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Fundamentação Teórica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662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416"/>
              <a:buFont typeface="Arial"/>
              <a:buChar char="•"/>
            </a:pPr>
            <a:r>
              <a:rPr lang="pt-BR" sz="3416"/>
              <a:t>Química</a:t>
            </a:r>
            <a:endParaRPr sz="3416"/>
          </a:p>
          <a:p>
            <a:pPr indent="-358775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Arial"/>
              <a:buChar char="–"/>
            </a:pPr>
            <a:r>
              <a:rPr lang="pt-BR" sz="2950"/>
              <a:t>Moléculas</a:t>
            </a:r>
            <a:endParaRPr sz="2950"/>
          </a:p>
          <a:p>
            <a:pPr indent="-358775" lvl="1" marL="742950" rtl="0" algn="l">
              <a:spcBef>
                <a:spcPts val="640"/>
              </a:spcBef>
              <a:spcAft>
                <a:spcPts val="0"/>
              </a:spcAft>
              <a:buSzPts val="2950"/>
              <a:buChar char="–"/>
            </a:pPr>
            <a:r>
              <a:rPr lang="pt-BR" sz="2950"/>
              <a:t>Formas e ângulos de ligação</a:t>
            </a:r>
            <a:endParaRPr sz="295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1712afe7a_0_31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Fundamentação Teórica</a:t>
            </a:r>
            <a:endParaRPr/>
          </a:p>
        </p:txBody>
      </p:sp>
      <p:pic>
        <p:nvPicPr>
          <p:cNvPr id="121" name="Google Shape;121;ge1712afe7a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50" y="1395699"/>
            <a:ext cx="8464300" cy="43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e1712afe7a_0_31"/>
          <p:cNvSpPr txBox="1"/>
          <p:nvPr/>
        </p:nvSpPr>
        <p:spPr>
          <a:xfrm>
            <a:off x="462450" y="1387350"/>
            <a:ext cx="84642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 Atkins (2018).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1712afe7a_0_38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Fundamentação Teórica</a:t>
            </a:r>
            <a:endParaRPr/>
          </a:p>
        </p:txBody>
      </p:sp>
      <p:sp>
        <p:nvSpPr>
          <p:cNvPr id="128" name="Google Shape;128;ge1712afe7a_0_38"/>
          <p:cNvSpPr txBox="1"/>
          <p:nvPr>
            <p:ph idx="1" type="body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662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416"/>
              <a:buFont typeface="Arial"/>
              <a:buChar char="•"/>
            </a:pPr>
            <a:r>
              <a:rPr lang="pt-BR" sz="3416"/>
              <a:t>Ilusão de ótica</a:t>
            </a:r>
            <a:endParaRPr sz="3016"/>
          </a:p>
          <a:p>
            <a:pPr indent="-388379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416"/>
              <a:buFont typeface="Arial"/>
              <a:buChar char="–"/>
            </a:pPr>
            <a:r>
              <a:rPr lang="pt-BR" sz="3016"/>
              <a:t>Percepção diferente da Realidade</a:t>
            </a:r>
            <a:endParaRPr sz="3016"/>
          </a:p>
          <a:p>
            <a:pPr indent="-388379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416"/>
              <a:buFont typeface="Arial"/>
              <a:buChar char="–"/>
            </a:pPr>
            <a:r>
              <a:rPr lang="pt-BR" sz="3016"/>
              <a:t>Anamorfose</a:t>
            </a:r>
            <a:endParaRPr/>
          </a:p>
        </p:txBody>
      </p:sp>
      <p:pic>
        <p:nvPicPr>
          <p:cNvPr id="129" name="Google Shape;129;ge1712afe7a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50" y="3230675"/>
            <a:ext cx="7865500" cy="25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e1712afe7a_0_38"/>
          <p:cNvSpPr txBox="1"/>
          <p:nvPr/>
        </p:nvSpPr>
        <p:spPr>
          <a:xfrm>
            <a:off x="467550" y="1214175"/>
            <a:ext cx="84642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 </a:t>
            </a:r>
            <a:r>
              <a:rPr lang="pt-BR"/>
              <a:t> Beever (2020).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1712afe7a_0_57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Fundamentação Teórica</a:t>
            </a:r>
            <a:endParaRPr/>
          </a:p>
        </p:txBody>
      </p:sp>
      <p:sp>
        <p:nvSpPr>
          <p:cNvPr id="136" name="Google Shape;136;ge1712afe7a_0_57"/>
          <p:cNvSpPr txBox="1"/>
          <p:nvPr>
            <p:ph idx="1" type="body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662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416"/>
              <a:buFont typeface="Arial"/>
              <a:buChar char="•"/>
            </a:pPr>
            <a:r>
              <a:rPr lang="pt-BR" sz="3416"/>
              <a:t>Realidade virtual</a:t>
            </a:r>
            <a:endParaRPr sz="3416"/>
          </a:p>
          <a:p>
            <a:pPr indent="-388379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416"/>
              <a:buFont typeface="Arial"/>
              <a:buChar char="–"/>
            </a:pPr>
            <a:r>
              <a:rPr lang="pt-BR" sz="3016"/>
              <a:t>Não-Imersiva</a:t>
            </a:r>
            <a:endParaRPr sz="3016"/>
          </a:p>
          <a:p>
            <a:pPr indent="-388379" lvl="1" marL="742950" rtl="0" algn="l">
              <a:spcBef>
                <a:spcPts val="640"/>
              </a:spcBef>
              <a:spcAft>
                <a:spcPts val="0"/>
              </a:spcAft>
              <a:buSzPts val="3416"/>
              <a:buChar char="–"/>
            </a:pPr>
            <a:r>
              <a:rPr lang="pt-BR" sz="3016"/>
              <a:t>Imersiva</a:t>
            </a:r>
            <a:endParaRPr sz="3016"/>
          </a:p>
          <a:p>
            <a:pPr indent="-388379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416"/>
              <a:buFont typeface="Arial"/>
              <a:buChar char="–"/>
            </a:pPr>
            <a:r>
              <a:rPr lang="pt-BR" sz="3016"/>
              <a:t>Óculos</a:t>
            </a:r>
            <a:r>
              <a:rPr lang="pt-BR" sz="3016"/>
              <a:t> de realidade virtual</a:t>
            </a:r>
            <a:endParaRPr sz="3016"/>
          </a:p>
          <a:p>
            <a:pPr indent="-362979" lvl="1" marL="742950" rtl="0" algn="l">
              <a:spcBef>
                <a:spcPts val="640"/>
              </a:spcBef>
              <a:spcAft>
                <a:spcPts val="0"/>
              </a:spcAft>
              <a:buSzPts val="3016"/>
              <a:buChar char="–"/>
            </a:pPr>
            <a:r>
              <a:rPr lang="pt-BR" sz="3016"/>
              <a:t>Motion Sickness</a:t>
            </a:r>
            <a:endParaRPr sz="3016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2012-05-08T00:10:24Z</dcterms:created>
  <dc:creator>Seção de Apoio ao Usuário</dc:creator>
</cp:coreProperties>
</file>