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62" r:id="rId8"/>
    <p:sldId id="270" r:id="rId9"/>
    <p:sldId id="263" r:id="rId10"/>
    <p:sldId id="271" r:id="rId11"/>
    <p:sldId id="264" r:id="rId12"/>
    <p:sldId id="265" r:id="rId13"/>
    <p:sldId id="272" r:id="rId14"/>
    <p:sldId id="273" r:id="rId15"/>
    <p:sldId id="280" r:id="rId16"/>
    <p:sldId id="267" r:id="rId17"/>
    <p:sldId id="276" r:id="rId18"/>
    <p:sldId id="277" r:id="rId19"/>
    <p:sldId id="279" r:id="rId20"/>
    <p:sldId id="268" r:id="rId21"/>
    <p:sldId id="274" r:id="rId22"/>
    <p:sldId id="275" r:id="rId23"/>
    <p:sldId id="281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985629"/>
            <a:ext cx="8352928" cy="1470025"/>
          </a:xfrm>
        </p:spPr>
        <p:txBody>
          <a:bodyPr/>
          <a:lstStyle/>
          <a:p>
            <a:r>
              <a:rPr lang="pt-BR" sz="3600" dirty="0"/>
              <a:t>ARQUITETURA PARA NAVEGAÇÃO AUTÔNOMA UTILIZANDO DRONES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Matheus Mahnke</a:t>
            </a:r>
          </a:p>
          <a:p>
            <a:endParaRPr lang="pt-BR" dirty="0"/>
          </a:p>
          <a:p>
            <a:r>
              <a:rPr lang="pt-BR" dirty="0"/>
              <a:t>Orientador: </a:t>
            </a:r>
            <a:r>
              <a:rPr lang="en-US" dirty="0"/>
              <a:t>Dalton Solano dos Reis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Requisitos não funcionais:</a:t>
            </a:r>
          </a:p>
          <a:p>
            <a:r>
              <a:rPr lang="pt-BR" sz="2400" dirty="0"/>
              <a:t>RNF01: a detecção de obstáculos deve ser feita com o framework de aprendizado de máquina </a:t>
            </a:r>
            <a:r>
              <a:rPr lang="pt-BR" sz="2400" dirty="0" err="1"/>
              <a:t>MiDaS</a:t>
            </a:r>
            <a:r>
              <a:rPr lang="pt-BR" sz="2400" dirty="0"/>
              <a:t>;</a:t>
            </a:r>
          </a:p>
          <a:p>
            <a:r>
              <a:rPr lang="pt-BR" sz="2400" dirty="0"/>
              <a:t>RNF02: o drone deverá possuir um </a:t>
            </a:r>
            <a:r>
              <a:rPr lang="pt-BR" sz="2400" dirty="0" err="1"/>
              <a:t>Raspberry</a:t>
            </a:r>
            <a:r>
              <a:rPr lang="pt-BR" sz="2400" dirty="0"/>
              <a:t> Pi III modelo A+ para processamento de imagem abordo.</a:t>
            </a:r>
          </a:p>
        </p:txBody>
      </p:sp>
    </p:spTree>
    <p:extLst>
      <p:ext uri="{BB962C8B-B14F-4D97-AF65-F5344CB8AC3E}">
        <p14:creationId xmlns:p14="http://schemas.microsoft.com/office/powerpoint/2010/main" val="193268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Raspberry</a:t>
            </a:r>
            <a:r>
              <a:rPr lang="pt-BR" sz="2800" dirty="0"/>
              <a:t> Pi 3 A+</a:t>
            </a:r>
          </a:p>
          <a:p>
            <a:r>
              <a:rPr lang="pt-BR" sz="2800" dirty="0"/>
              <a:t>Baterias 9v 250mAh</a:t>
            </a:r>
          </a:p>
          <a:p>
            <a:r>
              <a:rPr lang="pt-BR" sz="2800" dirty="0"/>
              <a:t>Câmera 5MP</a:t>
            </a:r>
          </a:p>
          <a:p>
            <a:r>
              <a:rPr lang="pt-BR" sz="2800" dirty="0"/>
              <a:t>Regulador de tensão Lm7805</a:t>
            </a:r>
          </a:p>
          <a:p>
            <a:endParaRPr lang="pt-BR" dirty="0"/>
          </a:p>
        </p:txBody>
      </p:sp>
      <p:pic>
        <p:nvPicPr>
          <p:cNvPr id="5" name="Imagem 4" descr="Tela de computador com jogo&#10;&#10;Descrição gerada automaticamente">
            <a:extLst>
              <a:ext uri="{FF2B5EF4-FFF2-40B4-BE49-F238E27FC236}">
                <a16:creationId xmlns:a16="http://schemas.microsoft.com/office/drawing/2014/main" id="{68003743-CD54-AC9C-9A90-F3A9444E3F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41677"/>
            <a:ext cx="6120680" cy="22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Direcionamento para o destino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5F6239-A172-8E92-BE49-9FD2EBD0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6477904" cy="990738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E036F5C-42E9-B524-8EBB-D083EBCE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46679"/>
            <a:ext cx="3168352" cy="28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Detecção e desvio de obstáculos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E5235A-CD42-1DB3-6990-1E56B6FF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41" y="2276872"/>
            <a:ext cx="2736304" cy="17900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93EE11-71E2-9694-18F4-64031604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213" y="2276872"/>
            <a:ext cx="2779574" cy="1790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8056C54-5255-3218-1866-02E0845BB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355" y="2276872"/>
            <a:ext cx="2779574" cy="1790046"/>
          </a:xfrm>
          <a:prstGeom prst="rect">
            <a:avLst/>
          </a:prstGeom>
        </p:spPr>
      </p:pic>
      <p:pic>
        <p:nvPicPr>
          <p:cNvPr id="13" name="Imagem 12" descr="Forma&#10;&#10;Descrição gerada automaticamente">
            <a:extLst>
              <a:ext uri="{FF2B5EF4-FFF2-40B4-BE49-F238E27FC236}">
                <a16:creationId xmlns:a16="http://schemas.microsoft.com/office/drawing/2014/main" id="{EDB74B58-AC72-1406-0FED-7FB9ED6B4E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9" y="4151266"/>
            <a:ext cx="2736304" cy="1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1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C1C9E8C-75CE-4E8E-72E7-B2B24153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77" y="1268760"/>
            <a:ext cx="4029046" cy="493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8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dirty="0"/>
              <a:t>Biblioteca para os comandos de voo</a:t>
            </a:r>
            <a:endParaRPr lang="pt-BR" dirty="0"/>
          </a:p>
          <a:p>
            <a:r>
              <a:rPr lang="pt-BR" dirty="0"/>
              <a:t>Execução do algoritmo </a:t>
            </a:r>
            <a:r>
              <a:rPr lang="pt-BR" dirty="0" err="1"/>
              <a:t>MiDaS</a:t>
            </a:r>
            <a:r>
              <a:rPr lang="pt-BR" dirty="0"/>
              <a:t> no sistema operacional </a:t>
            </a:r>
            <a:r>
              <a:rPr lang="pt-BR" dirty="0" err="1"/>
              <a:t>Raspibian</a:t>
            </a:r>
            <a:endParaRPr lang="pt-BR" dirty="0"/>
          </a:p>
          <a:p>
            <a:r>
              <a:rPr lang="pt-BR" dirty="0"/>
              <a:t>Obter imagens da câmera em tempo real</a:t>
            </a:r>
          </a:p>
        </p:txBody>
      </p:sp>
    </p:spTree>
    <p:extLst>
      <p:ext uri="{BB962C8B-B14F-4D97-AF65-F5344CB8AC3E}">
        <p14:creationId xmlns:p14="http://schemas.microsoft.com/office/powerpoint/2010/main" val="402789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Cenário de teste 1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E1ABBE-7013-98DF-1DDF-B3914F61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6186235" cy="359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Cenário de teste 2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285261-2F79-6F12-3D38-F5CA352E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86694"/>
            <a:ext cx="6480720" cy="32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3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Cenário de teste 3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AF5E78-6E1E-CAC9-3DE5-D5825685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38651"/>
            <a:ext cx="6542633" cy="32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6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Cenário de teste 4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100914-CF08-524A-8219-8236FAD9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45666"/>
            <a:ext cx="6408712" cy="27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Desafios</a:t>
            </a:r>
          </a:p>
          <a:p>
            <a:r>
              <a:rPr lang="pt-BR" dirty="0"/>
              <a:t>Análise dos resultados</a:t>
            </a:r>
          </a:p>
          <a:p>
            <a:r>
              <a:rPr lang="pt-BR" dirty="0"/>
              <a:t>Conclusões e sugestões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drone conseguiu voar autonomamente em ambiente de testes.</a:t>
            </a:r>
          </a:p>
          <a:p>
            <a:r>
              <a:rPr lang="pt-BR" dirty="0"/>
              <a:t>As baterias de 9v foram suficientes para fazer os cenários de testes.</a:t>
            </a:r>
          </a:p>
          <a:p>
            <a:r>
              <a:rPr lang="pt-BR" dirty="0"/>
              <a:t>O algoritmo elaborado foi capaz de direcionar e pousar nas coordenadas definidas com um certo nível de arredondamento.</a:t>
            </a:r>
          </a:p>
          <a:p>
            <a:r>
              <a:rPr lang="pt-BR" dirty="0"/>
              <a:t>A arquitetura foi capaz de desviar dos obstáculos mais próximos detectados.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Vibrações em voo.</a:t>
            </a:r>
          </a:p>
          <a:p>
            <a:r>
              <a:rPr lang="pt-BR" dirty="0"/>
              <a:t>A detecção de objetos se mostrou sensível a iluminação e vibrações.</a:t>
            </a:r>
          </a:p>
          <a:p>
            <a:r>
              <a:rPr lang="pt-BR" dirty="0"/>
              <a:t>O tempo de processamento do </a:t>
            </a:r>
            <a:r>
              <a:rPr lang="pt-BR" dirty="0" err="1"/>
              <a:t>MiDaS</a:t>
            </a:r>
            <a:r>
              <a:rPr lang="pt-BR" dirty="0"/>
              <a:t> no </a:t>
            </a:r>
            <a:r>
              <a:rPr lang="pt-BR" dirty="0" err="1"/>
              <a:t>Raspberry</a:t>
            </a:r>
            <a:r>
              <a:rPr lang="pt-BR" dirty="0"/>
              <a:t> Pi 3 A+ inviabiliza a utilização em cenários reais.</a:t>
            </a:r>
          </a:p>
        </p:txBody>
      </p:sp>
    </p:spTree>
    <p:extLst>
      <p:ext uri="{BB962C8B-B14F-4D97-AF65-F5344CB8AC3E}">
        <p14:creationId xmlns:p14="http://schemas.microsoft.com/office/powerpoint/2010/main" val="2207459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Sugestões de extensão ao trabalho:</a:t>
            </a:r>
          </a:p>
          <a:p>
            <a:r>
              <a:rPr lang="pt-BR" dirty="0"/>
              <a:t>Pesquisar um algoritmo de detecção de obstáculos com baixo custo de processamento, para o reconhecimento de obstáculos em tempo real.</a:t>
            </a:r>
          </a:p>
          <a:p>
            <a:r>
              <a:rPr lang="pt-BR" dirty="0"/>
              <a:t>Encontrar novas alternativas de acoplar hardware adicional ao drone, para que tenha baixo peso </a:t>
            </a:r>
            <a:r>
              <a:rPr lang="en-US" dirty="0"/>
              <a:t>e </a:t>
            </a:r>
            <a:r>
              <a:rPr lang="en-US" dirty="0" err="1"/>
              <a:t>pouca</a:t>
            </a:r>
            <a:r>
              <a:rPr lang="en-US" dirty="0"/>
              <a:t> </a:t>
            </a:r>
            <a:r>
              <a:rPr lang="en-US" dirty="0" err="1"/>
              <a:t>oscilação</a:t>
            </a:r>
            <a:r>
              <a:rPr lang="en-US" dirty="0"/>
              <a:t>.</a:t>
            </a:r>
            <a:r>
              <a:rPr lang="pt-BR" dirty="0"/>
              <a:t> </a:t>
            </a:r>
          </a:p>
          <a:p>
            <a:r>
              <a:rPr lang="pt-BR" dirty="0"/>
              <a:t>Criar uma interface para permitir alterar parâmetros internos das rotinas. </a:t>
            </a:r>
          </a:p>
        </p:txBody>
      </p:sp>
    </p:spTree>
    <p:extLst>
      <p:ext uri="{BB962C8B-B14F-4D97-AF65-F5344CB8AC3E}">
        <p14:creationId xmlns:p14="http://schemas.microsoft.com/office/powerpoint/2010/main" val="20779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Demonstração prática:</a:t>
            </a:r>
          </a:p>
          <a:p>
            <a:r>
              <a:rPr lang="en-US" dirty="0" err="1"/>
              <a:t>Direcionamento</a:t>
            </a:r>
            <a:r>
              <a:rPr lang="en-US" dirty="0"/>
              <a:t> para as </a:t>
            </a:r>
            <a:r>
              <a:rPr lang="en-US" dirty="0" err="1"/>
              <a:t>coordenadas</a:t>
            </a:r>
            <a:r>
              <a:rPr lang="en-US" dirty="0"/>
              <a:t> de </a:t>
            </a:r>
            <a:r>
              <a:rPr lang="en-US" dirty="0" err="1"/>
              <a:t>destino</a:t>
            </a:r>
            <a:r>
              <a:rPr lang="en-US" dirty="0"/>
              <a:t>.</a:t>
            </a:r>
            <a:endParaRPr lang="pt-BR" dirty="0"/>
          </a:p>
          <a:p>
            <a:r>
              <a:rPr lang="pt-BR" dirty="0"/>
              <a:t>Algoritmo de Identificação e desvio de obstáculo no </a:t>
            </a:r>
            <a:r>
              <a:rPr lang="pt-BR" dirty="0" err="1"/>
              <a:t>Raspberry</a:t>
            </a:r>
            <a:r>
              <a:rPr lang="pt-BR" dirty="0"/>
              <a:t> Pi.</a:t>
            </a:r>
          </a:p>
        </p:txBody>
      </p:sp>
    </p:spTree>
    <p:extLst>
      <p:ext uri="{BB962C8B-B14F-4D97-AF65-F5344CB8AC3E}">
        <p14:creationId xmlns:p14="http://schemas.microsoft.com/office/powerpoint/2010/main" val="144433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dirty="0"/>
              <a:t>Origem do drone</a:t>
            </a:r>
          </a:p>
          <a:p>
            <a:pPr eaLnBrk="1" hangingPunct="1"/>
            <a:r>
              <a:rPr lang="pt-BR" altLang="pt-BR" dirty="0" err="1"/>
              <a:t>Quadrotores</a:t>
            </a:r>
            <a:endParaRPr lang="pt-BR" altLang="pt-BR" dirty="0"/>
          </a:p>
          <a:p>
            <a:pPr eaLnBrk="1" hangingPunct="1"/>
            <a:r>
              <a:rPr lang="pt-BR" altLang="pt-BR" dirty="0"/>
              <a:t>Sensores</a:t>
            </a:r>
          </a:p>
          <a:p>
            <a:pPr eaLnBrk="1" hangingPunct="1"/>
            <a:r>
              <a:rPr lang="pt-BR" altLang="pt-BR" dirty="0"/>
              <a:t>Câmeras</a:t>
            </a:r>
          </a:p>
          <a:p>
            <a:r>
              <a:rPr lang="pt-BR" altLang="pt-BR" dirty="0"/>
              <a:t>Processamento de imagem</a:t>
            </a:r>
          </a:p>
          <a:p>
            <a:r>
              <a:rPr lang="pt-BR" altLang="pt-BR" dirty="0"/>
              <a:t>Dependência de servidor</a:t>
            </a:r>
          </a:p>
          <a:p>
            <a:r>
              <a:rPr lang="pt-BR" altLang="pt-BR" dirty="0"/>
              <a:t>Plano de voo</a:t>
            </a:r>
          </a:p>
          <a:p>
            <a:r>
              <a:rPr lang="pt-BR" altLang="pt-BR" dirty="0"/>
              <a:t>GPS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altLang="pt-BR" b="1" dirty="0"/>
              <a:t>Objetivo geral:</a:t>
            </a:r>
          </a:p>
          <a:p>
            <a:pPr eaLnBrk="1" hangingPunct="1">
              <a:defRPr/>
            </a:pPr>
            <a:endParaRPr lang="pt-BR" altLang="pt-BR" b="1" dirty="0"/>
          </a:p>
          <a:p>
            <a:pPr marL="0" indent="0" eaLnBrk="1" hangingPunct="1">
              <a:buFontTx/>
              <a:buNone/>
              <a:defRPr/>
            </a:pPr>
            <a:r>
              <a:rPr lang="pt-BR" dirty="0"/>
              <a:t>Apresentar uma arquitetura de navegação baseada em GPS, aliado a imagens de câmera para o reconhecimento e desvio de obstáculos em voo, com processamento abordo resultando em uma navegação totalmente autônoma.</a:t>
            </a:r>
            <a:endParaRPr lang="pt-BR" alt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altLang="pt-BR" b="1" dirty="0"/>
              <a:t>Objetivos específicos:</a:t>
            </a:r>
            <a:endParaRPr lang="pt-BR" dirty="0"/>
          </a:p>
          <a:p>
            <a:endParaRPr lang="pt-BR" dirty="0"/>
          </a:p>
          <a:p>
            <a:pPr marL="571500" indent="-571500">
              <a:buFont typeface="+mj-lt"/>
              <a:buAutoNum type="romanUcPeriod"/>
            </a:pPr>
            <a:r>
              <a:rPr lang="pt-BR" dirty="0"/>
              <a:t>Definir a arquitetura para a navegação independente de servidor 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/>
              <a:t>Detectar e desviar de obstáculos visíveis pela câmera 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/>
              <a:t>Executar um plano de voo baseado em GPS</a:t>
            </a:r>
          </a:p>
        </p:txBody>
      </p:sp>
    </p:spTree>
    <p:extLst>
      <p:ext uri="{BB962C8B-B14F-4D97-AF65-F5344CB8AC3E}">
        <p14:creationId xmlns:p14="http://schemas.microsoft.com/office/powerpoint/2010/main" val="296122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Raspberry</a:t>
            </a:r>
            <a:r>
              <a:rPr lang="pt-BR" dirty="0"/>
              <a:t> Pi 3 A+</a:t>
            </a:r>
          </a:p>
          <a:p>
            <a:r>
              <a:rPr lang="pt-BR" dirty="0" err="1"/>
              <a:t>Pyparrot</a:t>
            </a:r>
            <a:endParaRPr lang="pt-BR" dirty="0"/>
          </a:p>
          <a:p>
            <a:r>
              <a:rPr lang="pt-BR" dirty="0"/>
              <a:t>Lei dos cossenos</a:t>
            </a:r>
          </a:p>
          <a:p>
            <a:r>
              <a:rPr lang="pt-BR" dirty="0" err="1"/>
              <a:t>MiDaS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02F405E-A022-E4D8-37C7-28031B954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2000" b="1" dirty="0"/>
              <a:t>Título: </a:t>
            </a:r>
            <a:r>
              <a:rPr lang="pt-BR" altLang="pt-BR" sz="2000" dirty="0"/>
              <a:t>DRONE AUTÔNOMO: VIGILÂNCIA AÉREA DE ESPAÇOS EXTERNOS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</a:rPr>
              <a:t>     Corrêa (2020)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1B7F7C6-79AE-D117-1132-DD40816D5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41575"/>
              </p:ext>
            </p:extLst>
          </p:nvPr>
        </p:nvGraphicFramePr>
        <p:xfrm>
          <a:off x="223838" y="3151556"/>
          <a:ext cx="5110162" cy="142325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62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6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Características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Corrêa (2020)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70" marR="6857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usa GPS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processamento a bordo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não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5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desvio de obstáculos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não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Imagem 1">
            <a:extLst>
              <a:ext uri="{FF2B5EF4-FFF2-40B4-BE49-F238E27FC236}">
                <a16:creationId xmlns:a16="http://schemas.microsoft.com/office/drawing/2014/main" id="{33E489E0-DCE0-EC64-E7D8-7E0391BA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47193"/>
            <a:ext cx="33528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59787FC-AFF2-808E-F1DF-C16B29856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2000" b="1" dirty="0"/>
              <a:t>Título:</a:t>
            </a:r>
            <a:r>
              <a:rPr lang="en-US" altLang="pt-BR" sz="2000" dirty="0"/>
              <a:t>A COMPUTER VISION BASED ALGORITHM FOR OBSTACLE AVOIDANCE (OUTDOOR FLIGHT)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</a:rPr>
              <a:t>     Martins, Ramos e Mora-</a:t>
            </a:r>
            <a:r>
              <a:rPr lang="pt-BR" altLang="pt-BR" sz="2000" dirty="0" err="1">
                <a:solidFill>
                  <a:schemeClr val="bg1">
                    <a:lumMod val="65000"/>
                  </a:schemeClr>
                </a:solidFill>
              </a:rPr>
              <a:t>Camino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</a:rPr>
              <a:t> (2018)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854DDB6-A3C0-BD65-98CB-24A9FB23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96739"/>
              </p:ext>
            </p:extLst>
          </p:nvPr>
        </p:nvGraphicFramePr>
        <p:xfrm>
          <a:off x="1283143" y="2943365"/>
          <a:ext cx="5111750" cy="139231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91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2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Características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Martins, Ramos e Mora-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Camino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 (2018)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69" marR="6856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usa GPS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não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processamento a bordo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desvio de obstáculos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sim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Imagem 347909206">
            <a:extLst>
              <a:ext uri="{FF2B5EF4-FFF2-40B4-BE49-F238E27FC236}">
                <a16:creationId xmlns:a16="http://schemas.microsoft.com/office/drawing/2014/main" id="{E5DF0302-4281-DC17-C623-5F43BF48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39" y="4604244"/>
            <a:ext cx="30575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737891598">
            <a:extLst>
              <a:ext uri="{FF2B5EF4-FFF2-40B4-BE49-F238E27FC236}">
                <a16:creationId xmlns:a16="http://schemas.microsoft.com/office/drawing/2014/main" id="{076E2C40-D059-598A-5933-CA3DD9F7F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18" y="4604244"/>
            <a:ext cx="30480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15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Requisitos funcionais:</a:t>
            </a:r>
          </a:p>
          <a:p>
            <a:r>
              <a:rPr lang="pt-BR" sz="2400" dirty="0"/>
              <a:t>RF01: o drone deverá seguir um plano de voo baseado em GPS;</a:t>
            </a:r>
          </a:p>
          <a:p>
            <a:r>
              <a:rPr lang="pt-BR" sz="2400" dirty="0"/>
              <a:t>RF02: o drone deverá possuir uma câmera frontal;</a:t>
            </a:r>
          </a:p>
          <a:p>
            <a:r>
              <a:rPr lang="pt-BR" sz="2400" dirty="0"/>
              <a:t>RF03: o drone deverá possuir um sistema de estabilização com base em sensores;</a:t>
            </a:r>
          </a:p>
          <a:p>
            <a:r>
              <a:rPr lang="pt-BR" sz="2400" dirty="0"/>
              <a:t>RF04: o processamento em voo deverá ser totalmente a bordo, sendo dependente apenas da conexão com GPS;</a:t>
            </a:r>
          </a:p>
          <a:p>
            <a:r>
              <a:rPr lang="pt-BR" sz="2400" dirty="0"/>
              <a:t>RF05: o drone deverá desviar de objetos em voo.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581</Words>
  <Application>Microsoft Office PowerPoint</Application>
  <PresentationFormat>Apresentação na tela (4:3)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Design padrão</vt:lpstr>
      <vt:lpstr>ARQUITETURA PARA NAVEGAÇÃO AUTÔNOMA UTILIZANDO DRONES</vt:lpstr>
      <vt:lpstr>Roteiro</vt:lpstr>
      <vt:lpstr>Introdução</vt:lpstr>
      <vt:lpstr>Objetivos</vt:lpstr>
      <vt:lpstr>Objetivos</vt:lpstr>
      <vt:lpstr>Fundamentação Teórica</vt:lpstr>
      <vt:lpstr>Trabalhos Correlatos</vt:lpstr>
      <vt:lpstr>Trabalhos Correlatos</vt:lpstr>
      <vt:lpstr>Requisitos</vt:lpstr>
      <vt:lpstr>Requisitos</vt:lpstr>
      <vt:lpstr>Especificação</vt:lpstr>
      <vt:lpstr>Implementação</vt:lpstr>
      <vt:lpstr>Implementação</vt:lpstr>
      <vt:lpstr>Implementação</vt:lpstr>
      <vt:lpstr>Desafios</vt:lpstr>
      <vt:lpstr>Análise dos Resultados</vt:lpstr>
      <vt:lpstr>Análise dos Resultados</vt:lpstr>
      <vt:lpstr>Análise dos Resultados</vt:lpstr>
      <vt:lpstr>Análise dos Resultados</vt:lpstr>
      <vt:lpstr>Conclusões e Sugestões</vt:lpstr>
      <vt:lpstr>Conclusões e Sugestões</vt:lpstr>
      <vt:lpstr>Conclusões e Sugestões</vt:lpstr>
      <vt:lpstr>Demonstração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Matheus Mahnke</cp:lastModifiedBy>
  <cp:revision>105</cp:revision>
  <dcterms:created xsi:type="dcterms:W3CDTF">2012-05-08T00:10:24Z</dcterms:created>
  <dcterms:modified xsi:type="dcterms:W3CDTF">2022-07-14T00:06:57Z</dcterms:modified>
</cp:coreProperties>
</file>