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70" r:id="rId6"/>
    <p:sldId id="260" r:id="rId7"/>
    <p:sldId id="281" r:id="rId8"/>
    <p:sldId id="261" r:id="rId9"/>
    <p:sldId id="272" r:id="rId10"/>
    <p:sldId id="282" r:id="rId11"/>
    <p:sldId id="274" r:id="rId12"/>
    <p:sldId id="262" r:id="rId13"/>
    <p:sldId id="273" r:id="rId14"/>
    <p:sldId id="283" r:id="rId15"/>
    <p:sldId id="263" r:id="rId16"/>
    <p:sldId id="275" r:id="rId17"/>
    <p:sldId id="276" r:id="rId18"/>
    <p:sldId id="264" r:id="rId19"/>
    <p:sldId id="278" r:id="rId20"/>
    <p:sldId id="279" r:id="rId21"/>
    <p:sldId id="285" r:id="rId22"/>
    <p:sldId id="288" r:id="rId23"/>
    <p:sldId id="271" r:id="rId24"/>
    <p:sldId id="293" r:id="rId25"/>
    <p:sldId id="295" r:id="rId26"/>
    <p:sldId id="296" r:id="rId27"/>
    <p:sldId id="292" r:id="rId28"/>
    <p:sldId id="291" r:id="rId29"/>
    <p:sldId id="298" r:id="rId30"/>
    <p:sldId id="299" r:id="rId31"/>
    <p:sldId id="305" r:id="rId32"/>
    <p:sldId id="290" r:id="rId33"/>
    <p:sldId id="297" r:id="rId34"/>
    <p:sldId id="300" r:id="rId35"/>
    <p:sldId id="294" r:id="rId36"/>
    <p:sldId id="301" r:id="rId37"/>
    <p:sldId id="267" r:id="rId38"/>
    <p:sldId id="286" r:id="rId39"/>
    <p:sldId id="303" r:id="rId40"/>
    <p:sldId id="304" r:id="rId41"/>
    <p:sldId id="302" r:id="rId42"/>
    <p:sldId id="284" r:id="rId43"/>
    <p:sldId id="268" r:id="rId44"/>
    <p:sldId id="280" r:id="rId45"/>
    <p:sldId id="306" r:id="rId46"/>
    <p:sldId id="287" r:id="rId4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6" autoAdjust="0"/>
    <p:restoredTop sz="94648"/>
  </p:normalViewPr>
  <p:slideViewPr>
    <p:cSldViewPr>
      <p:cViewPr varScale="1">
        <p:scale>
          <a:sx n="108" d="100"/>
          <a:sy n="108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Capobianco Lopes" userId="e2602793-81ee-4f40-ac4e-f7a7f9d1e175" providerId="ADAL" clId="{7F704396-5C0A-4773-8443-574AD5DF6845}"/>
    <pc:docChg chg="modSld">
      <pc:chgData name="Mauricio Capobianco Lopes" userId="e2602793-81ee-4f40-ac4e-f7a7f9d1e175" providerId="ADAL" clId="{7F704396-5C0A-4773-8443-574AD5DF6845}" dt="2020-02-27T15:12:44.677" v="4" actId="20577"/>
      <pc:docMkLst>
        <pc:docMk/>
      </pc:docMkLst>
      <pc:sldChg chg="modSp">
        <pc:chgData name="Mauricio Capobianco Lopes" userId="e2602793-81ee-4f40-ac4e-f7a7f9d1e175" providerId="ADAL" clId="{7F704396-5C0A-4773-8443-574AD5DF6845}" dt="2020-02-27T15:12:35.257" v="1" actId="20577"/>
        <pc:sldMkLst>
          <pc:docMk/>
          <pc:sldMk cId="2489010789" sldId="261"/>
        </pc:sldMkLst>
        <pc:spChg chg="mod">
          <ac:chgData name="Mauricio Capobianco Lopes" userId="e2602793-81ee-4f40-ac4e-f7a7f9d1e175" providerId="ADAL" clId="{7F704396-5C0A-4773-8443-574AD5DF6845}" dt="2020-02-27T15:12:35.257" v="1" actId="20577"/>
          <ac:spMkLst>
            <pc:docMk/>
            <pc:sldMk cId="2489010789" sldId="261"/>
            <ac:spMk id="3" creationId="{00000000-0000-0000-0000-000000000000}"/>
          </ac:spMkLst>
        </pc:spChg>
      </pc:sldChg>
      <pc:sldChg chg="modSp">
        <pc:chgData name="Mauricio Capobianco Lopes" userId="e2602793-81ee-4f40-ac4e-f7a7f9d1e175" providerId="ADAL" clId="{7F704396-5C0A-4773-8443-574AD5DF6845}" dt="2020-02-27T15:12:44.677" v="4" actId="20577"/>
        <pc:sldMkLst>
          <pc:docMk/>
          <pc:sldMk cId="1958979546" sldId="262"/>
        </pc:sldMkLst>
        <pc:spChg chg="mod">
          <ac:chgData name="Mauricio Capobianco Lopes" userId="e2602793-81ee-4f40-ac4e-f7a7f9d1e175" providerId="ADAL" clId="{7F704396-5C0A-4773-8443-574AD5DF6845}" dt="2020-02-27T15:12:44.677" v="4" actId="20577"/>
          <ac:spMkLst>
            <pc:docMk/>
            <pc:sldMk cId="1958979546" sldId="262"/>
            <ac:spMk id="3" creationId="{00000000-0000-0000-0000-000000000000}"/>
          </ac:spMkLst>
        </pc:spChg>
      </pc:sldChg>
    </pc:docChg>
  </pc:docChgLst>
  <pc:docChgLst>
    <pc:chgData name="Mauricio Capobianco Lopes" userId="e2602793-81ee-4f40-ac4e-f7a7f9d1e175" providerId="ADAL" clId="{5E4B7503-6885-43C1-8A95-77DFDBD689BD}"/>
    <pc:docChg chg="custSel modSld">
      <pc:chgData name="Mauricio Capobianco Lopes" userId="e2602793-81ee-4f40-ac4e-f7a7f9d1e175" providerId="ADAL" clId="{5E4B7503-6885-43C1-8A95-77DFDBD689BD}" dt="2019-11-21T21:38:28.451" v="70" actId="20577"/>
      <pc:docMkLst>
        <pc:docMk/>
      </pc:docMkLst>
      <pc:sldChg chg="modSp">
        <pc:chgData name="Mauricio Capobianco Lopes" userId="e2602793-81ee-4f40-ac4e-f7a7f9d1e175" providerId="ADAL" clId="{5E4B7503-6885-43C1-8A95-77DFDBD689BD}" dt="2019-11-21T21:38:28.451" v="70" actId="20577"/>
        <pc:sldMkLst>
          <pc:docMk/>
          <pc:sldMk cId="2007070856" sldId="264"/>
        </pc:sldMkLst>
        <pc:spChg chg="mod">
          <ac:chgData name="Mauricio Capobianco Lopes" userId="e2602793-81ee-4f40-ac4e-f7a7f9d1e175" providerId="ADAL" clId="{5E4B7503-6885-43C1-8A95-77DFDBD689BD}" dt="2019-11-21T21:38:28.451" v="70" actId="20577"/>
          <ac:spMkLst>
            <pc:docMk/>
            <pc:sldMk cId="2007070856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836713"/>
            <a:ext cx="8352928" cy="2763738"/>
          </a:xfrm>
        </p:spPr>
        <p:txBody>
          <a:bodyPr/>
          <a:lstStyle/>
          <a:p>
            <a:r>
              <a:rPr lang="pt-BR" dirty="0"/>
              <a:t>JOGO DA MEMÓRIA: DESENVOLVIMENTO DE SKILL COM CONCEITOS DO JOGO GENIUS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1752600"/>
          </a:xfrm>
        </p:spPr>
        <p:txBody>
          <a:bodyPr>
            <a:normAutofit/>
          </a:bodyPr>
          <a:lstStyle/>
          <a:p>
            <a:r>
              <a:rPr lang="pt-BR" dirty="0"/>
              <a:t>Aluno: Rafael dos Santos Rodrigues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/>
              <a:t>Correlatos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2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2690"/>
            <a:ext cx="8229600" cy="1143000"/>
          </a:xfrm>
        </p:spPr>
        <p:txBody>
          <a:bodyPr/>
          <a:lstStyle/>
          <a:p>
            <a:r>
              <a:rPr lang="pt-BR" dirty="0"/>
              <a:t>Trabalhos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304" y="1088740"/>
            <a:ext cx="8229600" cy="4680520"/>
          </a:xfrm>
        </p:spPr>
        <p:txBody>
          <a:bodyPr/>
          <a:lstStyle/>
          <a:p>
            <a:r>
              <a:rPr lang="pt-BR" dirty="0"/>
              <a:t>Jogo da memória embarcado multinível (</a:t>
            </a:r>
            <a:r>
              <a:rPr lang="pt-BR" dirty="0" err="1"/>
              <a:t>Zuffo</a:t>
            </a:r>
            <a:r>
              <a:rPr lang="pt-BR" dirty="0"/>
              <a:t> 2008)</a:t>
            </a:r>
          </a:p>
          <a:p>
            <a:pPr lvl="1"/>
            <a:r>
              <a:rPr lang="pt-BR" dirty="0"/>
              <a:t>Genius </a:t>
            </a:r>
          </a:p>
          <a:p>
            <a:pPr lvl="1"/>
            <a:r>
              <a:rPr lang="pt-BR" dirty="0"/>
              <a:t>Modos de jogo</a:t>
            </a:r>
          </a:p>
          <a:p>
            <a:pPr lvl="1"/>
            <a:r>
              <a:rPr lang="pt-BR" dirty="0"/>
              <a:t>Testes com usuários</a:t>
            </a:r>
          </a:p>
        </p:txBody>
      </p:sp>
      <p:pic>
        <p:nvPicPr>
          <p:cNvPr id="4" name="Imagem 3" descr="Monitor de computador&#10;&#10;Descrição gerada automaticamente com confiança média">
            <a:extLst>
              <a:ext uri="{FF2B5EF4-FFF2-40B4-BE49-F238E27FC236}">
                <a16:creationId xmlns:a16="http://schemas.microsoft.com/office/drawing/2014/main" id="{5BAFA474-BF63-029B-E20C-58ECAB7B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81514"/>
            <a:ext cx="4738728" cy="3271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1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</a:t>
            </a:r>
            <a:r>
              <a:rPr lang="pt-BR" b="0" dirty="0"/>
              <a:t>(cont.)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Protótipo de automação residencial utilizando uma assistente de voz (</a:t>
            </a:r>
            <a:r>
              <a:rPr lang="pt-BR" dirty="0" err="1"/>
              <a:t>Dallarosa</a:t>
            </a:r>
            <a:r>
              <a:rPr lang="pt-BR" dirty="0"/>
              <a:t> Neto 2018)</a:t>
            </a:r>
          </a:p>
          <a:p>
            <a:pPr lvl="1"/>
            <a:r>
              <a:rPr lang="pt-BR" dirty="0" err="1"/>
              <a:t>Alexa</a:t>
            </a:r>
            <a:endParaRPr lang="pt-BR" dirty="0"/>
          </a:p>
          <a:p>
            <a:pPr lvl="1"/>
            <a:r>
              <a:rPr lang="pt-BR" dirty="0"/>
              <a:t>Node.js</a:t>
            </a:r>
          </a:p>
          <a:p>
            <a:pPr lvl="1"/>
            <a:r>
              <a:rPr lang="pt-BR" dirty="0"/>
              <a:t>MQTT</a:t>
            </a:r>
          </a:p>
          <a:p>
            <a:pPr lvl="1"/>
            <a:r>
              <a:rPr lang="pt-BR" dirty="0"/>
              <a:t>Controlar estados das lâmpadas</a:t>
            </a:r>
          </a:p>
          <a:p>
            <a:pPr lvl="1"/>
            <a:r>
              <a:rPr lang="pt-BR" dirty="0"/>
              <a:t>Controlar uma porta eletrônica</a:t>
            </a:r>
          </a:p>
          <a:p>
            <a:pPr lvl="1"/>
            <a:r>
              <a:rPr lang="pt-BR" dirty="0"/>
              <a:t>Consultar a temperatura</a:t>
            </a:r>
          </a:p>
          <a:p>
            <a:pPr lvl="1"/>
            <a:r>
              <a:rPr lang="pt-BR" dirty="0"/>
              <a:t>Sem testes com os usuários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</a:t>
            </a:r>
            <a:r>
              <a:rPr lang="pt-BR" b="0" dirty="0"/>
              <a:t>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Automação residencial de baixo custo (Moura Junior </a:t>
            </a:r>
            <a:r>
              <a:rPr lang="pt-BR" i="1" dirty="0"/>
              <a:t>et al.</a:t>
            </a:r>
            <a:r>
              <a:rPr lang="pt-BR" dirty="0"/>
              <a:t> 2020)</a:t>
            </a:r>
          </a:p>
          <a:p>
            <a:pPr lvl="1"/>
            <a:r>
              <a:rPr lang="pt-BR" dirty="0"/>
              <a:t>Google </a:t>
            </a:r>
            <a:r>
              <a:rPr lang="pt-BR" dirty="0" err="1"/>
              <a:t>Assistant</a:t>
            </a:r>
            <a:endParaRPr lang="pt-BR" dirty="0"/>
          </a:p>
          <a:p>
            <a:pPr lvl="1"/>
            <a:r>
              <a:rPr lang="pt-BR" dirty="0"/>
              <a:t>Monitorar umidade e temperatura do ambiente</a:t>
            </a:r>
          </a:p>
          <a:p>
            <a:pPr lvl="1"/>
            <a:r>
              <a:rPr lang="pt-BR" dirty="0"/>
              <a:t>Lâmpadas </a:t>
            </a:r>
          </a:p>
          <a:p>
            <a:pPr lvl="1"/>
            <a:r>
              <a:rPr lang="pt-BR" dirty="0"/>
              <a:t>Ventoinha</a:t>
            </a:r>
          </a:p>
          <a:p>
            <a:pPr lvl="1"/>
            <a:r>
              <a:rPr lang="pt-BR" dirty="0"/>
              <a:t>Servo motor</a:t>
            </a:r>
          </a:p>
          <a:p>
            <a:pPr lvl="1"/>
            <a:r>
              <a:rPr lang="pt-BR" dirty="0"/>
              <a:t>IFTTT</a:t>
            </a:r>
          </a:p>
          <a:p>
            <a:pPr lvl="1"/>
            <a:r>
              <a:rPr lang="pt-BR" dirty="0"/>
              <a:t>Sem testes com os usuários</a:t>
            </a:r>
          </a:p>
        </p:txBody>
      </p:sp>
    </p:spTree>
    <p:extLst>
      <p:ext uri="{BB962C8B-B14F-4D97-AF65-F5344CB8AC3E}">
        <p14:creationId xmlns:p14="http://schemas.microsoft.com/office/powerpoint/2010/main" val="418436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/>
              <a:t>Desenvolvimento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AEF7542-A0BF-97CA-10BD-2F7C3051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302451"/>
              </p:ext>
            </p:extLst>
          </p:nvPr>
        </p:nvGraphicFramePr>
        <p:xfrm>
          <a:off x="179512" y="1412776"/>
          <a:ext cx="8640960" cy="384042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183800321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02289275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O sistema deverá: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4113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Reconhecer comandos de voz pré-definidos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7806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Usar comando de voz para invocar a skill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326145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Permitir escolher a dificuldade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2898966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Gravar na sessão a soma da pontuação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6046142"/>
                  </a:ext>
                </a:extLst>
              </a:tr>
              <a:tr h="4800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Gravar no banco de dados a maior pontuação e o nome do usuário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364417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Conferir a resposta por voz do usuário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0302222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RF07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Acionar (ligar/desligar) a lâmpada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63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C662D53-E370-0888-C41A-0D1771420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892168"/>
              </p:ext>
            </p:extLst>
          </p:nvPr>
        </p:nvGraphicFramePr>
        <p:xfrm>
          <a:off x="467544" y="1331640"/>
          <a:ext cx="8352928" cy="428633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99496">
                  <a:extLst>
                    <a:ext uri="{9D8B030D-6E8A-4147-A177-3AD203B41FA5}">
                      <a16:colId xmlns:a16="http://schemas.microsoft.com/office/drawing/2014/main" val="223162720"/>
                    </a:ext>
                  </a:extLst>
                </a:gridCol>
                <a:gridCol w="7353432">
                  <a:extLst>
                    <a:ext uri="{9D8B030D-6E8A-4147-A177-3AD203B41FA5}">
                      <a16:colId xmlns:a16="http://schemas.microsoft.com/office/drawing/2014/main" val="2782997879"/>
                    </a:ext>
                  </a:extLst>
                </a:gridCol>
              </a:tblGrid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O sistema deverá: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278277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Atualizar a maior pontuação do usuário no banco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919971"/>
                  </a:ext>
                </a:extLst>
              </a:tr>
              <a:tr h="3799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Ser desenvolvido em Python (plataforma da Amazon)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46654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a plataforma da Amazon Web Services (AWS)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584540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o serviço </a:t>
                      </a:r>
                      <a:r>
                        <a:rPr lang="pt-BR" sz="2000" dirty="0" err="1">
                          <a:effectLst/>
                        </a:rPr>
                        <a:t>CloudWatch</a:t>
                      </a:r>
                      <a:r>
                        <a:rPr lang="pt-BR" sz="2000" dirty="0">
                          <a:effectLst/>
                        </a:rPr>
                        <a:t> da AWS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171095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o serviço </a:t>
                      </a:r>
                      <a:r>
                        <a:rPr lang="pt-BR" sz="2000" dirty="0" err="1">
                          <a:effectLst/>
                        </a:rPr>
                        <a:t>DynamoDB</a:t>
                      </a:r>
                      <a:r>
                        <a:rPr lang="pt-BR" sz="2000" dirty="0">
                          <a:effectLst/>
                        </a:rPr>
                        <a:t> da AWS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951086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o serviço </a:t>
                      </a:r>
                      <a:r>
                        <a:rPr lang="pt-BR" sz="2000" dirty="0" err="1">
                          <a:effectLst/>
                        </a:rPr>
                        <a:t>IoT</a:t>
                      </a:r>
                      <a:r>
                        <a:rPr lang="pt-BR" sz="2000" dirty="0">
                          <a:effectLst/>
                        </a:rPr>
                        <a:t> Core da AWS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0405162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o serviço Lambda da AWS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9539390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o protocolo MQTT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226607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Ser desenvolvido na plataforma Arduino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3762081"/>
                  </a:ext>
                </a:extLst>
              </a:tr>
              <a:tr h="390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RNF10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Utilizar lâmpadas e uma controladora na sua arquitetura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662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392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de Negócio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7ACBD2A6-46F4-CAB2-351E-316A4EB9E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10429"/>
              </p:ext>
            </p:extLst>
          </p:nvPr>
        </p:nvGraphicFramePr>
        <p:xfrm>
          <a:off x="457200" y="2514600"/>
          <a:ext cx="8229600" cy="1828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1147900311"/>
                    </a:ext>
                  </a:extLst>
                </a:gridCol>
                <a:gridCol w="7437512">
                  <a:extLst>
                    <a:ext uri="{9D8B030D-6E8A-4147-A177-3AD203B41FA5}">
                      <a16:colId xmlns:a16="http://schemas.microsoft.com/office/drawing/2014/main" val="3840143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DESCRIÇÃO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964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RN01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O usuário só poderá salvar os seus dados caso a sua pontuação seja maior do que à anterior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67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O usuário só poderá responder à questão após o comando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850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RN03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O usuário só poderá responder com cores (pré-definidas) ou números dependendo da pergunta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342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7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536" y="260648"/>
            <a:ext cx="5688632" cy="532656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4D0C61-5CA8-D528-81A2-E4C51958E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90" y="980728"/>
            <a:ext cx="8958819" cy="5772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552" y="436977"/>
            <a:ext cx="4889648" cy="543752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Diagrama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20AE8C-5197-7E31-0826-278C2CAB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0" y="1340768"/>
            <a:ext cx="8919660" cy="453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633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4853" y="1041889"/>
            <a:ext cx="8496944" cy="56612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</a:t>
            </a:r>
          </a:p>
          <a:p>
            <a:r>
              <a:rPr lang="pt-BR" dirty="0"/>
              <a:t>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  <a:r>
              <a:rPr lang="en-US" dirty="0"/>
              <a:t> da </a:t>
            </a:r>
            <a:r>
              <a:rPr lang="pt-BR" dirty="0"/>
              <a:t>Implementação</a:t>
            </a:r>
          </a:p>
          <a:p>
            <a:r>
              <a:rPr lang="pt-BR" dirty="0"/>
              <a:t>Resultados e Discussões</a:t>
            </a:r>
          </a:p>
          <a:p>
            <a:r>
              <a:rPr lang="pt-BR" dirty="0"/>
              <a:t>Conclusões e Extensões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7544" y="182292"/>
            <a:ext cx="7711008" cy="964704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Diagrama Esquemático</a:t>
            </a:r>
          </a:p>
        </p:txBody>
      </p:sp>
      <p:pic>
        <p:nvPicPr>
          <p:cNvPr id="5" name="Imagem 4" descr="Tela de um aparelho eletrônico&#10;&#10;Descrição gerada automaticamente com confiança baixa">
            <a:extLst>
              <a:ext uri="{FF2B5EF4-FFF2-40B4-BE49-F238E27FC236}">
                <a16:creationId xmlns:a16="http://schemas.microsoft.com/office/drawing/2014/main" id="{EFB5E4E2-72C2-18D8-ECFE-FD193990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90472"/>
            <a:ext cx="8723312" cy="578523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691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Implementação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6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114300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Arquitetura do protótipo</a:t>
            </a:r>
          </a:p>
        </p:txBody>
      </p:sp>
      <p:pic>
        <p:nvPicPr>
          <p:cNvPr id="4" name="Imagem 3" descr="1">
            <a:extLst>
              <a:ext uri="{FF2B5EF4-FFF2-40B4-BE49-F238E27FC236}">
                <a16:creationId xmlns:a16="http://schemas.microsoft.com/office/drawing/2014/main" id="{DF8FDB52-A7DD-FFA1-6D9D-4F5D3DA47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2665958"/>
            <a:ext cx="7704856" cy="2174156"/>
          </a:xfrm>
          <a:prstGeom prst="rect">
            <a:avLst/>
          </a:prstGeom>
          <a:noFill/>
          <a:ln w="12700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6323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114300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Conceitos de desenvolvimento da skill</a:t>
            </a:r>
          </a:p>
          <a:p>
            <a:pPr lvl="1"/>
            <a:r>
              <a:rPr lang="pt-BR" dirty="0" err="1"/>
              <a:t>Invocation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pPr lvl="1"/>
            <a:r>
              <a:rPr lang="pt-BR" dirty="0" err="1"/>
              <a:t>Intent</a:t>
            </a:r>
            <a:endParaRPr lang="pt-BR" dirty="0"/>
          </a:p>
          <a:p>
            <a:pPr lvl="1"/>
            <a:r>
              <a:rPr lang="pt-BR" dirty="0" err="1"/>
              <a:t>Utterance</a:t>
            </a:r>
            <a:endParaRPr lang="pt-BR" dirty="0"/>
          </a:p>
          <a:p>
            <a:pPr lvl="1"/>
            <a:r>
              <a:rPr lang="pt-BR" dirty="0"/>
              <a:t>Slot / Slot </a:t>
            </a:r>
            <a:r>
              <a:rPr lang="pt-BR" dirty="0" err="1"/>
              <a:t>type</a:t>
            </a:r>
            <a:endParaRPr lang="pt-BR" dirty="0"/>
          </a:p>
          <a:p>
            <a:pPr lvl="1"/>
            <a:r>
              <a:rPr lang="pt-BR" dirty="0" err="1"/>
              <a:t>Built</a:t>
            </a:r>
            <a:r>
              <a:rPr lang="pt-BR" dirty="0"/>
              <a:t>-in </a:t>
            </a:r>
            <a:r>
              <a:rPr lang="pt-BR" dirty="0" err="1"/>
              <a:t>Intents</a:t>
            </a:r>
            <a:endParaRPr lang="pt-BR" dirty="0"/>
          </a:p>
          <a:p>
            <a:pPr lvl="2"/>
            <a:r>
              <a:rPr lang="sv-SE" dirty="0"/>
              <a:t>AMAZON.CancelIntent</a:t>
            </a:r>
          </a:p>
          <a:p>
            <a:pPr lvl="2"/>
            <a:r>
              <a:rPr lang="sv-SE" dirty="0"/>
              <a:t>AMAZON.HelpIntent</a:t>
            </a:r>
          </a:p>
          <a:p>
            <a:pPr lvl="2"/>
            <a:r>
              <a:rPr lang="sv-SE" dirty="0"/>
              <a:t>AMAZON.StopIntent </a:t>
            </a:r>
          </a:p>
          <a:p>
            <a:pPr lvl="2"/>
            <a:r>
              <a:rPr lang="sv-SE" dirty="0"/>
              <a:t>AMAZON.RepeatIntent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22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526D177-D0E9-C949-AD7B-E3D194669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3257"/>
            <a:ext cx="7200800" cy="6611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172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0"/>
            <a:ext cx="8445624" cy="1052736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E647B2-225B-FA89-8A71-DEDBE1D46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233748"/>
            <a:ext cx="4185457" cy="4982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7A67048-F071-4FCE-E416-0C99FCDB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40968"/>
            <a:ext cx="4336657" cy="1907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D01DFA-0DA1-36AB-A419-455D5117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173" y="2132856"/>
            <a:ext cx="2786310" cy="10081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1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20072" y="2859006"/>
            <a:ext cx="4176464" cy="1052736"/>
          </a:xfrm>
        </p:spPr>
        <p:txBody>
          <a:bodyPr/>
          <a:lstStyle/>
          <a:p>
            <a:r>
              <a:rPr lang="pt-BR" sz="4000" dirty="0"/>
              <a:t>Implementação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132A39-3771-7ADF-C5ED-EE7A868B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44354"/>
            <a:ext cx="5184576" cy="62820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155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01243" y="126734"/>
            <a:ext cx="4325652" cy="715516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08067" y="718520"/>
            <a:ext cx="1712005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Lambda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1180F6-3991-B1B3-33D4-3AFC5C59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60" y="1403648"/>
            <a:ext cx="8804007" cy="533771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380771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45624" cy="1143000"/>
          </a:xfrm>
        </p:spPr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Layers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F62397-ED43-A06A-D752-391F9D57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1" y="2514033"/>
            <a:ext cx="8445624" cy="182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2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57D90FDF-8806-1D4E-E4B3-E9ABDBBA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88640"/>
            <a:ext cx="6969257" cy="2742079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11FC104-39BB-E9CE-B6C6-9F73B1F0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0" y="3573016"/>
            <a:ext cx="6646733" cy="29431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9785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800" y="1484784"/>
            <a:ext cx="5703434" cy="1944216"/>
          </a:xfrm>
        </p:spPr>
        <p:txBody>
          <a:bodyPr wrap="square" anchor="t">
            <a:normAutofit/>
          </a:bodyPr>
          <a:lstStyle/>
          <a:p>
            <a:r>
              <a:rPr lang="pt-BR" dirty="0"/>
              <a:t>O que é uma Assistente virtual?</a:t>
            </a:r>
          </a:p>
          <a:p>
            <a:pPr lvl="1"/>
            <a:r>
              <a:rPr lang="pt-BR" dirty="0"/>
              <a:t>Comandos de voz</a:t>
            </a:r>
          </a:p>
          <a:p>
            <a:pPr lvl="1"/>
            <a:r>
              <a:rPr lang="pt-BR" dirty="0"/>
              <a:t>Executam tarefas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 descr="Smart Speaker Echo Dot 3ª Geração Assistente Voz Preto Alexa Amazon | Leroy  Merlin">
            <a:extLst>
              <a:ext uri="{FF2B5EF4-FFF2-40B4-BE49-F238E27FC236}">
                <a16:creationId xmlns:a16="http://schemas.microsoft.com/office/drawing/2014/main" id="{4D89ACB8-9827-3B5E-B2F7-F60B6B2B6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1" t="29000" r="18501" b="24800"/>
          <a:stretch/>
        </p:blipFill>
        <p:spPr bwMode="auto">
          <a:xfrm>
            <a:off x="4860030" y="3646884"/>
            <a:ext cx="4137639" cy="293647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4" descr="Alexa Logo">
            <a:extLst>
              <a:ext uri="{FF2B5EF4-FFF2-40B4-BE49-F238E27FC236}">
                <a16:creationId xmlns:a16="http://schemas.microsoft.com/office/drawing/2014/main" id="{07B95240-F5A8-6829-C6A6-A2C69D5F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60" y="1132669"/>
            <a:ext cx="3898181" cy="264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BD1638E-2683-6352-D540-411B47ECD591}"/>
              </a:ext>
            </a:extLst>
          </p:cNvPr>
          <p:cNvSpPr txBox="1">
            <a:spLocks/>
          </p:cNvSpPr>
          <p:nvPr/>
        </p:nvSpPr>
        <p:spPr bwMode="auto">
          <a:xfrm>
            <a:off x="146331" y="3680144"/>
            <a:ext cx="4131302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/>
              <a:t>O que é a </a:t>
            </a:r>
            <a:r>
              <a:rPr lang="pt-BR" kern="0" dirty="0" err="1"/>
              <a:t>Alexa</a:t>
            </a:r>
            <a:r>
              <a:rPr lang="pt-BR" kern="0" dirty="0"/>
              <a:t>?</a:t>
            </a:r>
          </a:p>
          <a:p>
            <a:pPr lvl="1"/>
            <a:r>
              <a:rPr lang="pt-BR" kern="0" dirty="0"/>
              <a:t>Nuvem</a:t>
            </a:r>
          </a:p>
          <a:p>
            <a:pPr lvl="1"/>
            <a:r>
              <a:rPr lang="pt-BR" kern="0" dirty="0"/>
              <a:t>Integração </a:t>
            </a:r>
            <a:r>
              <a:rPr lang="pt-BR" kern="0" dirty="0" err="1"/>
              <a:t>Amazon</a:t>
            </a:r>
            <a:endParaRPr lang="pt-BR" kern="0" dirty="0"/>
          </a:p>
          <a:p>
            <a:pPr lvl="1"/>
            <a:endParaRPr lang="pt-BR" kern="0" dirty="0"/>
          </a:p>
          <a:p>
            <a:endParaRPr lang="pt-BR" kern="0" dirty="0"/>
          </a:p>
          <a:p>
            <a:endParaRPr lang="pt-BR" kern="0" dirty="0"/>
          </a:p>
          <a:p>
            <a:endParaRPr lang="pt-BR" kern="0" dirty="0"/>
          </a:p>
          <a:p>
            <a:endParaRPr lang="pt-BR" kern="0" dirty="0"/>
          </a:p>
          <a:p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9EEFF3CF-2AF6-7AF9-7971-009CFB028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3" y="692696"/>
            <a:ext cx="8228213" cy="2614017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BC2FE8B-6797-54AA-3F00-0A6EE2909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1" y="4221088"/>
            <a:ext cx="8136977" cy="167791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224152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D3EE3283-3EDE-F3F8-EF20-C8222439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7" y="836712"/>
            <a:ext cx="8840765" cy="4743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244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52120" y="3037012"/>
            <a:ext cx="2746648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Certificados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AC424E-70E8-2A64-1796-2F60C3B8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5069176" cy="648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01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Certificados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245DCE-9D4F-C2D4-7738-262C432E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8" y="188640"/>
            <a:ext cx="3817266" cy="6336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08351-792F-D362-8410-8029E781B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88640"/>
            <a:ext cx="4752528" cy="6336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523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2857500"/>
            <a:ext cx="8579296" cy="1143000"/>
          </a:xfrm>
        </p:spPr>
        <p:txBody>
          <a:bodyPr/>
          <a:lstStyle/>
          <a:p>
            <a:r>
              <a:rPr lang="en-US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Operacionalidade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da </a:t>
            </a:r>
            <a:r>
              <a:rPr lang="en-US" sz="3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Implementação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2794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sz="3600" dirty="0" err="1"/>
              <a:t>Operacionalidade</a:t>
            </a:r>
            <a:r>
              <a:rPr lang="en-US" sz="3600" dirty="0"/>
              <a:t> da </a:t>
            </a:r>
            <a:r>
              <a:rPr lang="en-US" sz="3600" dirty="0" err="1"/>
              <a:t>Implementação</a:t>
            </a:r>
            <a:endParaRPr lang="pt-BR" sz="3600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30FCB22-406B-4838-AE58-2257E37FC3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4360" y="1556792"/>
          <a:ext cx="8435280" cy="42816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17640">
                  <a:extLst>
                    <a:ext uri="{9D8B030D-6E8A-4147-A177-3AD203B41FA5}">
                      <a16:colId xmlns:a16="http://schemas.microsoft.com/office/drawing/2014/main" val="334823154"/>
                    </a:ext>
                  </a:extLst>
                </a:gridCol>
                <a:gridCol w="4217640">
                  <a:extLst>
                    <a:ext uri="{9D8B030D-6E8A-4147-A177-3AD203B41FA5}">
                      <a16:colId xmlns:a16="http://schemas.microsoft.com/office/drawing/2014/main" val="1967105430"/>
                    </a:ext>
                  </a:extLst>
                </a:gridCol>
              </a:tblGrid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AÇÃO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COMANDO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7727853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Iniciar a skill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Abrir jogo da memória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3503458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Iniciar o jogo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Dificuldade {difficulty} modo {gametype}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9697648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Responder à questão de sequência de cores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{CorUm}{CorDois}{CorTres} {CorQuatro}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8055497"/>
                  </a:ext>
                </a:extLst>
              </a:tr>
              <a:tr h="5617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Informações ou regras do jogo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Eu quero mais informações do jogo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2843837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Registrar ou exclui pontuação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{ação} minha pontuação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2258292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Lista das pontuações registradas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Mostre a pontuação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8178749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Receber a questão a ser respondida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Pronto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7212281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Responder à questão da quantidade de cores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Eu acho que a resposta é {número}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941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18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Operacionalidade</a:t>
            </a:r>
            <a:r>
              <a:rPr lang="en-US" sz="3600" dirty="0"/>
              <a:t> da </a:t>
            </a:r>
            <a:r>
              <a:rPr lang="en-US" sz="3600" dirty="0" err="1"/>
              <a:t>Implementação</a:t>
            </a:r>
            <a:endParaRPr lang="pt-BR" sz="3600" dirty="0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430FCB22-406B-4838-AE58-2257E37FC3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4360" y="1556792"/>
          <a:ext cx="8435280" cy="42733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17640">
                  <a:extLst>
                    <a:ext uri="{9D8B030D-6E8A-4147-A177-3AD203B41FA5}">
                      <a16:colId xmlns:a16="http://schemas.microsoft.com/office/drawing/2014/main" val="334823154"/>
                    </a:ext>
                  </a:extLst>
                </a:gridCol>
                <a:gridCol w="4217640">
                  <a:extLst>
                    <a:ext uri="{9D8B030D-6E8A-4147-A177-3AD203B41FA5}">
                      <a16:colId xmlns:a16="http://schemas.microsoft.com/office/drawing/2014/main" val="1967105430"/>
                    </a:ext>
                  </a:extLst>
                </a:gridCol>
              </a:tblGrid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AÇÃO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COMANDO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7727853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Iniciar a </a:t>
                      </a: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skill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Open memory action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503458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Iniciar o jogo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 want to play in {difficulty} difficulty and {gametype} mode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697648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Responder à questão de sequência de cores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{color sequence}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055497"/>
                  </a:ext>
                </a:extLst>
              </a:tr>
              <a:tr h="5617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Informações ou regras do jogo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Information about the game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843837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Registrar ou exclui pontuação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{action} my points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258292"/>
                  </a:ext>
                </a:extLst>
              </a:tr>
              <a:tr h="32037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Lista das pontuações registradas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Tell the ranking list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178749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Receber a questão a ser respondida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Ready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212281"/>
                  </a:ext>
                </a:extLst>
              </a:tr>
              <a:tr h="60131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Responder à questão da quantidade de cores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 think the answer is {num}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41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064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Análise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1143000"/>
          </a:xfrm>
        </p:spPr>
        <p:txBody>
          <a:bodyPr/>
          <a:lstStyle/>
          <a:p>
            <a:r>
              <a:rPr lang="pt-BR" dirty="0"/>
              <a:t>Análise dos Resultados </a:t>
            </a:r>
            <a:r>
              <a:rPr lang="pt-BR" b="0" dirty="0"/>
              <a:t>(cont.)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A6212305-7D81-EE9C-064B-6F4C7EE6E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83120"/>
              </p:ext>
            </p:extLst>
          </p:nvPr>
        </p:nvGraphicFramePr>
        <p:xfrm>
          <a:off x="431540" y="1834100"/>
          <a:ext cx="8280920" cy="3266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771554016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5274467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325039095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90572609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695116213"/>
                    </a:ext>
                  </a:extLst>
                </a:gridCol>
              </a:tblGrid>
              <a:tr h="72950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Correlatos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Características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Zuffo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(2008)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solidFill>
                            <a:schemeClr val="bg1"/>
                          </a:solidFill>
                          <a:effectLst/>
                        </a:rPr>
                        <a:t>Dallarosa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 Neto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(2018)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Moura Junior et al.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(2020)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Rodrigues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effectLst/>
                        </a:rPr>
                        <a:t>(2022)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extLst>
                  <a:ext uri="{0D108BD9-81ED-4DB2-BD59-A6C34878D82A}">
                    <a16:rowId xmlns:a16="http://schemas.microsoft.com/office/drawing/2014/main" val="1571777469"/>
                  </a:ext>
                </a:extLst>
              </a:tr>
              <a:tr h="591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Assistente Virtual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Alexa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Google Assistant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Alexa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extLst>
                  <a:ext uri="{0D108BD9-81ED-4DB2-BD59-A6C34878D82A}">
                    <a16:rowId xmlns:a16="http://schemas.microsoft.com/office/drawing/2014/main" val="3471534331"/>
                  </a:ext>
                </a:extLst>
              </a:tr>
              <a:tr h="591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Jogo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Genius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Genius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extLst>
                  <a:ext uri="{0D108BD9-81ED-4DB2-BD59-A6C34878D82A}">
                    <a16:rowId xmlns:a16="http://schemas.microsoft.com/office/drawing/2014/main" val="119301738"/>
                  </a:ext>
                </a:extLst>
              </a:tr>
              <a:tr h="6686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Automação residencial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00B050"/>
                          </a:solidFill>
                          <a:effectLst/>
                        </a:rPr>
                        <a:t>✓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extLst>
                  <a:ext uri="{0D108BD9-81ED-4DB2-BD59-A6C34878D82A}">
                    <a16:rowId xmlns:a16="http://schemas.microsoft.com/office/drawing/2014/main" val="3746130986"/>
                  </a:ext>
                </a:extLst>
              </a:tr>
              <a:tr h="5917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Plataforma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effectLst/>
                        </a:rPr>
                        <a:t>JavaScript</a:t>
                      </a:r>
                      <a:r>
                        <a:rPr lang="pt-BR" sz="1800" dirty="0">
                          <a:effectLst/>
                        </a:rPr>
                        <a:t>/C++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C++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Python/C++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560" marR="35560" marT="0" marB="0" anchor="ctr"/>
                </a:tc>
                <a:extLst>
                  <a:ext uri="{0D108BD9-81ED-4DB2-BD59-A6C34878D82A}">
                    <a16:rowId xmlns:a16="http://schemas.microsoft.com/office/drawing/2014/main" val="406768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05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endParaRPr lang="pt-BR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90921-D0B8-00FE-ED82-ACAF5862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352928" cy="4680520"/>
          </a:xfrm>
        </p:spPr>
        <p:txBody>
          <a:bodyPr/>
          <a:lstStyle/>
          <a:p>
            <a:r>
              <a:rPr lang="pt-BR" dirty="0"/>
              <a:t>Já conhecem: Sim já utilizei (71.4%), Sim não tenho muito conhecimento (28.6%)</a:t>
            </a:r>
          </a:p>
          <a:p>
            <a:r>
              <a:rPr lang="pt-BR" dirty="0"/>
              <a:t>Utilizam assistente virtual: </a:t>
            </a:r>
            <a:r>
              <a:rPr lang="pt-BR" dirty="0" err="1"/>
              <a:t>Alexa</a:t>
            </a:r>
            <a:r>
              <a:rPr lang="pt-BR" dirty="0"/>
              <a:t> (68.8%), Google (50%), Siri (18.8%), Cortana (12.5%), Não utiliza (6.3%)</a:t>
            </a:r>
          </a:p>
          <a:p>
            <a:r>
              <a:rPr lang="pt-BR" dirty="0"/>
              <a:t>Para quê utilizam: Música (65%), Automação residencial (25%), Jogos (5%), Compras (5%), Receitas (5%), Curiosidades (5%)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67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mazon Smart Oven, a Certified for Humans device – plus Echo Dot">
            <a:extLst>
              <a:ext uri="{FF2B5EF4-FFF2-40B4-BE49-F238E27FC236}">
                <a16:creationId xmlns:a16="http://schemas.microsoft.com/office/drawing/2014/main" id="{B113728E-4937-7E52-F133-90FAD3D6D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7145"/>
            <a:ext cx="3600400" cy="3239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ho Show 10: Smart Display HD de 10,1&quot; com movimento e Alexa - cor Preta :  Amazon.com.br: Dispositivos Amazon e Acessórios">
            <a:extLst>
              <a:ext uri="{FF2B5EF4-FFF2-40B4-BE49-F238E27FC236}">
                <a16:creationId xmlns:a16="http://schemas.microsoft.com/office/drawing/2014/main" id="{7B7A9F2F-5D89-DDD4-2602-886DF846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93063"/>
            <a:ext cx="3744416" cy="32408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mazon lança novo Echo Frames com Alexa – TECNODIA">
            <a:extLst>
              <a:ext uri="{FF2B5EF4-FFF2-40B4-BE49-F238E27FC236}">
                <a16:creationId xmlns:a16="http://schemas.microsoft.com/office/drawing/2014/main" id="{811388FD-2589-DB04-7706-8813FCAC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92" y="3729100"/>
            <a:ext cx="4280971" cy="2835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cho Flex– Plug-in Echo for Smart Home Control - SMART HOME MARKETPLACE">
            <a:extLst>
              <a:ext uri="{FF2B5EF4-FFF2-40B4-BE49-F238E27FC236}">
                <a16:creationId xmlns:a16="http://schemas.microsoft.com/office/drawing/2014/main" id="{85CAF96C-C205-403D-B9F9-F5A27B5F4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0" t="11150" r="15350" b="17451"/>
          <a:stretch/>
        </p:blipFill>
        <p:spPr bwMode="auto">
          <a:xfrm>
            <a:off x="467543" y="3645023"/>
            <a:ext cx="3623397" cy="293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822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1143000"/>
          </a:xfrm>
        </p:spPr>
        <p:txBody>
          <a:bodyPr/>
          <a:lstStyle/>
          <a:p>
            <a:r>
              <a:rPr lang="pt-BR" dirty="0"/>
              <a:t>Análise dos Resultados</a:t>
            </a:r>
            <a:endParaRPr lang="pt-BR" b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90921-D0B8-00FE-ED82-ACAF5862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352928" cy="4680520"/>
          </a:xfrm>
        </p:spPr>
        <p:txBody>
          <a:bodyPr/>
          <a:lstStyle/>
          <a:p>
            <a:r>
              <a:rPr lang="pt-BR" dirty="0"/>
              <a:t>Comandos PT-BR: 100%</a:t>
            </a:r>
          </a:p>
          <a:p>
            <a:r>
              <a:rPr lang="pt-BR" dirty="0"/>
              <a:t>Comandos EN-US: aproximadamente 50%</a:t>
            </a:r>
          </a:p>
          <a:p>
            <a:r>
              <a:rPr lang="pt-BR" dirty="0"/>
              <a:t>Sem auxílio: todas (81%)</a:t>
            </a:r>
          </a:p>
          <a:p>
            <a:r>
              <a:rPr lang="pt-BR" dirty="0"/>
              <a:t>Pessoas com necessidades especiais: neutro (4,7%), concordam (95,3%)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5644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1143000"/>
          </a:xfrm>
        </p:spPr>
        <p:txBody>
          <a:bodyPr/>
          <a:lstStyle/>
          <a:p>
            <a:r>
              <a:rPr lang="pt-BR" dirty="0"/>
              <a:t>Análise dos Resultados </a:t>
            </a:r>
            <a:r>
              <a:rPr lang="pt-BR" b="0" dirty="0"/>
              <a:t>(cont.)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D3BDF3-3DC2-0900-C248-B4EFB00F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8" y="1799693"/>
            <a:ext cx="8246954" cy="64807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7930F3-03BB-25E0-5012-1892AC44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18" y="2614347"/>
            <a:ext cx="8246954" cy="6480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507C568-4DB8-0D22-E2B4-7D0AF998E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18" y="5152986"/>
            <a:ext cx="8246954" cy="6026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64FC33-D772-F12D-4C82-118E74981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18" y="3429000"/>
            <a:ext cx="8246954" cy="8582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DADBD79-A181-CEE1-38A8-74C096ED5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74" y="4319057"/>
            <a:ext cx="8243998" cy="7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25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/>
              <a:t>Conclusões</a:t>
            </a:r>
            <a:r>
              <a:rPr lang="en-US" dirty="0"/>
              <a:t> e </a:t>
            </a:r>
            <a:r>
              <a:rPr lang="en-US" dirty="0" err="1"/>
              <a:t>Extensões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81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Serviço da </a:t>
            </a:r>
            <a:r>
              <a:rPr lang="pt-BR" dirty="0" err="1"/>
              <a:t>Amazon</a:t>
            </a:r>
            <a:r>
              <a:rPr lang="pt-BR" dirty="0"/>
              <a:t> em constante desenvolvimento</a:t>
            </a:r>
          </a:p>
          <a:p>
            <a:r>
              <a:rPr lang="pt-BR" dirty="0" err="1"/>
              <a:t>Alexa</a:t>
            </a:r>
            <a:r>
              <a:rPr lang="pt-BR" dirty="0"/>
              <a:t> assertiva nos comandos</a:t>
            </a:r>
          </a:p>
          <a:p>
            <a:pPr lvl="1"/>
            <a:r>
              <a:rPr lang="pt-BR" dirty="0"/>
              <a:t>Sotaques e slots</a:t>
            </a:r>
          </a:p>
          <a:p>
            <a:r>
              <a:rPr lang="pt-BR" dirty="0"/>
              <a:t>Funcionalidades apenas para inglês</a:t>
            </a:r>
          </a:p>
          <a:p>
            <a:r>
              <a:rPr lang="pt-BR" dirty="0"/>
              <a:t>Custo baixo</a:t>
            </a:r>
          </a:p>
          <a:p>
            <a:r>
              <a:rPr lang="pt-BR" dirty="0"/>
              <a:t>Falta de exemplos</a:t>
            </a:r>
          </a:p>
          <a:p>
            <a:r>
              <a:rPr lang="pt-BR" dirty="0"/>
              <a:t>Tutorial GitHub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143000"/>
          </a:xfrm>
        </p:spPr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Arduino x Wi-Fi</a:t>
            </a:r>
          </a:p>
          <a:p>
            <a:r>
              <a:rPr lang="pt-BR" dirty="0"/>
              <a:t>Execução de intenção via MQTT</a:t>
            </a:r>
          </a:p>
          <a:p>
            <a:r>
              <a:rPr lang="pt-BR" dirty="0"/>
              <a:t>Modos de jogos</a:t>
            </a:r>
          </a:p>
          <a:p>
            <a:r>
              <a:rPr lang="pt-BR" dirty="0"/>
              <a:t>Estrutura de programação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507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5960"/>
            <a:ext cx="8229600" cy="1143000"/>
          </a:xfrm>
        </p:spPr>
        <p:txBody>
          <a:bodyPr/>
          <a:lstStyle/>
          <a:p>
            <a:r>
              <a:rPr lang="en-US" dirty="0" err="1"/>
              <a:t>Apresentação</a:t>
            </a:r>
            <a:r>
              <a:rPr lang="en-US" dirty="0"/>
              <a:t> </a:t>
            </a:r>
            <a:r>
              <a:rPr lang="en-US" dirty="0" err="1"/>
              <a:t>Prática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6FCA5-E9AA-E7BB-FAA1-2DFFD81C0334}"/>
              </a:ext>
            </a:extLst>
          </p:cNvPr>
          <p:cNvSpPr txBox="1">
            <a:spLocks/>
          </p:cNvSpPr>
          <p:nvPr/>
        </p:nvSpPr>
        <p:spPr>
          <a:xfrm>
            <a:off x="107504" y="3573016"/>
            <a:ext cx="8928992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sz="2800" kern="0" dirty="0"/>
              <a:t>Tutorial:</a:t>
            </a:r>
          </a:p>
          <a:p>
            <a:pPr lvl="1"/>
            <a:r>
              <a:rPr lang="pt-BR" sz="2400" kern="0" dirty="0"/>
              <a:t>https://github.com/rafsarodrigues/Alexa-Tutorial-PT-BR</a:t>
            </a:r>
          </a:p>
          <a:p>
            <a:r>
              <a:rPr lang="pt-BR" sz="2800" kern="0" dirty="0"/>
              <a:t>Questionário:</a:t>
            </a:r>
          </a:p>
          <a:p>
            <a:pPr lvl="1"/>
            <a:r>
              <a:rPr lang="pt-BR" sz="2400" kern="0" dirty="0"/>
              <a:t>https://docs.google.com/forms/d/1sxWV_I2Co9e5ghD2t6JQ6qOtqTNjJTxHeVPInv_EMqQ/edit?ts=6377dfeb</a:t>
            </a:r>
          </a:p>
        </p:txBody>
      </p:sp>
    </p:spTree>
    <p:extLst>
      <p:ext uri="{BB962C8B-B14F-4D97-AF65-F5344CB8AC3E}">
        <p14:creationId xmlns:p14="http://schemas.microsoft.com/office/powerpoint/2010/main" val="3810569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836713"/>
            <a:ext cx="8352928" cy="2763738"/>
          </a:xfrm>
        </p:spPr>
        <p:txBody>
          <a:bodyPr/>
          <a:lstStyle/>
          <a:p>
            <a:r>
              <a:rPr lang="pt-BR" dirty="0"/>
              <a:t>JOGO DA MEMÓRIA: DESENVOLVIMENTO DE SKILL COM CONCEITOS DO JOGO GENIUS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1752600"/>
          </a:xfrm>
        </p:spPr>
        <p:txBody>
          <a:bodyPr>
            <a:normAutofit fontScale="92500"/>
          </a:bodyPr>
          <a:lstStyle/>
          <a:p>
            <a:r>
              <a:rPr lang="pt-BR" dirty="0"/>
              <a:t>Aluno(a): Rafael dos Santos Rodrigues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109173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  <a:r>
              <a:rPr lang="pt-BR" b="0" dirty="0"/>
              <a:t>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jogo Genius?</a:t>
            </a:r>
          </a:p>
          <a:p>
            <a:r>
              <a:rPr lang="pt-BR" dirty="0"/>
              <a:t>Motivação...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4" name="Picture 2" descr="Jogo de mesa Genius Estrela | Frete grátis">
            <a:extLst>
              <a:ext uri="{FF2B5EF4-FFF2-40B4-BE49-F238E27FC236}">
                <a16:creationId xmlns:a16="http://schemas.microsoft.com/office/drawing/2014/main" id="{4B668242-3A0B-B211-AB35-F45D7171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2" y="2852936"/>
            <a:ext cx="3451704" cy="36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ogo Genius - Estrela | Submarino">
            <a:extLst>
              <a:ext uri="{FF2B5EF4-FFF2-40B4-BE49-F238E27FC236}">
                <a16:creationId xmlns:a16="http://schemas.microsoft.com/office/drawing/2014/main" id="{BB0A9B7F-21E1-4CCF-7968-9E67F64B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68473"/>
            <a:ext cx="3609084" cy="360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4704" y="1331640"/>
            <a:ext cx="84352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Desenvolver uma skill através da plataforma Amazon AWS com arquitetura para integrar com um controlador inteligente (ESP32) controlando os estados de lâmpadas </a:t>
            </a:r>
            <a:r>
              <a:rPr lang="pt-BR" dirty="0" err="1"/>
              <a:t>LED’s</a:t>
            </a:r>
            <a:endParaRPr lang="pt-BR" dirty="0"/>
          </a:p>
          <a:p>
            <a:r>
              <a:rPr lang="pt-BR" sz="2800" dirty="0"/>
              <a:t>Utilizar o recurso de reconhecer e sintetizar a voz</a:t>
            </a:r>
          </a:p>
          <a:p>
            <a:r>
              <a:rPr lang="pt-BR" sz="2800" dirty="0"/>
              <a:t>Validar uma sequência de palavras</a:t>
            </a:r>
          </a:p>
          <a:p>
            <a:r>
              <a:rPr lang="pt-BR" sz="2800" dirty="0"/>
              <a:t>Integração da skill com outros serviços </a:t>
            </a:r>
            <a:r>
              <a:rPr lang="pt-BR" sz="2800" dirty="0" err="1"/>
              <a:t>Amazon</a:t>
            </a:r>
            <a:endParaRPr lang="pt-BR" sz="2800" dirty="0"/>
          </a:p>
          <a:p>
            <a:r>
              <a:rPr lang="pt-BR" sz="2800" dirty="0"/>
              <a:t>Criar um tutorial em PT-BR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B633-485A-D290-7A74-5D2331F06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/>
              <a:t>Fundamentação</a:t>
            </a:r>
            <a:r>
              <a:rPr lang="en-US" dirty="0"/>
              <a:t> </a:t>
            </a:r>
            <a:r>
              <a:rPr lang="en-US" dirty="0" err="1"/>
              <a:t>Teórica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6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a </a:t>
            </a:r>
            <a:r>
              <a:rPr lang="pt-BR" dirty="0" err="1"/>
              <a:t>Amazon</a:t>
            </a:r>
            <a:r>
              <a:rPr lang="pt-BR" dirty="0"/>
              <a:t> Web Services?</a:t>
            </a:r>
          </a:p>
          <a:p>
            <a:pPr lvl="1"/>
            <a:r>
              <a:rPr lang="pt-BR" dirty="0"/>
              <a:t>Lambda</a:t>
            </a:r>
          </a:p>
          <a:p>
            <a:pPr lvl="1"/>
            <a:r>
              <a:rPr lang="pt-BR" dirty="0" err="1"/>
              <a:t>DynamoDB</a:t>
            </a:r>
            <a:endParaRPr lang="pt-BR" dirty="0"/>
          </a:p>
          <a:p>
            <a:pPr lvl="1"/>
            <a:r>
              <a:rPr lang="pt-BR" dirty="0" err="1"/>
              <a:t>CloudWatch</a:t>
            </a:r>
            <a:endParaRPr lang="pt-BR" dirty="0"/>
          </a:p>
          <a:p>
            <a:pPr lvl="1"/>
            <a:r>
              <a:rPr lang="pt-BR" dirty="0" err="1"/>
              <a:t>IoT</a:t>
            </a:r>
            <a:r>
              <a:rPr lang="pt-BR" dirty="0"/>
              <a:t> Core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EDD80E-926A-F1CE-DEEB-F526C5D95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3" t="5128" r="31241" b="5128"/>
          <a:stretch/>
        </p:blipFill>
        <p:spPr>
          <a:xfrm>
            <a:off x="3707904" y="2204864"/>
            <a:ext cx="5188692" cy="34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143000"/>
          </a:xfrm>
        </p:spPr>
        <p:txBody>
          <a:bodyPr/>
          <a:lstStyle/>
          <a:p>
            <a:r>
              <a:rPr lang="pt-BR" dirty="0"/>
              <a:t>Fundamentação Teórica </a:t>
            </a:r>
            <a:r>
              <a:rPr lang="pt-BR" b="0" dirty="0"/>
              <a:t>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que é o ESP32?</a:t>
            </a:r>
          </a:p>
          <a:p>
            <a:r>
              <a:rPr lang="en-US" dirty="0"/>
              <a:t>O que é um </a:t>
            </a:r>
            <a:r>
              <a:rPr lang="pt-BR" dirty="0"/>
              <a:t>controlador inteligente</a:t>
            </a:r>
            <a:r>
              <a:rPr lang="en-US" dirty="0"/>
              <a:t>?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C03F641-6E04-6D21-2B7D-D0909CC3C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11988"/>
            <a:ext cx="5858147" cy="38222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654697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983</Words>
  <Application>Microsoft Office PowerPoint</Application>
  <PresentationFormat>Apresentação na tela (4:3)</PresentationFormat>
  <Paragraphs>253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9" baseType="lpstr">
      <vt:lpstr>Arial</vt:lpstr>
      <vt:lpstr>Times New Roman</vt:lpstr>
      <vt:lpstr>Design padrão</vt:lpstr>
      <vt:lpstr>JOGO DA MEMÓRIA: DESENVOLVIMENTO DE SKILL COM CONCEITOS DO JOGO GENIUS</vt:lpstr>
      <vt:lpstr>Roteiro</vt:lpstr>
      <vt:lpstr>Introdução</vt:lpstr>
      <vt:lpstr>Apresentação do PowerPoint</vt:lpstr>
      <vt:lpstr>Introdução (cont.)</vt:lpstr>
      <vt:lpstr>Objetivos</vt:lpstr>
      <vt:lpstr>Fundamentação Teórica</vt:lpstr>
      <vt:lpstr>Fundamentação Teórica</vt:lpstr>
      <vt:lpstr>Fundamentação Teórica (cont.)</vt:lpstr>
      <vt:lpstr>Trabalhos Correlatos</vt:lpstr>
      <vt:lpstr>Trabalhos Correlatos</vt:lpstr>
      <vt:lpstr>Trabalhos Correlatos (cont.)</vt:lpstr>
      <vt:lpstr>Trabalhos Correlatos (cont.)</vt:lpstr>
      <vt:lpstr>Desenvolvimento</vt:lpstr>
      <vt:lpstr>Requisitos Funcionais</vt:lpstr>
      <vt:lpstr>Requisitos Não Funcionais</vt:lpstr>
      <vt:lpstr>Regras de Negócio</vt:lpstr>
      <vt:lpstr>Apresentação do PowerPoint</vt:lpstr>
      <vt:lpstr>Apresentação do PowerPoint</vt:lpstr>
      <vt:lpstr>Apresentação do PowerPoint</vt:lpstr>
      <vt:lpstr>Implementação</vt:lpstr>
      <vt:lpstr>Implementação</vt:lpstr>
      <vt:lpstr>Implementação</vt:lpstr>
      <vt:lpstr>Apresentação do PowerPoint</vt:lpstr>
      <vt:lpstr>Implementação</vt:lpstr>
      <vt:lpstr>Implementação</vt:lpstr>
      <vt:lpstr>Implementação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Operacionalidade da Implementação​</vt:lpstr>
      <vt:lpstr>Operacionalidade da Implementação</vt:lpstr>
      <vt:lpstr>Operacionalidade da Implementação</vt:lpstr>
      <vt:lpstr>Análise dos Resultados</vt:lpstr>
      <vt:lpstr>Análise dos Resultados (cont.)</vt:lpstr>
      <vt:lpstr>Análise dos Resultados</vt:lpstr>
      <vt:lpstr>Análise dos Resultados</vt:lpstr>
      <vt:lpstr>Análise dos Resultados (cont.)</vt:lpstr>
      <vt:lpstr>Conclusões e Extensões</vt:lpstr>
      <vt:lpstr>Conclusões</vt:lpstr>
      <vt:lpstr>Extensões</vt:lpstr>
      <vt:lpstr>Apresentação Prática</vt:lpstr>
      <vt:lpstr>JOGO DA MEMÓRIA: DESENVOLVIMENTO DE SKILL COM CONCEITOS DO JOGO GENIUS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Rafael dos Santos Rodrigues</cp:lastModifiedBy>
  <cp:revision>113</cp:revision>
  <dcterms:created xsi:type="dcterms:W3CDTF">2012-05-08T00:10:24Z</dcterms:created>
  <dcterms:modified xsi:type="dcterms:W3CDTF">2022-12-14T00:05:53Z</dcterms:modified>
</cp:coreProperties>
</file>