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1" r:id="rId39"/>
    <p:sldId id="302" r:id="rId40"/>
    <p:sldId id="303" r:id="rId41"/>
    <p:sldId id="304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AF3213-D0E3-4BA3-845D-5DF32C778021}">
  <a:tblStyle styleId="{C6AF3213-D0E3-4BA3-845D-5DF32C7780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B214E7-FE0F-40C6-9D79-D89F871CD1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9d33a8d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39d33a8d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9d33a8d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339d33a8d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9d33a8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339d33a8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9d33a8d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39d33a8d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6304b5d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46304b5d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9d33a8d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39d33a8d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6304b5d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46304b5d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6304b5d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46304b5d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9d33a8d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339d33a8d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9d33a8d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39d33a8d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9d33a8d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39d33a8d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9d33a8d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339d33a8d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433464" y="-376063"/>
            <a:ext cx="42770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27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Tagarela: Módulo de Composição Musical por Meio de Musicoterapia	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Aluno: Roberto Weege Jr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Correlatos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Foram escolhidos 3 correlatos que abordam musicoterapia e/ou processamento digital de propriedades de som em arquivos de áudio.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São eles: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pt-BR" sz="2960"/>
              <a:t>Relatório de estágio: Trabalho para obtenção de Mestrado de Monteiro (2016);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pt-BR" sz="2960"/>
              <a:t>GenVirtual: Software de Corrêa et al. (2013);</a:t>
            </a:r>
            <a:endParaRPr/>
          </a:p>
          <a:p>
            <a:pPr marL="514350" lvl="0" indent="-51435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pt-BR" sz="2960"/>
              <a:t>Best Vocal 2005: Software de Lima (2006).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/>
              <a:t>Relatório de estágio - Monteiro (2016)</a:t>
            </a:r>
            <a:endParaRPr sz="3600"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pt-BR" sz="2800" dirty="0"/>
              <a:t>O trabalho de Monteiro (2016):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pt-BR" sz="2800" dirty="0"/>
              <a:t>relata cerca de 58 sessões de musicoterapia realizadas em duas escolas em Lisboa;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pt-BR" sz="2800" dirty="0"/>
              <a:t>apresenta a utilização de varias atividades musicais, incluindo a composição, como terapia para alunos com perturbações variadas;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pt-BR" sz="2800" dirty="0"/>
              <a:t>concluí que o trabalho realizado melhorou a qualidade de vida dos alunos.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GenVirtual - Corrêa et al. (2013)</a:t>
            </a:r>
            <a:endParaRPr sz="3600"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pt-BR" sz="2400" dirty="0"/>
              <a:t>O trabalho de Corrêa et al. (2013):</a:t>
            </a:r>
          </a:p>
          <a:p>
            <a:pPr>
              <a:buSzPct val="100000"/>
            </a:pPr>
            <a:r>
              <a:rPr lang="pt-BR" sz="2400" dirty="0"/>
              <a:t>apresenta um software utilizado em atividades de musicoterapia;</a:t>
            </a:r>
          </a:p>
          <a:p>
            <a:pPr>
              <a:buSzPct val="100000"/>
            </a:pPr>
            <a:r>
              <a:rPr lang="pt-BR" sz="2400" dirty="0"/>
              <a:t>expõe que o </a:t>
            </a:r>
            <a:r>
              <a:rPr lang="pt-BR" sz="2400" dirty="0" err="1"/>
              <a:t>GenVirtual</a:t>
            </a:r>
            <a:r>
              <a:rPr lang="pt-BR" sz="2400" dirty="0"/>
              <a:t> utiliza recursos de realidade aumentada para auxiliar crianças com deficiência motora e cognitiva em atividades musicais;</a:t>
            </a:r>
          </a:p>
          <a:p>
            <a:pPr>
              <a:buSzPct val="100000"/>
            </a:pPr>
            <a:r>
              <a:rPr lang="pt-BR" sz="2400" dirty="0"/>
              <a:t>possibilita atividades de composição musical;</a:t>
            </a:r>
          </a:p>
          <a:p>
            <a:pPr>
              <a:buSzPct val="100000"/>
            </a:pPr>
            <a:r>
              <a:rPr lang="pt-BR" sz="2400" dirty="0"/>
              <a:t>utiliza MIDI (Musical </a:t>
            </a:r>
            <a:r>
              <a:rPr lang="pt-BR" sz="2400" dirty="0" err="1"/>
              <a:t>Instrument</a:t>
            </a:r>
            <a:r>
              <a:rPr lang="pt-BR" sz="2400" dirty="0"/>
              <a:t> Digital Interface) para gerar sons de acordo com a interação do usuário;</a:t>
            </a:r>
          </a:p>
          <a:p>
            <a:pPr>
              <a:buSzPct val="100000"/>
            </a:pPr>
            <a:r>
              <a:rPr lang="pt-BR" sz="2400" dirty="0"/>
              <a:t>conclui que o </a:t>
            </a:r>
            <a:r>
              <a:rPr lang="pt-BR" sz="2400" dirty="0" err="1"/>
              <a:t>GenVirtual</a:t>
            </a:r>
            <a:r>
              <a:rPr lang="pt-BR" sz="2400" dirty="0"/>
              <a:t> é capaz de apoiar e melhorar o desempenho dos pacientes em atividades musicais.</a:t>
            </a:r>
            <a:endParaRPr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GenVirtual - Corrêa et al. (2013)</a:t>
            </a:r>
            <a:endParaRPr sz="3600"/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1331640"/>
            <a:ext cx="8157422" cy="41855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Best Vocal 2005 - Lima (2006)</a:t>
            </a:r>
            <a:endParaRPr sz="360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pt-BR" sz="2800" dirty="0"/>
              <a:t>O trabalho de Lima (2006):</a:t>
            </a:r>
          </a:p>
          <a:p>
            <a:pPr>
              <a:buSzPct val="100000"/>
            </a:pPr>
            <a:r>
              <a:rPr lang="pt-BR" sz="2800" dirty="0"/>
              <a:t>apresenta um software utilizado para adequar propriedades sonoras de arquivos de áudio à extensão vocal de cantores;</a:t>
            </a:r>
          </a:p>
          <a:p>
            <a:pPr>
              <a:buSzPct val="100000"/>
            </a:pPr>
            <a:r>
              <a:rPr lang="pt-BR" sz="2800" dirty="0"/>
              <a:t>edita MIDI (Musical </a:t>
            </a:r>
            <a:r>
              <a:rPr lang="pt-BR" sz="2800" dirty="0" err="1"/>
              <a:t>Instrument</a:t>
            </a:r>
            <a:r>
              <a:rPr lang="pt-BR" sz="2800" dirty="0"/>
              <a:t> Digital Interface) para realizar as alterações propostas pelo trabalho;</a:t>
            </a:r>
          </a:p>
          <a:p>
            <a:pPr>
              <a:buSzPct val="100000"/>
            </a:pPr>
            <a:r>
              <a:rPr lang="pt-BR" sz="2800" dirty="0"/>
              <a:t>conclui que o Best Vocal 2005 é capaz de editar propriedades sonoras de arquivos MIDI, atendendo o requisito do trabalho.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/>
              <a:t>Best Vocal 2005 - Lima (2006)</a:t>
            </a:r>
            <a:endParaRPr sz="3600"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l="3247" t="56155" r="5195"/>
          <a:stretch/>
        </p:blipFill>
        <p:spPr>
          <a:xfrm>
            <a:off x="1655676" y="2029739"/>
            <a:ext cx="5832648" cy="27985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  Atual - Tagarela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 dirty="0"/>
              <a:t>O Tagarela é uma plataforma construída através de </a:t>
            </a:r>
            <a:r>
              <a:rPr lang="pt-BR" sz="2960" dirty="0" err="1"/>
              <a:t>TCCs</a:t>
            </a:r>
            <a:r>
              <a:rPr lang="pt-BR" sz="2960" dirty="0"/>
              <a:t> do curso de Ciência da Computação da FURB.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 dirty="0"/>
              <a:t>Atualmente ele possui quatro segmentos:</a:t>
            </a:r>
            <a:endParaRPr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Plataforma de Comunicação Alternativa (PCA);</a:t>
            </a:r>
            <a:endParaRPr sz="2800"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jogo para o ensino de símbolos gráficos;</a:t>
            </a:r>
            <a:endParaRPr sz="2800"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jogo para o ensino da linguagem Braille;</a:t>
            </a:r>
            <a:endParaRPr sz="2800" dirty="0"/>
          </a:p>
          <a:p>
            <a:pPr marL="342900" lvl="0" indent="-33274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dirty="0"/>
              <a:t>ferramenta para auxílio de autistas na aquisição de linguagem.</a:t>
            </a: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pt-BR" sz="2400" dirty="0"/>
              <a:t>Principais requisitos funcionais são permitir ao usuário: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cadastrar fragmentos musicais através de arquivos tipo MIDI;</a:t>
            </a:r>
            <a:endParaRPr sz="360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agrupar os fragmentos musicais, a fim de restringir a utilização de fragmentos em composições;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escolher um grupo de fragmentos musicais para começar o processo de composição;</a:t>
            </a:r>
            <a:endParaRPr lang="pt-BR" sz="360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selecionar os fragmentos que irão realizar a composição;</a:t>
            </a:r>
            <a:endParaRPr lang="pt-BR" sz="4000" dirty="0"/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editar o timbre do instrumento de um fragmento musical;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editar a velocidade de execução de sua composição;</a:t>
            </a:r>
          </a:p>
          <a:p>
            <a:pPr marL="514350" lvl="0" indent="-51435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AutoNum type="alphaLcParenR"/>
            </a:pPr>
            <a:r>
              <a:rPr lang="pt-BR" sz="2400" dirty="0"/>
              <a:t>editar a tonalidade da sua composição.</a:t>
            </a:r>
            <a:endParaRPr lang="pt-BR" sz="360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</a:t>
            </a:r>
            <a:endParaRPr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pt-BR" sz="2400" dirty="0"/>
              <a:t>Os requisitos não funcionais do aplicativo proposto são: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dirty="0"/>
          </a:p>
          <a:p>
            <a:pPr marL="514350" lvl="0" indent="-49911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lphaLcParenR"/>
            </a:pPr>
            <a:r>
              <a:rPr lang="pt-BR" sz="2800" dirty="0"/>
              <a:t>utilizar a estrutura de pastas/arquivos do dispositivo para organizar o cadastro dos fragmentos musicais;</a:t>
            </a:r>
            <a:endParaRPr sz="2800" dirty="0"/>
          </a:p>
          <a:p>
            <a:pPr marL="514350" lvl="0" indent="-49911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endParaRPr lang="pt-BR" sz="2800" dirty="0"/>
          </a:p>
          <a:p>
            <a:pPr marL="514350" lvl="0" indent="-49911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lang="pt-BR" sz="2800" dirty="0"/>
              <a:t>ser desenvolvido utilizando o framework</a:t>
            </a:r>
            <a:r>
              <a:rPr lang="pt-BR" sz="2800" i="1" dirty="0"/>
              <a:t> </a:t>
            </a:r>
            <a:r>
              <a:rPr lang="pt-BR" sz="2800" dirty="0" err="1"/>
              <a:t>Ionic</a:t>
            </a:r>
            <a:r>
              <a:rPr lang="pt-BR" sz="2800" dirty="0"/>
              <a:t>.</a:t>
            </a:r>
            <a:endParaRPr sz="280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O aplicativo pode ser dividido em quatro partes:</a:t>
            </a: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Atividade de composição;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Configuração de atividade de composição;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Escolha de fonte de composição;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 MIDI.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Foi construído o diagrama de classes completo da aplicação.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Introdução;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Objetivos;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Fundamentação Teórica;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Trabalhos Correlatos;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Requisitos;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Especificação;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Implementação;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Resultados e Discussões;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Conclusões e Sugestões;</a:t>
            </a:r>
            <a:endParaRPr sz="2400"/>
          </a:p>
          <a:p>
            <a:pPr marL="342900" lvl="0" indent="-292100" algn="l" rtl="0">
              <a:spcBef>
                <a:spcPts val="64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Demonstração.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Estrutura da atividade de composição: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opção</a:t>
            </a:r>
            <a:r>
              <a:rPr lang="pt-BR"/>
              <a:t>: é o elemento que representa um fragmento musical;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linha</a:t>
            </a:r>
            <a:r>
              <a:rPr lang="pt-BR"/>
              <a:t>: é o elemento que agrupa as opções;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passo</a:t>
            </a:r>
            <a:r>
              <a:rPr lang="pt-BR"/>
              <a:t>: é o elemento que agrupa linhas;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b="1"/>
              <a:t>fonte de composição</a:t>
            </a:r>
            <a:r>
              <a:rPr lang="pt-BR"/>
              <a:t>: é o elemento que agrupa passos.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sz="3000"/>
              <a:t>Esses elementos devem ser disponibilizados ao aplicativo através do sistema de arquivos:</a:t>
            </a:r>
            <a:endParaRPr sz="300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75" y="2512650"/>
            <a:ext cx="1904859" cy="41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Atividade de composição: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60" y="2132856"/>
            <a:ext cx="8603768" cy="36724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Composição</a:t>
            </a:r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Edição de atributos de propriedades de som: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graphicFrame>
        <p:nvGraphicFramePr>
          <p:cNvPr id="264" name="Google Shape;264;p42"/>
          <p:cNvGraphicFramePr/>
          <p:nvPr/>
        </p:nvGraphicFramePr>
        <p:xfrm>
          <a:off x="611560" y="2564904"/>
          <a:ext cx="7848875" cy="2729480"/>
        </p:xfrm>
        <a:graphic>
          <a:graphicData uri="http://schemas.openxmlformats.org/drawingml/2006/table">
            <a:tbl>
              <a:tblPr>
                <a:noFill/>
                <a:tableStyleId>{C6AF3213-D0E3-4BA3-845D-5DF32C778021}</a:tableStyleId>
              </a:tblPr>
              <a:tblGrid>
                <a:gridCol w="148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Propriedade sonora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Elemento de composição alterado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Funcionamento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Timbre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timbre é alterado quando a propriedade de instrumento musical da </a:t>
                      </a: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opção</a:t>
                      </a: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Intensidade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Linha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intensidade é alterada quando a propriedade de volume da </a:t>
                      </a: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linha</a:t>
                      </a: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Duração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Fonte de composição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duração é alterada quando a propriedade de velocidade da composição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Altura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Fonte de composição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altura é alterada quando a propriedade de </a:t>
                      </a:r>
                      <a:r>
                        <a:rPr lang="pt-BR" sz="14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tonalidade</a:t>
                      </a:r>
                      <a:r>
                        <a:rPr lang="pt-BR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 composição é alterada.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Foram criados parâmetros para os elementos de composição.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</a:t>
            </a:r>
            <a:r>
              <a:rPr lang="pt-BR" sz="3000" b="1"/>
              <a:t> fonte de composição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valores mínimo, máximo, quantidade de incremento e valor inicial de velocidade;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tonalidades disponíveis e tonalidade padrão;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exibição de card de informações.</a:t>
            </a:r>
            <a:endParaRPr sz="3000"/>
          </a:p>
        </p:txBody>
      </p:sp>
      <p:sp>
        <p:nvSpPr>
          <p:cNvPr id="270" name="Google Shape;270;p43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Configuração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 </a:t>
            </a:r>
            <a:r>
              <a:rPr lang="pt-BR" sz="3000" b="1"/>
              <a:t>passo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quantidade de quartos de nota.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 </a:t>
            </a:r>
            <a:r>
              <a:rPr lang="pt-BR" sz="3000" b="1"/>
              <a:t>linha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valores mínimo, máximo, quantidade de incremento e valor inicial de volume.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Parâmetros de </a:t>
            </a:r>
            <a:r>
              <a:rPr lang="pt-BR" sz="3000" b="1"/>
              <a:t>opção</a:t>
            </a:r>
            <a:r>
              <a:rPr lang="pt-BR" sz="3000"/>
              <a:t>:</a:t>
            </a:r>
            <a:endParaRPr sz="3000"/>
          </a:p>
          <a:p>
            <a:pPr marL="457200" lvl="0" indent="-4191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instrumentos musicais disponíveis e padrão.</a:t>
            </a:r>
            <a:endParaRPr sz="3000" b="1"/>
          </a:p>
        </p:txBody>
      </p:sp>
      <p:sp>
        <p:nvSpPr>
          <p:cNvPr id="276" name="Google Shape;276;p44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Configuração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Escolha de fonte de composição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Existem dois tipos de fonte de composição: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Fonte de composição padrão;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Fonte de composição personalizada.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Estrutura MIDI</a:t>
            </a:r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Foi criada uma estrutura a para controle de arquivos MIDI: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mantém a responsabilidade de gerenciamento de MIDI segregado do aplicativo;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pt-BR" sz="3000"/>
              <a:t>possibilita a utilização da estrutura para outras finalidades.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Estrutura MIDI</a:t>
            </a: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Foi criada uma estrutura a para controle de arquivos MIDI.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  <p:sp>
        <p:nvSpPr>
          <p:cNvPr id="295" name="Google Shape;295;p47"/>
          <p:cNvSpPr/>
          <p:nvPr/>
        </p:nvSpPr>
        <p:spPr>
          <a:xfrm>
            <a:off x="-1252775" y="5573100"/>
            <a:ext cx="10809000" cy="128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highlight>
                <a:srgbClr val="FFFFFF"/>
              </a:highlight>
            </a:endParaRPr>
          </a:p>
        </p:txBody>
      </p:sp>
      <p:pic>
        <p:nvPicPr>
          <p:cNvPr id="296" name="Google Shape;29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00" y="0"/>
            <a:ext cx="8978051" cy="65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- Estrutura MIDI</a:t>
            </a:r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000"/>
              <a:t>Eventos MIDI considerados pelo aplicativo: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/>
          </a:p>
        </p:txBody>
      </p:sp>
      <p:graphicFrame>
        <p:nvGraphicFramePr>
          <p:cNvPr id="303" name="Google Shape;303;p48"/>
          <p:cNvGraphicFramePr/>
          <p:nvPr/>
        </p:nvGraphicFramePr>
        <p:xfrm>
          <a:off x="467550" y="2207700"/>
          <a:ext cx="8229600" cy="4023155"/>
        </p:xfrm>
        <a:graphic>
          <a:graphicData uri="http://schemas.openxmlformats.org/drawingml/2006/table">
            <a:tbl>
              <a:tblPr bandRow="1" bandCol="1">
                <a:noFill/>
                <a:tableStyleId>{79B214E7-FE0F-40C6-9D79-D89F871CD1DA}</a:tableStyleId>
              </a:tblPr>
              <a:tblGrid>
                <a:gridCol w="22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Evento MIDI</a:t>
                      </a:r>
                      <a:endParaRPr sz="1800"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/>
                        <a:t>Função do evento para o aplicativo</a:t>
                      </a:r>
                      <a:endParaRPr sz="1800" b="1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Note On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o início da execução de uma nota musical. Este evento possui associação com propriedades sonoras de duração e altura.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Note Off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o fim da execução de uma nota musical. Este evento possui associação com propriedades sonoras de duração e altura.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Key Signature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a tonalidade. Este evento possui associação com a propriedade sonora de altura.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Time Signature</a:t>
                      </a:r>
                      <a:endParaRPr sz="1800"/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as propriedades de fórmula de compasso. Este evento possui associação com a propriedade sonora de duração.</a:t>
                      </a:r>
                      <a:endParaRPr sz="1800"/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End Of Track</a:t>
                      </a:r>
                      <a:endParaRPr sz="1800"/>
                    </a:p>
                  </a:txBody>
                  <a:tcPr marL="68575" marR="68575" marT="0" marB="0" anchor="ctr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Evento que representa o fim de uma track.</a:t>
                      </a:r>
                      <a:endParaRPr sz="1800"/>
                    </a:p>
                  </a:txBody>
                  <a:tcPr marL="68575" marR="68575" marT="0" marB="0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dirty="0"/>
              <a:t>Combinação de conhecimento musical com conhecimento adquirido no curso de computação;</a:t>
            </a:r>
          </a:p>
          <a:p>
            <a:pPr marL="342900">
              <a:spcBef>
                <a:spcPts val="0"/>
              </a:spcBef>
              <a:buSzPts val="3200"/>
            </a:pPr>
            <a:r>
              <a:rPr lang="pt-BR" dirty="0"/>
              <a:t>Ampliação da abrangência do Tagarela;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dirty="0"/>
              <a:t>Benefícios da musicoterapia;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 dirty="0"/>
              <a:t>Tecnologia auxiliando em terapia.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9"/>
          <p:cNvSpPr/>
          <p:nvPr/>
        </p:nvSpPr>
        <p:spPr>
          <a:xfrm>
            <a:off x="-1252775" y="5573100"/>
            <a:ext cx="10809000" cy="1284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0" y="224850"/>
            <a:ext cx="9063699" cy="64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316" name="Google Shape;316;p50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Criadas classes de modelo e controle: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MusicalCompositionConfig;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MusicalCompositionConfigControl;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MusicalCompositionSource;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MusicalCompositionSourceControl;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MusicalCompositionControl;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Midi;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MidiControl.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322" name="Google Shape;322;p5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Criados providers do Ionic para servir o aplicativo: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FileProvider;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VisualMidiProvider;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MidiSpectrumSvgProvider.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>
            <a:spLocks noGrp="1"/>
          </p:cNvSpPr>
          <p:nvPr>
            <p:ph type="title"/>
          </p:nvPr>
        </p:nvSpPr>
        <p:spPr>
          <a:xfrm>
            <a:off x="467550" y="188645"/>
            <a:ext cx="82296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Operacionalidade da Implementação</a:t>
            </a:r>
            <a:endParaRPr sz="3000"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329" name="Google Shape;329;p52"/>
          <p:cNvPicPr preferRelativeResize="0"/>
          <p:nvPr/>
        </p:nvPicPr>
        <p:blipFill rotWithShape="1">
          <a:blip r:embed="rId3">
            <a:alphaModFix/>
          </a:blip>
          <a:srcRect l="3502" t="5977" b="5721"/>
          <a:stretch/>
        </p:blipFill>
        <p:spPr>
          <a:xfrm>
            <a:off x="5091325" y="803050"/>
            <a:ext cx="3763450" cy="60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52"/>
          <p:cNvPicPr preferRelativeResize="0"/>
          <p:nvPr/>
        </p:nvPicPr>
        <p:blipFill rotWithShape="1">
          <a:blip r:embed="rId4">
            <a:alphaModFix/>
          </a:blip>
          <a:srcRect r="49794" b="45808"/>
          <a:stretch/>
        </p:blipFill>
        <p:spPr>
          <a:xfrm>
            <a:off x="467550" y="803050"/>
            <a:ext cx="3148225" cy="60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36" name="Google Shape;336;p53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/>
              <a:t>Testes de funcionalidade:</a:t>
            </a:r>
            <a:endParaRPr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todas as funcionalidades se comportam conforme o esperado em Android;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executa em iOS por causa do plugin Media do Ionic;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fonte de dados de arquivos MIDI pode causar inconsistência na composição.</a:t>
            </a:r>
            <a:endParaRPr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42" name="Google Shape;342;p54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/>
              <a:t>Entrevistas com profissionais (</a:t>
            </a:r>
            <a:r>
              <a:rPr lang="pt-BR" dirty="0" err="1"/>
              <a:t>Kohler</a:t>
            </a:r>
            <a:r>
              <a:rPr lang="pt-BR" dirty="0"/>
              <a:t> (2018) e Nogueira (2018a)):</a:t>
            </a:r>
            <a:endParaRPr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aplicado o mesmo roteiro;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ambos conseguiram utilizar o aplicativo;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dificuldade em entender a atividade em primeiro momento;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realizadas sugestões de melhoria de utilização e fonte de composição;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parece factível utilizar em cenário real.</a:t>
            </a:r>
            <a:endParaRPr dirty="0"/>
          </a:p>
          <a:p>
            <a:pPr marL="9144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e Discussões</a:t>
            </a:r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/>
              <a:t>Utilização em atividade musical real (Nogueira (2018b)):</a:t>
            </a:r>
            <a:endParaRPr dirty="0"/>
          </a:p>
          <a:p>
            <a:pPr marL="45720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aula de aluno com autismo;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utilização autônoma por parte do aluno;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todas as funcionalidades se comportaram conforme o esperado;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resultado positivo para o aluno, mas pode  variar em outros alunos.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Conclusões e Sugestões</a:t>
            </a:r>
            <a:endParaRPr dirty="0"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just" rtl="0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/>
              <a:t>O aplicativo se provou capaz de auxiliar o </a:t>
            </a:r>
            <a:r>
              <a:rPr lang="pt-BR" sz="2200" dirty="0" err="1"/>
              <a:t>musicoterapeuta</a:t>
            </a:r>
            <a:r>
              <a:rPr lang="pt-BR" sz="2200" dirty="0"/>
              <a:t> em atividades de composição musical Nogueira (2018b);</a:t>
            </a:r>
          </a:p>
          <a:p>
            <a:pPr indent="-368300" algn="just">
              <a:spcBef>
                <a:spcPts val="0"/>
              </a:spcBef>
              <a:buSzPts val="2200"/>
            </a:pPr>
            <a:r>
              <a:rPr lang="pt-BR" sz="2200" dirty="0"/>
              <a:t>O fator de personalização da fonte de composição que o aplicativo proporciona funciona, mas os fragmentos musicais utilizados nas fontes de composição devem ser consistentes entre si;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/>
              <a:t>O aplicativo obteve sucesso em permitir que o aluno, sem conhecimentos de teoria musical, conseguisse realizar a composição musical;</a:t>
            </a:r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pt-BR" sz="2200" dirty="0"/>
              <a:t>O teste comprova que o aplicativo pode contribuir socialmente ampliando a gama de ferramentas tecnológicas que podem ser utilizadas em musicoterapia. </a:t>
            </a:r>
            <a:endParaRPr sz="2200" dirty="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e Sugestões</a:t>
            </a:r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Sugestões de extensão:</a:t>
            </a:r>
            <a:endParaRPr dirty="0"/>
          </a:p>
          <a:p>
            <a:pPr marL="683895" lvl="0" indent="-391794" algn="just" rtl="0">
              <a:spcBef>
                <a:spcPts val="60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desenvolver um novo </a:t>
            </a:r>
            <a:r>
              <a:rPr lang="pt-BR" sz="2200" i="1" dirty="0"/>
              <a:t>plugin</a:t>
            </a:r>
            <a:r>
              <a:rPr lang="pt-BR" sz="2200" dirty="0"/>
              <a:t> de execução de arquivos MIDI para </a:t>
            </a:r>
            <a:r>
              <a:rPr lang="pt-BR" sz="2200" dirty="0" err="1"/>
              <a:t>Ionic</a:t>
            </a:r>
            <a:r>
              <a:rPr lang="pt-BR" sz="2200" dirty="0"/>
              <a:t>, possibilitando a execução do aplicativo em dispositivos iOS;</a:t>
            </a:r>
            <a:endParaRPr sz="2200" dirty="0"/>
          </a:p>
          <a:p>
            <a:pPr marL="683895" lvl="0" indent="-391794" algn="just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adicionar a possibilidade de edição de fragmentos musicais personalizados para torná-los consistentes entre si;</a:t>
            </a:r>
            <a:endParaRPr sz="2200" dirty="0"/>
          </a:p>
          <a:p>
            <a:pPr marL="683895" lvl="0" indent="-391794" algn="just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reformular a forma com que os elementos musicais são exibidos em tela para que o aplicativo seja mais sugestivo;</a:t>
            </a:r>
            <a:endParaRPr sz="2200" dirty="0"/>
          </a:p>
          <a:p>
            <a:pPr marL="683895" lvl="0" indent="-391794" algn="just" rtl="0"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pt-BR" sz="2200" dirty="0"/>
              <a:t>alterar os controles de execução de fragmentos musicais para possibilitar interação do usuário durante execução do arquivo MIDI ou iniciar a execução do arquivo de um ponto que não o início do fragmento musical; </a:t>
            </a:r>
            <a:endParaRPr sz="22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e Sugestões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Sugestões de extensão:</a:t>
            </a:r>
            <a:endParaRPr dirty="0"/>
          </a:p>
          <a:p>
            <a:pPr marL="736601" lvl="0" indent="-457200" algn="just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lphaLcParenR" startAt="5"/>
            </a:pPr>
            <a:r>
              <a:rPr lang="pt-BR" sz="2400" dirty="0"/>
              <a:t>criar um mecanismo para não exibir a tela de configuração ao usuário que realizará a atividade de composição;</a:t>
            </a:r>
            <a:endParaRPr sz="2400" dirty="0"/>
          </a:p>
          <a:p>
            <a:pPr marL="683895" lvl="0" indent="-404494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arenR" startAt="5"/>
            </a:pPr>
            <a:r>
              <a:rPr lang="pt-BR" sz="2400" dirty="0"/>
              <a:t>refinar o processo de composição para permitir variações de velocidade e tonalidade ao decorrer da composição;</a:t>
            </a:r>
            <a:endParaRPr sz="2400" dirty="0"/>
          </a:p>
          <a:p>
            <a:pPr marL="683895" lvl="0" indent="-404494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lphaLcParenR" startAt="5"/>
            </a:pPr>
            <a:r>
              <a:rPr lang="pt-BR" sz="2400" dirty="0"/>
              <a:t>criar fontes de composição com músicas conhecidas;</a:t>
            </a:r>
            <a:endParaRPr sz="2400" dirty="0"/>
          </a:p>
          <a:p>
            <a:pPr marL="683895" lvl="0" indent="-404494" algn="just" rtl="0">
              <a:spcBef>
                <a:spcPts val="0"/>
              </a:spcBef>
              <a:spcAft>
                <a:spcPts val="0"/>
              </a:spcAft>
              <a:buSzPts val="2400"/>
              <a:buAutoNum type="alphaLcParenR" startAt="5"/>
            </a:pPr>
            <a:r>
              <a:rPr lang="pt-BR" sz="2400" dirty="0"/>
              <a:t>realizar mais testes do aplicativo com uma quantidade maior de alunos para identificar mais possibilidades de melhorias e ampliar a quantidade de pessoas que conseguem utilizar o aplicativo.</a:t>
            </a:r>
            <a:endParaRPr sz="2400"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Criar para o Tagarela um módulo para facilitar a execução de atividades de composição musical em musicoterapia.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pic>
        <p:nvPicPr>
          <p:cNvPr id="378" name="Google Shape;3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50" y="1638525"/>
            <a:ext cx="42291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Tagarela: Módulo de Composição Musical por Meio de Musicoterapia	</a:t>
            </a:r>
            <a:endParaRPr/>
          </a:p>
        </p:txBody>
      </p:sp>
      <p:sp>
        <p:nvSpPr>
          <p:cNvPr id="384" name="Google Shape;384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endParaRPr sz="2960"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Aluno: Roberto Weege Jr</a:t>
            </a:r>
            <a:endParaRPr/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rPr lang="pt-BR" sz="2960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Específicos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Disponibilizar aos musicoterapeutas uma ferramenta que os auxilie em atividades terapêuticas personalizadas de composição musical;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Permitir que usuários realizem atividades de composição musical mesmo que não possuam conhecimentos de teoria musical.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- Musicoterapia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Conceito de musicoterapia;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Tipos de atividades em musicoterapia;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Atividade de composição musical em musicoterapia;</a:t>
            </a:r>
            <a:endParaRPr/>
          </a:p>
          <a:p>
            <a:pPr marL="342900" lvl="0" indent="-2540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Benefícios da composição em musicoterapia.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Embasado em Bruscia (2016) e Barcellos (2004).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– Teoria Musical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/>
              <a:t>Propriedades do som: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duração;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intensidade;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altura;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pt-BR"/>
              <a:t>timbre.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/>
              <a:t>Embasado em Med (1996), Lacerda (1967) e Priolli (2006).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– Teoria Musical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5229200"/>
            <a:ext cx="82296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None/>
            </a:pPr>
            <a:r>
              <a:rPr lang="pt-BR" sz="1942"/>
              <a:t>Fonte: NEPOMUCENO, Nelmar. </a:t>
            </a:r>
            <a:r>
              <a:rPr lang="pt-BR" sz="2220" b="1"/>
              <a:t>Música</a:t>
            </a:r>
            <a:r>
              <a:rPr lang="pt-BR" sz="1942"/>
              <a:t>: Elementos formais da música. Disponível em: &lt;https://arteducacao.wordpress.com&gt;. Acesso em: 02 dec. 2018.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44" y="1772816"/>
            <a:ext cx="9144000" cy="28144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Fundamentação Teórica – Protocolo MIDI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457200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dirty="0"/>
              <a:t>Eventos MIDI convertem dados de performance musical em dados digitais;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pt-BR" sz="2960" dirty="0"/>
              <a:t>Arquivos MIDI: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endParaRPr lang="pt-BR" sz="2220" dirty="0"/>
          </a:p>
          <a:p>
            <a:pPr marL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pt-BR" sz="2220" dirty="0"/>
              <a:t>Embasado em </a:t>
            </a:r>
            <a:r>
              <a:rPr lang="pt-BR" sz="2220" dirty="0" err="1"/>
              <a:t>Hass</a:t>
            </a:r>
            <a:r>
              <a:rPr lang="pt-BR" sz="2220" dirty="0"/>
              <a:t> (2013), MIDI </a:t>
            </a:r>
            <a:r>
              <a:rPr lang="pt-BR" sz="2220" dirty="0" err="1"/>
              <a:t>Association</a:t>
            </a:r>
            <a:r>
              <a:rPr lang="pt-BR" sz="2220" dirty="0"/>
              <a:t> (2017) e The MIDI </a:t>
            </a:r>
            <a:r>
              <a:rPr lang="pt-BR" sz="2220" dirty="0" err="1"/>
              <a:t>Manufacturers</a:t>
            </a:r>
            <a:r>
              <a:rPr lang="pt-BR" sz="2220" dirty="0"/>
              <a:t> </a:t>
            </a:r>
            <a:r>
              <a:rPr lang="pt-BR" sz="2220" dirty="0" err="1"/>
              <a:t>Association</a:t>
            </a:r>
            <a:r>
              <a:rPr lang="pt-BR" sz="2220" dirty="0"/>
              <a:t> (2014).</a:t>
            </a:r>
            <a:endParaRPr sz="2960" dirty="0"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2858" y="2933328"/>
            <a:ext cx="4978283" cy="221923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1723</Words>
  <Application>Microsoft Office PowerPoint</Application>
  <PresentationFormat>Apresentação na tela (4:3)</PresentationFormat>
  <Paragraphs>272</Paragraphs>
  <Slides>41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Courier New</vt:lpstr>
      <vt:lpstr>Times New Roman</vt:lpstr>
      <vt:lpstr>Design padrão</vt:lpstr>
      <vt:lpstr>Tagarela: Módulo de Composição Musical por Meio de Musicoterapia </vt:lpstr>
      <vt:lpstr>Roteiro</vt:lpstr>
      <vt:lpstr>Introdução</vt:lpstr>
      <vt:lpstr>Objetivo</vt:lpstr>
      <vt:lpstr>Objetivos Específicos</vt:lpstr>
      <vt:lpstr>Fundamentação Teórica - Musicoterapia</vt:lpstr>
      <vt:lpstr>Fundamentação Teórica – Teoria Musical</vt:lpstr>
      <vt:lpstr>Fundamentação Teórica – Teoria Musical</vt:lpstr>
      <vt:lpstr>Fundamentação Teórica – Protocolo MIDI</vt:lpstr>
      <vt:lpstr>Trabalhos Correlatos</vt:lpstr>
      <vt:lpstr>Relatório de estágio - Monteiro (2016)</vt:lpstr>
      <vt:lpstr>GenVirtual - Corrêa et al. (2013)</vt:lpstr>
      <vt:lpstr>GenVirtual - Corrêa et al. (2013)</vt:lpstr>
      <vt:lpstr>Best Vocal 2005 - Lima (2006)</vt:lpstr>
      <vt:lpstr>Best Vocal 2005 - Lima (2006)</vt:lpstr>
      <vt:lpstr>Plataforma  Atual - Tagarela</vt:lpstr>
      <vt:lpstr>Requisitos</vt:lpstr>
      <vt:lpstr>Requisitos</vt:lpstr>
      <vt:lpstr>Especificação</vt:lpstr>
      <vt:lpstr>Especificação - Composição</vt:lpstr>
      <vt:lpstr>Especificação - Composição</vt:lpstr>
      <vt:lpstr>Especificação - Composição</vt:lpstr>
      <vt:lpstr>Especificação - Composição</vt:lpstr>
      <vt:lpstr>Especificação - Configuração</vt:lpstr>
      <vt:lpstr>Especificação - Configuração</vt:lpstr>
      <vt:lpstr>Especificação - Escolha de fonte de composição</vt:lpstr>
      <vt:lpstr>Especificação - Estrutura MIDI</vt:lpstr>
      <vt:lpstr>Especificação - Estrutura MIDI</vt:lpstr>
      <vt:lpstr>Especificação - Estrutura MIDI</vt:lpstr>
      <vt:lpstr>Apresentação do PowerPoint</vt:lpstr>
      <vt:lpstr>Implementação</vt:lpstr>
      <vt:lpstr>Implementação</vt:lpstr>
      <vt:lpstr>Operacionalidade da Implementação</vt:lpstr>
      <vt:lpstr>Resultados e Discussões</vt:lpstr>
      <vt:lpstr>Resultados e Discussões</vt:lpstr>
      <vt:lpstr>Resultados e Discussões</vt:lpstr>
      <vt:lpstr>Conclusões e Sugestões</vt:lpstr>
      <vt:lpstr>Conclusões e Sugestões</vt:lpstr>
      <vt:lpstr>Conclusões e Sugestões</vt:lpstr>
      <vt:lpstr>Demonstração</vt:lpstr>
      <vt:lpstr>Tagarela: Módulo de Composição Musical por Meio de Musicoterapia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Tagarela: Módulo de Composição Musical por Meio de Musicoterapia </dc:title>
  <cp:lastModifiedBy>Roberto Weege Jr</cp:lastModifiedBy>
  <cp:revision>7</cp:revision>
  <dcterms:modified xsi:type="dcterms:W3CDTF">2018-12-11T22:34:15Z</dcterms:modified>
</cp:coreProperties>
</file>