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5922BE-DFBC-4280-BB77-1EF3C83ACCA9}">
  <a:tblStyle styleId="{3E5922BE-DFBC-4280-BB77-1EF3C83ACCA9}" styleName="Table_0">
    <a:wholeTbl>
      <a:tcTxStyle b="off" i="off">
        <a:font>
          <a:latin typeface="Tw Cen MT"/>
          <a:ea typeface="Tw Cen MT"/>
          <a:cs typeface="Tw Cen MT"/>
        </a:font>
        <a:schemeClr val="lt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lastCol>
    <a:firstCol>
      <a:tcTxStyle b="on" i="off"/>
    </a:firstCol>
    <a:lastRow>
      <a:tcTxStyle b="on" i="off"/>
      <a:tcStyle>
        <a:tcBdr>
          <a:top>
            <a:ln cap="flat" cmpd="sng" w="50800">
              <a:solidFill>
                <a:schemeClr val="l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l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89a1284129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89a1284129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289a1284129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89a1284129_2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89a1284129_2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289a1284129_2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89bfd666f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89bfd666f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289bfd666f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89c7608ce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89c7608ce4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289c7608ce4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9a1284129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89a1284129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oboto"/>
                <a:ea typeface="Roboto"/>
                <a:cs typeface="Roboto"/>
                <a:sym typeface="Roboto"/>
              </a:rPr>
              <a:t>It calculates </a:t>
            </a:r>
            <a:r>
              <a:rPr lang="en-US" sz="950">
                <a:latin typeface="Courier New"/>
                <a:ea typeface="Courier New"/>
                <a:cs typeface="Courier New"/>
                <a:sym typeface="Courier New"/>
              </a:rPr>
              <a:t>base * power(base, exponent - 1)</a:t>
            </a:r>
            <a:r>
              <a:rPr lang="en-US">
                <a:latin typeface="Roboto"/>
                <a:ea typeface="Roboto"/>
                <a:cs typeface="Roboto"/>
                <a:sym typeface="Roboto"/>
              </a:rPr>
              <a:t>. In other words, it multiplies the base by the result of raising the base to the power of </a:t>
            </a:r>
            <a:r>
              <a:rPr lang="en-US" sz="950">
                <a:latin typeface="Courier New"/>
                <a:ea typeface="Courier New"/>
                <a:cs typeface="Courier New"/>
                <a:sym typeface="Courier New"/>
              </a:rPr>
              <a:t>(exponent - 1)</a:t>
            </a:r>
            <a:r>
              <a:rPr lang="en-US">
                <a:latin typeface="Roboto"/>
                <a:ea typeface="Roboto"/>
                <a:cs typeface="Roboto"/>
                <a:sym typeface="Roboto"/>
              </a:rPr>
              <a:t>. This is the recursive step.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The recursion keeps breaking down the problem by subtracting 1 from the exponent in each step until the base case is reached. This mirrors the mathematical definition of exponentiation, where you repeatedly multiply the base by itself according to the value of the exponent.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This recursive approach is a way of expressing exponentiation as a series of repeated multiplications, breaking down the problem into simpler subproblems. Each recursive call handles a smaller exponent until it reaches the base case, providing the final result.</a:t>
            </a:r>
            <a:endParaRPr>
              <a:latin typeface="Roboto"/>
              <a:ea typeface="Roboto"/>
              <a:cs typeface="Roboto"/>
              <a:sym typeface="Roboto"/>
            </a:endParaRPr>
          </a:p>
        </p:txBody>
      </p:sp>
      <p:sp>
        <p:nvSpPr>
          <p:cNvPr id="394" name="Google Shape;394;g289a1284129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2"/>
          <p:cNvGrpSpPr/>
          <p:nvPr/>
        </p:nvGrpSpPr>
        <p:grpSpPr>
          <a:xfrm>
            <a:off x="0" y="0"/>
            <a:ext cx="2305051" cy="6858001"/>
            <a:chOff x="0" y="0"/>
            <a:chExt cx="2305051" cy="6858001"/>
          </a:xfrm>
        </p:grpSpPr>
        <p:sp>
          <p:nvSpPr>
            <p:cNvPr id="59" name="Google Shape;59;p2"/>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5" name="Google Shape;65;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6" name="Google Shape;66;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8" name="Google Shape;68;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9" name="Google Shape;69;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72" name="Google Shape;72;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4" name="Google Shape;74;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7" name="Google Shape;77;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80" name="Google Shape;80;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82" name="Google Shape;82;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4" name="Google Shape;84;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6" name="Google Shape;86;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90" name="Google Shape;90;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91" name="Google Shape;91;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93" name="Google Shape;93;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4" name="Google Shape;94;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6" name="Google Shape;96;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8" name="Google Shape;98;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101" name="Google Shape;101;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103" name="Google Shape;103;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6" name="Google Shape;106;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7" name="Google Shape;107;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10" name="Google Shape;110;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12" name="Google Shape;112;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9" name="Shape 169"/>
        <p:cNvGrpSpPr/>
        <p:nvPr/>
      </p:nvGrpSpPr>
      <p:grpSpPr>
        <a:xfrm>
          <a:off x="0" y="0"/>
          <a:ext cx="0" cy="0"/>
          <a:chOff x="0" y="0"/>
          <a:chExt cx="0" cy="0"/>
        </a:xfrm>
      </p:grpSpPr>
      <p:sp>
        <p:nvSpPr>
          <p:cNvPr id="170" name="Google Shape;170;p11"/>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11"/>
          <p:cNvSpPr/>
          <p:nvPr>
            <p:ph idx="2" type="pic"/>
          </p:nvPr>
        </p:nvSpPr>
        <p:spPr>
          <a:xfrm>
            <a:off x="7380721" y="609601"/>
            <a:ext cx="3666690" cy="5181599"/>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11"/>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90" name="Google Shape;190;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16"/>
          <p:cNvSpPr/>
          <p:nvPr>
            <p:ph idx="2" type="pic"/>
          </p:nvPr>
        </p:nvSpPr>
        <p:spPr>
          <a:xfrm>
            <a:off x="1141413" y="2666998"/>
            <a:ext cx="31952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16"/>
          <p:cNvSpPr/>
          <p:nvPr>
            <p:ph idx="5" type="pic"/>
          </p:nvPr>
        </p:nvSpPr>
        <p:spPr>
          <a:xfrm>
            <a:off x="4489053" y="2666998"/>
            <a:ext cx="31989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16"/>
          <p:cNvSpPr/>
          <p:nvPr>
            <p:ph idx="8" type="pic"/>
          </p:nvPr>
        </p:nvSpPr>
        <p:spPr>
          <a:xfrm>
            <a:off x="7852442" y="2666998"/>
            <a:ext cx="3194969"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18"/>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4" name="Shape 124"/>
        <p:cNvGrpSpPr/>
        <p:nvPr/>
      </p:nvGrpSpPr>
      <p:grpSpPr>
        <a:xfrm>
          <a:off x="0" y="0"/>
          <a:ext cx="0" cy="0"/>
          <a:chOff x="0" y="0"/>
          <a:chExt cx="0" cy="0"/>
        </a:xfrm>
      </p:grpSpPr>
      <p:sp>
        <p:nvSpPr>
          <p:cNvPr id="125" name="Google Shape;125;p4"/>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
          <p:cNvSpPr/>
          <p:nvPr>
            <p:ph idx="2" type="pic"/>
          </p:nvPr>
        </p:nvSpPr>
        <p:spPr>
          <a:xfrm>
            <a:off x="1141411" y="606426"/>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27" name="Google Shape;127;p4"/>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28" name="Google Shape;128;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1" name="Shape 131"/>
        <p:cNvGrpSpPr/>
        <p:nvPr/>
      </p:nvGrpSpPr>
      <p:grpSpPr>
        <a:xfrm>
          <a:off x="0" y="0"/>
          <a:ext cx="0" cy="0"/>
          <a:chOff x="0" y="0"/>
          <a:chExt cx="0" cy="0"/>
        </a:xfrm>
      </p:grpSpPr>
      <p:sp>
        <p:nvSpPr>
          <p:cNvPr id="132" name="Google Shape;132;p5"/>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5"/>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34" name="Google Shape;134;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7" name="Shape 137"/>
        <p:cNvGrpSpPr/>
        <p:nvPr/>
      </p:nvGrpSpPr>
      <p:grpSpPr>
        <a:xfrm>
          <a:off x="0" y="0"/>
          <a:ext cx="0" cy="0"/>
          <a:chOff x="0" y="0"/>
          <a:chExt cx="0" cy="0"/>
        </a:xfrm>
      </p:grpSpPr>
      <p:sp>
        <p:nvSpPr>
          <p:cNvPr id="138" name="Google Shape;138;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6"/>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0" name="Google Shape;140;p6"/>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1" name="Google Shape;141;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4" name="Shape 144"/>
        <p:cNvGrpSpPr/>
        <p:nvPr/>
      </p:nvGrpSpPr>
      <p:grpSpPr>
        <a:xfrm>
          <a:off x="0" y="0"/>
          <a:ext cx="0" cy="0"/>
          <a:chOff x="0" y="0"/>
          <a:chExt cx="0" cy="0"/>
        </a:xfrm>
      </p:grpSpPr>
      <p:sp>
        <p:nvSpPr>
          <p:cNvPr id="145" name="Google Shape;145;p7"/>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7"/>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7" name="Google Shape;147;p7"/>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8" name="Google Shape;148;p7"/>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9" name="Google Shape;149;p7"/>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0" name="Google Shape;150;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3" name="Shape 153"/>
        <p:cNvGrpSpPr/>
        <p:nvPr/>
      </p:nvGrpSpPr>
      <p:grpSpPr>
        <a:xfrm>
          <a:off x="0" y="0"/>
          <a:ext cx="0" cy="0"/>
          <a:chOff x="0" y="0"/>
          <a:chExt cx="0" cy="0"/>
        </a:xfrm>
      </p:grpSpPr>
      <p:sp>
        <p:nvSpPr>
          <p:cNvPr id="154" name="Google Shape;154;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p10"/>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0"/>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65" name="Google Shape;165;p10"/>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1"/>
          <p:cNvGrpSpPr/>
          <p:nvPr/>
        </p:nvGrpSpPr>
        <p:grpSpPr>
          <a:xfrm>
            <a:off x="-14288" y="0"/>
            <a:ext cx="12053888" cy="6858001"/>
            <a:chOff x="-14288" y="0"/>
            <a:chExt cx="12053888" cy="6858001"/>
          </a:xfrm>
        </p:grpSpPr>
        <p:grpSp>
          <p:nvGrpSpPr>
            <p:cNvPr id="12" name="Google Shape;12;p1"/>
            <p:cNvGrpSpPr/>
            <p:nvPr/>
          </p:nvGrpSpPr>
          <p:grpSpPr>
            <a:xfrm>
              <a:off x="-14288" y="0"/>
              <a:ext cx="1220788" cy="6858001"/>
              <a:chOff x="-14288" y="0"/>
              <a:chExt cx="1220788" cy="6858001"/>
            </a:xfrm>
          </p:grpSpPr>
          <p:sp>
            <p:nvSpPr>
              <p:cNvPr id="13" name="Google Shape;13;p1"/>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7" name="Google Shape;17;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9" name="Google Shape;19;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20" name="Google Shape;20;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23" name="Google Shape;23;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1"/>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25" name="Google Shape;25;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6" name="Google Shape;26;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7" name="Google Shape;27;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8" name="Google Shape;28;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31" name="Google Shape;31;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33" name="Google Shape;33;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5" name="Google Shape;35;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6" name="Google Shape;36;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9" name="Google Shape;39;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1"/>
            <p:cNvGrpSpPr/>
            <p:nvPr/>
          </p:nvGrpSpPr>
          <p:grpSpPr>
            <a:xfrm>
              <a:off x="11364912" y="0"/>
              <a:ext cx="674688" cy="6848476"/>
              <a:chOff x="11364912" y="0"/>
              <a:chExt cx="674688" cy="6848476"/>
            </a:xfrm>
          </p:grpSpPr>
          <p:sp>
            <p:nvSpPr>
              <p:cNvPr id="41" name="Google Shape;41;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42" name="Google Shape;42;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5" name="Google Shape;45;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7" name="Google Shape;47;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9" name="Google Shape;49;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9.png"/><Relationship Id="rId5" Type="http://schemas.openxmlformats.org/officeDocument/2006/relationships/image" Target="../media/image20.jpg"/><Relationship Id="rId6" Type="http://schemas.openxmlformats.org/officeDocument/2006/relationships/image" Target="../media/image12.png"/><Relationship Id="rId7" Type="http://schemas.openxmlformats.org/officeDocument/2006/relationships/image" Target="../media/image8.png"/><Relationship Id="rId8"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grpSp>
        <p:nvGrpSpPr>
          <p:cNvPr id="239" name="Google Shape;239;p19"/>
          <p:cNvGrpSpPr/>
          <p:nvPr/>
        </p:nvGrpSpPr>
        <p:grpSpPr>
          <a:xfrm>
            <a:off x="0" y="-1"/>
            <a:ext cx="12192003" cy="6858001"/>
            <a:chOff x="0" y="-1"/>
            <a:chExt cx="12192003" cy="6858001"/>
          </a:xfrm>
        </p:grpSpPr>
        <p:sp>
          <p:nvSpPr>
            <p:cNvPr id="240" name="Google Shape;240;p19"/>
            <p:cNvSpPr/>
            <p:nvPr/>
          </p:nvSpPr>
          <p:spPr>
            <a:xfrm>
              <a:off x="1" y="-1"/>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241" name="Google Shape;241;p19"/>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pic>
        <p:nvPicPr>
          <p:cNvPr descr="Lightbulb" id="242" name="Google Shape;242;p19"/>
          <p:cNvPicPr preferRelativeResize="0"/>
          <p:nvPr/>
        </p:nvPicPr>
        <p:blipFill rotWithShape="1">
          <a:blip r:embed="rId5">
            <a:alphaModFix/>
          </a:blip>
          <a:srcRect b="0" l="0" r="0" t="0"/>
          <a:stretch/>
        </p:blipFill>
        <p:spPr>
          <a:xfrm>
            <a:off x="3611" y="10"/>
            <a:ext cx="12188389" cy="6857990"/>
          </a:xfrm>
          <a:prstGeom prst="rect">
            <a:avLst/>
          </a:prstGeom>
          <a:noFill/>
          <a:ln>
            <a:noFill/>
          </a:ln>
        </p:spPr>
      </p:pic>
      <p:grpSp>
        <p:nvGrpSpPr>
          <p:cNvPr id="243" name="Google Shape;243;p19"/>
          <p:cNvGrpSpPr/>
          <p:nvPr/>
        </p:nvGrpSpPr>
        <p:grpSpPr>
          <a:xfrm>
            <a:off x="605895" y="2235200"/>
            <a:ext cx="10982062" cy="2396067"/>
            <a:chOff x="605895" y="2235200"/>
            <a:chExt cx="10982062" cy="2396067"/>
          </a:xfrm>
        </p:grpSpPr>
        <p:sp>
          <p:nvSpPr>
            <p:cNvPr id="244" name="Google Shape;244;p19"/>
            <p:cNvSpPr/>
            <p:nvPr/>
          </p:nvSpPr>
          <p:spPr>
            <a:xfrm>
              <a:off x="2582333" y="2235200"/>
              <a:ext cx="7027334" cy="2396067"/>
            </a:xfrm>
            <a:prstGeom prst="round2DiagRect">
              <a:avLst>
                <a:gd fmla="val 9246" name="adj1"/>
                <a:gd fmla="val 0" name="adj2"/>
              </a:avLst>
            </a:prstGeom>
            <a:solidFill>
              <a:schemeClr val="dk1">
                <a:alpha val="80000"/>
              </a:schemeClr>
            </a:solidFill>
            <a:ln cap="sq" cmpd="sng" w="19050">
              <a:solidFill>
                <a:schemeClr val="lt2">
                  <a:alpha val="60000"/>
                </a:scheme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245" name="Google Shape;245;p19"/>
            <p:cNvGrpSpPr/>
            <p:nvPr/>
          </p:nvGrpSpPr>
          <p:grpSpPr>
            <a:xfrm>
              <a:off x="605895" y="2900097"/>
              <a:ext cx="10982062" cy="1211524"/>
              <a:chOff x="605895" y="2900097"/>
              <a:chExt cx="10982062" cy="1211524"/>
            </a:xfrm>
          </p:grpSpPr>
          <p:sp>
            <p:nvSpPr>
              <p:cNvPr id="246" name="Google Shape;246;p19"/>
              <p:cNvSpPr/>
              <p:nvPr/>
            </p:nvSpPr>
            <p:spPr>
              <a:xfrm flipH="1" rot="-5400000">
                <a:off x="9653587" y="3379784"/>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47" name="Google Shape;247;p19"/>
              <p:cNvSpPr/>
              <p:nvPr/>
            </p:nvSpPr>
            <p:spPr>
              <a:xfrm flipH="1" rot="-5400000">
                <a:off x="10078244" y="3310728"/>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48" name="Google Shape;248;p19"/>
              <p:cNvSpPr/>
              <p:nvPr/>
            </p:nvSpPr>
            <p:spPr>
              <a:xfrm flipH="1" rot="-5400000">
                <a:off x="11146631" y="3574253"/>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49" name="Google Shape;249;p19"/>
              <p:cNvSpPr/>
              <p:nvPr/>
            </p:nvSpPr>
            <p:spPr>
              <a:xfrm flipH="1" rot="-5400000">
                <a:off x="10230644" y="3034502"/>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0" name="Google Shape;250;p19"/>
              <p:cNvSpPr/>
              <p:nvPr/>
            </p:nvSpPr>
            <p:spPr>
              <a:xfrm rot="5400000">
                <a:off x="10034587" y="256275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1" name="Google Shape;251;p19"/>
              <p:cNvSpPr/>
              <p:nvPr/>
            </p:nvSpPr>
            <p:spPr>
              <a:xfrm rot="5400000">
                <a:off x="10747375" y="3232679"/>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2" name="Google Shape;252;p19"/>
              <p:cNvSpPr/>
              <p:nvPr/>
            </p:nvSpPr>
            <p:spPr>
              <a:xfrm rot="5400000">
                <a:off x="11399044" y="3095360"/>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3" name="Google Shape;253;p19"/>
              <p:cNvSpPr/>
              <p:nvPr/>
            </p:nvSpPr>
            <p:spPr>
              <a:xfrm rot="5400000">
                <a:off x="10353675" y="2153178"/>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4" name="Google Shape;254;p19"/>
              <p:cNvSpPr/>
              <p:nvPr/>
            </p:nvSpPr>
            <p:spPr>
              <a:xfrm rot="5400000">
                <a:off x="9848850" y="330887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5" name="Google Shape;255;p19"/>
              <p:cNvSpPr/>
              <p:nvPr/>
            </p:nvSpPr>
            <p:spPr>
              <a:xfrm rot="5400000">
                <a:off x="9721056" y="3284272"/>
                <a:ext cx="23813" cy="252413"/>
              </a:xfrm>
              <a:prstGeom prst="rect">
                <a:avLst/>
              </a:pr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6" name="Google Shape;256;p19"/>
              <p:cNvSpPr/>
              <p:nvPr/>
            </p:nvSpPr>
            <p:spPr>
              <a:xfrm rot="5400000">
                <a:off x="2122751" y="3532184"/>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7" name="Google Shape;257;p19"/>
              <p:cNvSpPr/>
              <p:nvPr/>
            </p:nvSpPr>
            <p:spPr>
              <a:xfrm rot="5400000">
                <a:off x="1958445" y="3463128"/>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8" name="Google Shape;258;p19"/>
              <p:cNvSpPr/>
              <p:nvPr/>
            </p:nvSpPr>
            <p:spPr>
              <a:xfrm rot="5400000">
                <a:off x="858308" y="3726653"/>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9" name="Google Shape;259;p19"/>
              <p:cNvSpPr/>
              <p:nvPr/>
            </p:nvSpPr>
            <p:spPr>
              <a:xfrm rot="5400000">
                <a:off x="1658407" y="3186902"/>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60" name="Google Shape;260;p19"/>
              <p:cNvSpPr/>
              <p:nvPr/>
            </p:nvSpPr>
            <p:spPr>
              <a:xfrm flipH="1" rot="-5400000">
                <a:off x="1860814" y="271515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61" name="Google Shape;261;p19"/>
              <p:cNvSpPr/>
              <p:nvPr/>
            </p:nvSpPr>
            <p:spPr>
              <a:xfrm flipH="1" rot="-5400000">
                <a:off x="1289314" y="3385079"/>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62" name="Google Shape;262;p19"/>
              <p:cNvSpPr/>
              <p:nvPr/>
            </p:nvSpPr>
            <p:spPr>
              <a:xfrm flipH="1" rot="-5400000">
                <a:off x="605895" y="3247760"/>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63" name="Google Shape;263;p19"/>
              <p:cNvSpPr/>
              <p:nvPr/>
            </p:nvSpPr>
            <p:spPr>
              <a:xfrm flipH="1" rot="-5400000">
                <a:off x="1532202" y="2305578"/>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64" name="Google Shape;264;p19"/>
              <p:cNvSpPr/>
              <p:nvPr/>
            </p:nvSpPr>
            <p:spPr>
              <a:xfrm flipH="1" rot="-5400000">
                <a:off x="2154501" y="346127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65" name="Google Shape;265;p19"/>
              <p:cNvSpPr/>
              <p:nvPr/>
            </p:nvSpPr>
            <p:spPr>
              <a:xfrm flipH="1" rot="-5400000">
                <a:off x="2448983" y="3436672"/>
                <a:ext cx="23813" cy="252413"/>
              </a:xfrm>
              <a:prstGeom prst="rect">
                <a:avLst/>
              </a:prstGeom>
              <a:solidFill>
                <a:schemeClr val="lt2">
                  <a:alpha val="60000"/>
                </a:schemeClr>
              </a:solidFill>
              <a:ln>
                <a:noFill/>
              </a:ln>
              <a:effectLst>
                <a:outerShdw blurRad="50800" rotWithShape="0" algn="tl" dir="2700000" dist="38100">
                  <a:srgbClr val="000000">
                    <a:alpha val="5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grpSp>
      <p:sp>
        <p:nvSpPr>
          <p:cNvPr id="266" name="Google Shape;266;p19"/>
          <p:cNvSpPr txBox="1"/>
          <p:nvPr>
            <p:ph type="ctrTitle"/>
          </p:nvPr>
        </p:nvSpPr>
        <p:spPr>
          <a:xfrm>
            <a:off x="2667000" y="2328334"/>
            <a:ext cx="6858000" cy="136789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Twentieth Century"/>
              <a:buNone/>
            </a:pPr>
            <a:r>
              <a:rPr lang="en-US"/>
              <a:t>RECURSION</a:t>
            </a:r>
            <a:endParaRPr/>
          </a:p>
        </p:txBody>
      </p:sp>
      <p:sp>
        <p:nvSpPr>
          <p:cNvPr id="267" name="Google Shape;267;p19"/>
          <p:cNvSpPr txBox="1"/>
          <p:nvPr>
            <p:ph idx="1" type="subTitle"/>
          </p:nvPr>
        </p:nvSpPr>
        <p:spPr>
          <a:xfrm>
            <a:off x="2667001" y="3602038"/>
            <a:ext cx="6857999" cy="953029"/>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lt2"/>
              </a:buClr>
              <a:buSzPts val="2500"/>
              <a:buNone/>
            </a:pPr>
            <a:r>
              <a:rPr lang="en-US"/>
              <a:t>BY</a:t>
            </a:r>
            <a:endParaRPr/>
          </a:p>
        </p:txBody>
      </p:sp>
      <p:sp>
        <p:nvSpPr>
          <p:cNvPr id="268" name="Google Shape;268;p19"/>
          <p:cNvSpPr/>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1800" u="none">
              <a:solidFill>
                <a:schemeClr val="lt1"/>
              </a:solidFill>
              <a:latin typeface="Twentieth Century"/>
              <a:ea typeface="Twentieth Century"/>
              <a:cs typeface="Twentieth Century"/>
              <a:sym typeface="Twentieth Century"/>
            </a:endParaRPr>
          </a:p>
        </p:txBody>
      </p:sp>
      <p:sp>
        <p:nvSpPr>
          <p:cNvPr id="269" name="Google Shape;269;p19"/>
          <p:cNvSpPr txBox="1"/>
          <p:nvPr/>
        </p:nvSpPr>
        <p:spPr>
          <a:xfrm>
            <a:off x="3488800" y="3782100"/>
            <a:ext cx="5751000" cy="491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050">
                <a:solidFill>
                  <a:srgbClr val="9AA83A"/>
                </a:solidFill>
                <a:highlight>
                  <a:srgbClr val="1E1E1E"/>
                </a:highlight>
                <a:latin typeface="Courier New"/>
                <a:ea typeface="Courier New"/>
                <a:cs typeface="Courier New"/>
                <a:sym typeface="Courier New"/>
              </a:rPr>
              <a:t>Aaamna Fathima</a:t>
            </a:r>
            <a:endParaRPr sz="1050">
              <a:solidFill>
                <a:srgbClr val="9AA83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9AA83A"/>
                </a:solidFill>
                <a:highlight>
                  <a:srgbClr val="1E1E1E"/>
                </a:highlight>
                <a:latin typeface="Courier New"/>
                <a:ea typeface="Courier New"/>
                <a:cs typeface="Courier New"/>
                <a:sym typeface="Courier New"/>
              </a:rPr>
              <a:t>Abdullah Alblooshi</a:t>
            </a:r>
            <a:endParaRPr sz="1050">
              <a:solidFill>
                <a:srgbClr val="9AA83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9AA83A"/>
                </a:solidFill>
                <a:highlight>
                  <a:srgbClr val="1E1E1E"/>
                </a:highlight>
                <a:latin typeface="Courier New"/>
                <a:ea typeface="Courier New"/>
                <a:cs typeface="Courier New"/>
                <a:sym typeface="Courier New"/>
              </a:rPr>
              <a:t>Mohamad Fadi Dakwar</a:t>
            </a:r>
            <a:endParaRPr sz="1050">
              <a:solidFill>
                <a:srgbClr val="9AA83A"/>
              </a:solidFill>
              <a:highlight>
                <a:srgbClr val="1E1E1E"/>
              </a:highlight>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8"/>
          <p:cNvSpPr txBox="1"/>
          <p:nvPr>
            <p:ph type="title"/>
          </p:nvPr>
        </p:nvSpPr>
        <p:spPr>
          <a:xfrm>
            <a:off x="1139822" y="972741"/>
            <a:ext cx="9912300" cy="819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a:t>Recursion vs Iteration CODE!</a:t>
            </a:r>
            <a:endParaRPr/>
          </a:p>
        </p:txBody>
      </p:sp>
      <p:pic>
        <p:nvPicPr>
          <p:cNvPr id="405" name="Google Shape;405;p28"/>
          <p:cNvPicPr preferRelativeResize="0"/>
          <p:nvPr/>
        </p:nvPicPr>
        <p:blipFill>
          <a:blip r:embed="rId3">
            <a:alphaModFix/>
          </a:blip>
          <a:stretch>
            <a:fillRect/>
          </a:stretch>
        </p:blipFill>
        <p:spPr>
          <a:xfrm>
            <a:off x="521338" y="1995625"/>
            <a:ext cx="5038725" cy="1485900"/>
          </a:xfrm>
          <a:prstGeom prst="rect">
            <a:avLst/>
          </a:prstGeom>
          <a:noFill/>
          <a:ln>
            <a:noFill/>
          </a:ln>
        </p:spPr>
      </p:pic>
      <p:pic>
        <p:nvPicPr>
          <p:cNvPr id="406" name="Google Shape;406;p28"/>
          <p:cNvPicPr preferRelativeResize="0"/>
          <p:nvPr/>
        </p:nvPicPr>
        <p:blipFill>
          <a:blip r:embed="rId4">
            <a:alphaModFix/>
          </a:blip>
          <a:stretch>
            <a:fillRect/>
          </a:stretch>
        </p:blipFill>
        <p:spPr>
          <a:xfrm>
            <a:off x="6170650" y="1995625"/>
            <a:ext cx="5602975" cy="1485900"/>
          </a:xfrm>
          <a:prstGeom prst="rect">
            <a:avLst/>
          </a:prstGeom>
          <a:noFill/>
          <a:ln>
            <a:noFill/>
          </a:ln>
        </p:spPr>
      </p:pic>
      <p:pic>
        <p:nvPicPr>
          <p:cNvPr id="407" name="Google Shape;407;p28"/>
          <p:cNvPicPr preferRelativeResize="0"/>
          <p:nvPr/>
        </p:nvPicPr>
        <p:blipFill>
          <a:blip r:embed="rId5">
            <a:alphaModFix/>
          </a:blip>
          <a:stretch>
            <a:fillRect/>
          </a:stretch>
        </p:blipFill>
        <p:spPr>
          <a:xfrm>
            <a:off x="521350" y="4321000"/>
            <a:ext cx="8753475" cy="203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9"/>
          <p:cNvSpPr txBox="1"/>
          <p:nvPr>
            <p:ph type="title"/>
          </p:nvPr>
        </p:nvSpPr>
        <p:spPr>
          <a:xfrm>
            <a:off x="1139850" y="437697"/>
            <a:ext cx="9912300" cy="591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a:t>Turtle</a:t>
            </a:r>
            <a:r>
              <a:rPr lang="en-US"/>
              <a:t> Strikes, Yet again!</a:t>
            </a:r>
            <a:endParaRPr/>
          </a:p>
        </p:txBody>
      </p:sp>
      <p:pic>
        <p:nvPicPr>
          <p:cNvPr id="413" name="Google Shape;413;p29"/>
          <p:cNvPicPr preferRelativeResize="0"/>
          <p:nvPr/>
        </p:nvPicPr>
        <p:blipFill>
          <a:blip r:embed="rId3">
            <a:alphaModFix/>
          </a:blip>
          <a:stretch>
            <a:fillRect/>
          </a:stretch>
        </p:blipFill>
        <p:spPr>
          <a:xfrm>
            <a:off x="5967075" y="1239941"/>
            <a:ext cx="5569341" cy="5142860"/>
          </a:xfrm>
          <a:prstGeom prst="rect">
            <a:avLst/>
          </a:prstGeom>
          <a:noFill/>
          <a:ln>
            <a:noFill/>
          </a:ln>
        </p:spPr>
      </p:pic>
      <p:sp>
        <p:nvSpPr>
          <p:cNvPr id="414" name="Google Shape;414;p29"/>
          <p:cNvSpPr txBox="1"/>
          <p:nvPr/>
        </p:nvSpPr>
        <p:spPr>
          <a:xfrm>
            <a:off x="1287625" y="1404675"/>
            <a:ext cx="4058700" cy="48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lt1"/>
                </a:solidFill>
                <a:latin typeface="Twentieth Century"/>
                <a:ea typeface="Twentieth Century"/>
                <a:cs typeface="Twentieth Century"/>
                <a:sym typeface="Twentieth Century"/>
              </a:rPr>
              <a:t>This is a very basic turtle recursive code, and is very simple. It has no moving parts, it just draws a centered circle on centered circle.</a:t>
            </a:r>
            <a:endParaRPr sz="18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0"/>
          <p:cNvSpPr txBox="1"/>
          <p:nvPr>
            <p:ph type="title"/>
          </p:nvPr>
        </p:nvSpPr>
        <p:spPr>
          <a:xfrm>
            <a:off x="1139822" y="972741"/>
            <a:ext cx="9912300" cy="819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a:t>Thank you for your kind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grpSp>
        <p:nvGrpSpPr>
          <p:cNvPr id="275" name="Google Shape;275;p20"/>
          <p:cNvGrpSpPr/>
          <p:nvPr/>
        </p:nvGrpSpPr>
        <p:grpSpPr>
          <a:xfrm>
            <a:off x="0" y="-1"/>
            <a:ext cx="12192003" cy="6858001"/>
            <a:chOff x="0" y="-1"/>
            <a:chExt cx="12192003" cy="6858001"/>
          </a:xfrm>
        </p:grpSpPr>
        <p:sp>
          <p:nvSpPr>
            <p:cNvPr id="276" name="Google Shape;276;p20"/>
            <p:cNvSpPr/>
            <p:nvPr/>
          </p:nvSpPr>
          <p:spPr>
            <a:xfrm>
              <a:off x="1" y="-1"/>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id="277" name="Google Shape;277;p20"/>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sp>
        <p:nvSpPr>
          <p:cNvPr id="278" name="Google Shape;278;p20"/>
          <p:cNvSpPr txBox="1"/>
          <p:nvPr>
            <p:ph type="title"/>
          </p:nvPr>
        </p:nvSpPr>
        <p:spPr>
          <a:xfrm>
            <a:off x="7962519" y="618518"/>
            <a:ext cx="3084891"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sz="3200"/>
              <a:t>CONTENTS</a:t>
            </a:r>
            <a:endParaRPr/>
          </a:p>
        </p:txBody>
      </p:sp>
      <p:pic>
        <p:nvPicPr>
          <p:cNvPr descr="circuit board" id="279" name="Google Shape;279;p20"/>
          <p:cNvPicPr preferRelativeResize="0"/>
          <p:nvPr/>
        </p:nvPicPr>
        <p:blipFill rotWithShape="1">
          <a:blip r:embed="rId5">
            <a:alphaModFix/>
          </a:blip>
          <a:srcRect b="0" l="7131" r="14064" t="0"/>
          <a:stretch/>
        </p:blipFill>
        <p:spPr>
          <a:xfrm flipH="1">
            <a:off x="-5597" y="10"/>
            <a:ext cx="7558541" cy="6857990"/>
          </a:xfrm>
          <a:prstGeom prst="rect">
            <a:avLst/>
          </a:prstGeom>
          <a:noFill/>
          <a:ln>
            <a:noFill/>
          </a:ln>
        </p:spPr>
      </p:pic>
      <p:grpSp>
        <p:nvGrpSpPr>
          <p:cNvPr id="280" name="Google Shape;280;p20"/>
          <p:cNvGrpSpPr/>
          <p:nvPr/>
        </p:nvGrpSpPr>
        <p:grpSpPr>
          <a:xfrm>
            <a:off x="0" y="0"/>
            <a:ext cx="2305051" cy="6858001"/>
            <a:chOff x="0" y="0"/>
            <a:chExt cx="2305051" cy="6858001"/>
          </a:xfrm>
        </p:grpSpPr>
        <p:sp>
          <p:nvSpPr>
            <p:cNvPr id="281" name="Google Shape;281;p20"/>
            <p:cNvSpPr/>
            <p:nvPr/>
          </p:nvSpPr>
          <p:spPr>
            <a:xfrm>
              <a:off x="1209675" y="4763"/>
              <a:ext cx="23813" cy="2181225"/>
            </a:xfrm>
            <a:prstGeom prst="rect">
              <a:avLst/>
            </a:pr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82" name="Google Shape;282;p20"/>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83" name="Google Shape;283;p20"/>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84" name="Google Shape;284;p20"/>
            <p:cNvSpPr/>
            <p:nvPr/>
          </p:nvSpPr>
          <p:spPr>
            <a:xfrm>
              <a:off x="414338" y="9525"/>
              <a:ext cx="28575" cy="4481513"/>
            </a:xfrm>
            <a:prstGeom prst="rect">
              <a:avLst/>
            </a:pr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85" name="Google Shape;285;p20"/>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86" name="Google Shape;286;p20"/>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87" name="Google Shape;287;p20"/>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88" name="Google Shape;288;p20"/>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89" name="Google Shape;289;p20"/>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0" name="Google Shape;290;p20"/>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1" name="Google Shape;291;p20"/>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2" name="Google Shape;292;p20"/>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3" name="Google Shape;293;p20"/>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4" name="Google Shape;294;p20"/>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5" name="Google Shape;295;p20"/>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6" name="Google Shape;296;p20"/>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7" name="Google Shape;297;p20"/>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8" name="Google Shape;298;p20"/>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9" name="Google Shape;299;p20"/>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0" name="Google Shape;300;p20"/>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1" name="Google Shape;301;p20"/>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2" name="Google Shape;302;p20"/>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3" name="Google Shape;303;p20"/>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4" name="Google Shape;304;p20"/>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5" name="Google Shape;305;p20"/>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6" name="Google Shape;306;p20"/>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7" name="Google Shape;307;p20"/>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8" name="Google Shape;308;p20"/>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9" name="Google Shape;309;p20"/>
            <p:cNvSpPr/>
            <p:nvPr/>
          </p:nvSpPr>
          <p:spPr>
            <a:xfrm>
              <a:off x="642938" y="6610350"/>
              <a:ext cx="23813" cy="242888"/>
            </a:xfrm>
            <a:prstGeom prst="rect">
              <a:avLst/>
            </a:pr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0" name="Google Shape;310;p20"/>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1" name="Google Shape;311;p20"/>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2" name="Google Shape;312;p20"/>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3" name="Google Shape;313;p20"/>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4" name="Google Shape;314;p20"/>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5" name="Google Shape;315;p20"/>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6" name="Google Shape;316;p20"/>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7" name="Google Shape;317;p20"/>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8" name="Google Shape;318;p20"/>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9" name="Google Shape;319;p20"/>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0" name="Google Shape;320;p20"/>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1" name="Google Shape;321;p20"/>
            <p:cNvSpPr/>
            <p:nvPr/>
          </p:nvSpPr>
          <p:spPr>
            <a:xfrm>
              <a:off x="1228725" y="4662488"/>
              <a:ext cx="23813" cy="2181225"/>
            </a:xfrm>
            <a:prstGeom prst="rect">
              <a:avLst/>
            </a:pr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2" name="Google Shape;322;p20"/>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3" name="Google Shape;323;p20"/>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4" name="Google Shape;324;p20"/>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5" name="Google Shape;325;p20"/>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6" name="Google Shape;326;p20"/>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7" name="Google Shape;327;p20"/>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8" name="Google Shape;328;p20"/>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9" name="Google Shape;329;p20"/>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30" name="Google Shape;330;p20"/>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31" name="Google Shape;331;p20"/>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32" name="Google Shape;332;p20"/>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33" name="Google Shape;333;p20"/>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34" name="Google Shape;334;p20"/>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grpSp>
        <p:nvGrpSpPr>
          <p:cNvPr id="335" name="Google Shape;335;p20"/>
          <p:cNvGrpSpPr/>
          <p:nvPr/>
        </p:nvGrpSpPr>
        <p:grpSpPr>
          <a:xfrm>
            <a:off x="7962519" y="2250956"/>
            <a:ext cx="3084892" cy="3538774"/>
            <a:chOff x="0" y="1469"/>
            <a:chExt cx="3084892" cy="3538774"/>
          </a:xfrm>
        </p:grpSpPr>
        <p:sp>
          <p:nvSpPr>
            <p:cNvPr id="336" name="Google Shape;336;p20"/>
            <p:cNvSpPr/>
            <p:nvPr/>
          </p:nvSpPr>
          <p:spPr>
            <a:xfrm>
              <a:off x="0" y="1469"/>
              <a:ext cx="3084892" cy="745005"/>
            </a:xfrm>
            <a:prstGeom prst="roundRect">
              <a:avLst>
                <a:gd fmla="val 10000" name="adj"/>
              </a:avLst>
            </a:prstGeom>
            <a:solidFill>
              <a:srgbClr val="E77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225364" y="169096"/>
              <a:ext cx="409752" cy="409752"/>
            </a:xfrm>
            <a:prstGeom prst="rect">
              <a:avLst/>
            </a:prstGeom>
            <a:blipFill rotWithShape="1">
              <a:blip r:embed="rId6">
                <a:alphaModFix/>
              </a:blip>
              <a:stretch>
                <a:fillRect b="0" l="0" r="0" t="0"/>
              </a:stretch>
            </a:blipFill>
            <a:ln cap="flat" cmpd="sng" w="15875">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860480" y="1469"/>
              <a:ext cx="2224411" cy="74500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txBox="1"/>
            <p:nvPr/>
          </p:nvSpPr>
          <p:spPr>
            <a:xfrm>
              <a:off x="860480" y="1469"/>
              <a:ext cx="2224411" cy="745005"/>
            </a:xfrm>
            <a:prstGeom prst="rect">
              <a:avLst/>
            </a:prstGeom>
            <a:noFill/>
            <a:ln>
              <a:noFill/>
            </a:ln>
          </p:spPr>
          <p:txBody>
            <a:bodyPr anchorCtr="0" anchor="ctr" bIns="78825" lIns="78825" spcFirstLastPara="1" rIns="78825" wrap="square" tIns="78825">
              <a:noAutofit/>
            </a:bodyPr>
            <a:lstStyle/>
            <a:p>
              <a:pPr indent="0" lvl="0" marL="0" marR="0" rtl="0" algn="l">
                <a:lnSpc>
                  <a:spcPct val="100000"/>
                </a:lnSpc>
                <a:spcBef>
                  <a:spcPts val="0"/>
                </a:spcBef>
                <a:spcAft>
                  <a:spcPts val="0"/>
                </a:spcAft>
                <a:buClr>
                  <a:schemeClr val="lt1"/>
                </a:buClr>
                <a:buSzPts val="2100"/>
                <a:buFont typeface="Twentieth Century"/>
                <a:buNone/>
              </a:pPr>
              <a:r>
                <a:rPr lang="en-US" sz="2100">
                  <a:solidFill>
                    <a:schemeClr val="lt1"/>
                  </a:solidFill>
                  <a:latin typeface="Twentieth Century"/>
                  <a:ea typeface="Twentieth Century"/>
                  <a:cs typeface="Twentieth Century"/>
                  <a:sym typeface="Twentieth Century"/>
                </a:rPr>
                <a:t>RECURSION</a:t>
              </a:r>
              <a:endParaRPr/>
            </a:p>
          </p:txBody>
        </p:sp>
        <p:sp>
          <p:nvSpPr>
            <p:cNvPr id="340" name="Google Shape;340;p20"/>
            <p:cNvSpPr/>
            <p:nvPr/>
          </p:nvSpPr>
          <p:spPr>
            <a:xfrm>
              <a:off x="0" y="932726"/>
              <a:ext cx="3084892" cy="745005"/>
            </a:xfrm>
            <a:prstGeom prst="roundRect">
              <a:avLst>
                <a:gd fmla="val 10000" name="adj"/>
              </a:avLst>
            </a:prstGeom>
            <a:solidFill>
              <a:srgbClr val="DBB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225364" y="1100352"/>
              <a:ext cx="409752" cy="409752"/>
            </a:xfrm>
            <a:prstGeom prst="rect">
              <a:avLst/>
            </a:prstGeom>
            <a:blipFill rotWithShape="1">
              <a:blip r:embed="rId7">
                <a:alphaModFix/>
              </a:blip>
              <a:stretch>
                <a:fillRect b="0" l="0" r="0" t="0"/>
              </a:stretch>
            </a:blipFill>
            <a:ln cap="flat" cmpd="sng" w="15875">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860480" y="932726"/>
              <a:ext cx="2224411" cy="74500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txBox="1"/>
            <p:nvPr/>
          </p:nvSpPr>
          <p:spPr>
            <a:xfrm>
              <a:off x="860480" y="932726"/>
              <a:ext cx="2224411" cy="745005"/>
            </a:xfrm>
            <a:prstGeom prst="rect">
              <a:avLst/>
            </a:prstGeom>
            <a:noFill/>
            <a:ln>
              <a:noFill/>
            </a:ln>
          </p:spPr>
          <p:txBody>
            <a:bodyPr anchorCtr="0" anchor="ctr" bIns="78825" lIns="78825" spcFirstLastPara="1" rIns="78825" wrap="square" tIns="78825">
              <a:noAutofit/>
            </a:bodyPr>
            <a:lstStyle/>
            <a:p>
              <a:pPr indent="0" lvl="0" marL="0" marR="0" rtl="0" algn="l">
                <a:lnSpc>
                  <a:spcPct val="100000"/>
                </a:lnSpc>
                <a:spcBef>
                  <a:spcPts val="0"/>
                </a:spcBef>
                <a:spcAft>
                  <a:spcPts val="0"/>
                </a:spcAft>
                <a:buClr>
                  <a:schemeClr val="lt1"/>
                </a:buClr>
                <a:buSzPts val="2100"/>
                <a:buFont typeface="Twentieth Century"/>
                <a:buNone/>
              </a:pPr>
              <a:r>
                <a:rPr lang="en-US" sz="2100">
                  <a:solidFill>
                    <a:schemeClr val="lt1"/>
                  </a:solidFill>
                  <a:latin typeface="Twentieth Century"/>
                  <a:ea typeface="Twentieth Century"/>
                  <a:cs typeface="Twentieth Century"/>
                  <a:sym typeface="Twentieth Century"/>
                </a:rPr>
                <a:t>RECURSIVE FUNCTION</a:t>
              </a:r>
              <a:endParaRPr/>
            </a:p>
          </p:txBody>
        </p:sp>
        <p:sp>
          <p:nvSpPr>
            <p:cNvPr id="344" name="Google Shape;344;p20"/>
            <p:cNvSpPr/>
            <p:nvPr/>
          </p:nvSpPr>
          <p:spPr>
            <a:xfrm>
              <a:off x="0" y="1863982"/>
              <a:ext cx="3084892" cy="745005"/>
            </a:xfrm>
            <a:prstGeom prst="roundRect">
              <a:avLst>
                <a:gd fmla="val 10000" name="adj"/>
              </a:avLst>
            </a:prstGeom>
            <a:solidFill>
              <a:srgbClr val="BBCF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225364" y="2031608"/>
              <a:ext cx="409752" cy="409752"/>
            </a:xfrm>
            <a:prstGeom prst="rect">
              <a:avLst/>
            </a:prstGeom>
            <a:blipFill rotWithShape="1">
              <a:blip r:embed="rId8">
                <a:alphaModFix/>
              </a:blip>
              <a:stretch>
                <a:fillRect b="0" l="0" r="0" t="0"/>
              </a:stretch>
            </a:blipFill>
            <a:ln cap="flat" cmpd="sng" w="15875">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860480" y="1863982"/>
              <a:ext cx="2224411" cy="74500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txBox="1"/>
            <p:nvPr/>
          </p:nvSpPr>
          <p:spPr>
            <a:xfrm>
              <a:off x="860480" y="1863982"/>
              <a:ext cx="2224411" cy="745005"/>
            </a:xfrm>
            <a:prstGeom prst="rect">
              <a:avLst/>
            </a:prstGeom>
            <a:noFill/>
            <a:ln>
              <a:noFill/>
            </a:ln>
          </p:spPr>
          <p:txBody>
            <a:bodyPr anchorCtr="0" anchor="ctr" bIns="78825" lIns="78825" spcFirstLastPara="1" rIns="78825" wrap="square" tIns="78825">
              <a:noAutofit/>
            </a:bodyPr>
            <a:lstStyle/>
            <a:p>
              <a:pPr indent="0" lvl="0" marL="0" marR="0" rtl="0" algn="l">
                <a:lnSpc>
                  <a:spcPct val="100000"/>
                </a:lnSpc>
                <a:spcBef>
                  <a:spcPts val="0"/>
                </a:spcBef>
                <a:spcAft>
                  <a:spcPts val="0"/>
                </a:spcAft>
                <a:buClr>
                  <a:schemeClr val="lt1"/>
                </a:buClr>
                <a:buSzPts val="2100"/>
                <a:buFont typeface="Twentieth Century"/>
                <a:buNone/>
              </a:pPr>
              <a:r>
                <a:rPr lang="en-US" sz="2100">
                  <a:solidFill>
                    <a:schemeClr val="lt1"/>
                  </a:solidFill>
                  <a:latin typeface="Twentieth Century"/>
                  <a:ea typeface="Twentieth Century"/>
                  <a:cs typeface="Twentieth Century"/>
                  <a:sym typeface="Twentieth Century"/>
                </a:rPr>
                <a:t>PROS &amp; CONS</a:t>
              </a:r>
              <a:endParaRPr/>
            </a:p>
          </p:txBody>
        </p:sp>
        <p:sp>
          <p:nvSpPr>
            <p:cNvPr id="348" name="Google Shape;348;p20"/>
            <p:cNvSpPr/>
            <p:nvPr/>
          </p:nvSpPr>
          <p:spPr>
            <a:xfrm>
              <a:off x="0" y="2795238"/>
              <a:ext cx="3084892" cy="745005"/>
            </a:xfrm>
            <a:prstGeom prst="roundRect">
              <a:avLst>
                <a:gd fmla="val 10000" name="adj"/>
              </a:avLst>
            </a:prstGeom>
            <a:solidFill>
              <a:srgbClr val="82C2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225364" y="2962865"/>
              <a:ext cx="409752" cy="409752"/>
            </a:xfrm>
            <a:prstGeom prst="rect">
              <a:avLst/>
            </a:prstGeom>
            <a:blipFill rotWithShape="1">
              <a:blip r:embed="rId9">
                <a:alphaModFix/>
              </a:blip>
              <a:stretch>
                <a:fillRect b="0" l="0" r="0" t="0"/>
              </a:stretch>
            </a:blipFill>
            <a:ln cap="flat" cmpd="sng" w="15875">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860480" y="2795238"/>
              <a:ext cx="2224411" cy="74500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txBox="1"/>
            <p:nvPr/>
          </p:nvSpPr>
          <p:spPr>
            <a:xfrm>
              <a:off x="860480" y="2795238"/>
              <a:ext cx="2224411" cy="745005"/>
            </a:xfrm>
            <a:prstGeom prst="rect">
              <a:avLst/>
            </a:prstGeom>
            <a:noFill/>
            <a:ln>
              <a:noFill/>
            </a:ln>
          </p:spPr>
          <p:txBody>
            <a:bodyPr anchorCtr="0" anchor="ctr" bIns="78825" lIns="78825" spcFirstLastPara="1" rIns="78825" wrap="square" tIns="78825">
              <a:noAutofit/>
            </a:bodyPr>
            <a:lstStyle/>
            <a:p>
              <a:pPr indent="0" lvl="0" marL="0" marR="0" rtl="0" algn="l">
                <a:lnSpc>
                  <a:spcPct val="100000"/>
                </a:lnSpc>
                <a:spcBef>
                  <a:spcPts val="0"/>
                </a:spcBef>
                <a:spcAft>
                  <a:spcPts val="0"/>
                </a:spcAft>
                <a:buClr>
                  <a:schemeClr val="lt1"/>
                </a:buClr>
                <a:buSzPts val="2100"/>
                <a:buFont typeface="Twentieth Century"/>
                <a:buNone/>
              </a:pPr>
              <a:r>
                <a:rPr lang="en-US" sz="2100">
                  <a:solidFill>
                    <a:schemeClr val="lt1"/>
                  </a:solidFill>
                  <a:latin typeface="Twentieth Century"/>
                  <a:ea typeface="Twentieth Century"/>
                  <a:cs typeface="Twentieth Century"/>
                  <a:sym typeface="Twentieth Century"/>
                </a:rPr>
                <a:t>PROBLEM SOLVING</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1"/>
          <p:cNvSpPr txBox="1"/>
          <p:nvPr>
            <p:ph type="title"/>
          </p:nvPr>
        </p:nvSpPr>
        <p:spPr>
          <a:xfrm>
            <a:off x="872622" y="683937"/>
            <a:ext cx="9912300" cy="819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Twentieth Century"/>
              <a:buNone/>
            </a:pPr>
            <a:r>
              <a:rPr lang="en-US" sz="4000"/>
              <a:t>Introduction To Recursion</a:t>
            </a:r>
            <a:endParaRPr sz="4000"/>
          </a:p>
        </p:txBody>
      </p:sp>
      <p:sp>
        <p:nvSpPr>
          <p:cNvPr id="357" name="Google Shape;357;p21"/>
          <p:cNvSpPr txBox="1"/>
          <p:nvPr/>
        </p:nvSpPr>
        <p:spPr>
          <a:xfrm>
            <a:off x="745375" y="2460725"/>
            <a:ext cx="8372100" cy="3926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20000"/>
              </a:lnSpc>
              <a:spcBef>
                <a:spcPts val="500"/>
              </a:spcBef>
              <a:spcAft>
                <a:spcPts val="0"/>
              </a:spcAft>
              <a:buNone/>
            </a:pPr>
            <a:r>
              <a:rPr lang="en-US" sz="2000">
                <a:solidFill>
                  <a:schemeClr val="lt1"/>
                </a:solidFill>
                <a:latin typeface="Twentieth Century"/>
                <a:ea typeface="Twentieth Century"/>
                <a:cs typeface="Twentieth Century"/>
                <a:sym typeface="Twentieth Century"/>
              </a:rPr>
              <a:t>A </a:t>
            </a:r>
            <a:r>
              <a:rPr lang="en-US" sz="2000">
                <a:solidFill>
                  <a:schemeClr val="lt1"/>
                </a:solidFill>
                <a:latin typeface="Twentieth Century"/>
                <a:ea typeface="Twentieth Century"/>
                <a:cs typeface="Twentieth Century"/>
                <a:sym typeface="Twentieth Century"/>
              </a:rPr>
              <a:t>recursive function is a function that calls itself directly or indirectly. when a function’s condition is satisfied. It’s a fascinating yet challenging mechanism to understand.</a:t>
            </a:r>
            <a:endParaRPr sz="2000">
              <a:solidFill>
                <a:schemeClr val="lt1"/>
              </a:solidFill>
              <a:latin typeface="Twentieth Century"/>
              <a:ea typeface="Twentieth Century"/>
              <a:cs typeface="Twentieth Century"/>
              <a:sym typeface="Twentieth Century"/>
            </a:endParaRPr>
          </a:p>
          <a:p>
            <a:pPr indent="0" lvl="0" marL="0" rtl="0" algn="l">
              <a:lnSpc>
                <a:spcPct val="120000"/>
              </a:lnSpc>
              <a:spcBef>
                <a:spcPts val="500"/>
              </a:spcBef>
              <a:spcAft>
                <a:spcPts val="0"/>
              </a:spcAft>
              <a:buNone/>
            </a:pPr>
            <a:r>
              <a:t/>
            </a:r>
            <a:endParaRPr sz="2000">
              <a:solidFill>
                <a:schemeClr val="lt1"/>
              </a:solidFill>
              <a:latin typeface="Twentieth Century"/>
              <a:ea typeface="Twentieth Century"/>
              <a:cs typeface="Twentieth Century"/>
              <a:sym typeface="Twentieth Century"/>
            </a:endParaRPr>
          </a:p>
          <a:p>
            <a:pPr indent="0" lvl="0" marL="0" rtl="0" algn="l">
              <a:lnSpc>
                <a:spcPct val="120000"/>
              </a:lnSpc>
              <a:spcBef>
                <a:spcPts val="500"/>
              </a:spcBef>
              <a:spcAft>
                <a:spcPts val="0"/>
              </a:spcAft>
              <a:buNone/>
            </a:pPr>
            <a:r>
              <a:rPr lang="en-US" sz="2000">
                <a:solidFill>
                  <a:schemeClr val="lt1"/>
                </a:solidFill>
                <a:latin typeface="Twentieth Century"/>
                <a:ea typeface="Twentieth Century"/>
                <a:cs typeface="Twentieth Century"/>
                <a:sym typeface="Twentieth Century"/>
              </a:rPr>
              <a:t>A recursive function terminates if base case is found. A base case is essentially the condition that will be met, and where recursion will cease.</a:t>
            </a:r>
            <a:endParaRPr sz="2000">
              <a:solidFill>
                <a:schemeClr val="lt1"/>
              </a:solidFill>
              <a:latin typeface="Twentieth Century"/>
              <a:ea typeface="Twentieth Century"/>
              <a:cs typeface="Twentieth Century"/>
              <a:sym typeface="Twentieth Century"/>
            </a:endParaRPr>
          </a:p>
          <a:p>
            <a:pPr indent="0" lvl="0" marL="0" rtl="0" algn="l">
              <a:lnSpc>
                <a:spcPct val="120000"/>
              </a:lnSpc>
              <a:spcBef>
                <a:spcPts val="500"/>
              </a:spcBef>
              <a:spcAft>
                <a:spcPts val="0"/>
              </a:spcAft>
              <a:buNone/>
            </a:pPr>
            <a:r>
              <a:t/>
            </a:r>
            <a:endParaRPr sz="2000">
              <a:solidFill>
                <a:schemeClr val="lt1"/>
              </a:solidFill>
              <a:latin typeface="Twentieth Century"/>
              <a:ea typeface="Twentieth Century"/>
              <a:cs typeface="Twentieth Century"/>
              <a:sym typeface="Twentieth Century"/>
            </a:endParaRPr>
          </a:p>
          <a:p>
            <a:pPr indent="0" lvl="0" marL="0" rtl="0" algn="l">
              <a:lnSpc>
                <a:spcPct val="120000"/>
              </a:lnSpc>
              <a:spcBef>
                <a:spcPts val="500"/>
              </a:spcBef>
              <a:spcAft>
                <a:spcPts val="0"/>
              </a:spcAft>
              <a:buNone/>
            </a:pPr>
            <a:r>
              <a:rPr lang="en-US" sz="2000">
                <a:solidFill>
                  <a:schemeClr val="lt1"/>
                </a:solidFill>
                <a:latin typeface="Twentieth Century"/>
                <a:ea typeface="Twentieth Century"/>
                <a:cs typeface="Twentieth Century"/>
                <a:sym typeface="Twentieth Century"/>
              </a:rPr>
              <a:t>A recursive function can end up in an infinite loop if base case is not met in the calls.</a:t>
            </a:r>
            <a:endParaRPr sz="20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000">
              <a:solidFill>
                <a:srgbClr val="D1D5DB"/>
              </a:solidFill>
              <a:highlight>
                <a:srgbClr val="444654"/>
              </a:highlight>
              <a:latin typeface="Twentieth Century"/>
              <a:ea typeface="Twentieth Century"/>
              <a:cs typeface="Twentieth Century"/>
              <a:sym typeface="Twentieth Century"/>
            </a:endParaRPr>
          </a:p>
          <a:p>
            <a:pPr indent="0" lvl="0" marL="0" rtl="0" algn="l">
              <a:spcBef>
                <a:spcPts val="0"/>
              </a:spcBef>
              <a:spcAft>
                <a:spcPts val="0"/>
              </a:spcAft>
              <a:buNone/>
            </a:pPr>
            <a:r>
              <a:t/>
            </a:r>
            <a:endParaRPr sz="2000">
              <a:solidFill>
                <a:srgbClr val="D1D5DB"/>
              </a:solidFill>
              <a:highlight>
                <a:srgbClr val="444654"/>
              </a:highlight>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2"/>
          <p:cNvSpPr txBox="1"/>
          <p:nvPr>
            <p:ph type="title"/>
          </p:nvPr>
        </p:nvSpPr>
        <p:spPr>
          <a:xfrm>
            <a:off x="1139823" y="356607"/>
            <a:ext cx="9912355" cy="81935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sz="3600"/>
              <a:t>How Recursion Works</a:t>
            </a:r>
            <a:endParaRPr sz="3600"/>
          </a:p>
        </p:txBody>
      </p:sp>
      <p:sp>
        <p:nvSpPr>
          <p:cNvPr id="363" name="Google Shape;363;p22"/>
          <p:cNvSpPr txBox="1"/>
          <p:nvPr/>
        </p:nvSpPr>
        <p:spPr>
          <a:xfrm>
            <a:off x="791400" y="1608250"/>
            <a:ext cx="10446000" cy="44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lt1"/>
                </a:solidFill>
                <a:latin typeface="Twentieth Century"/>
                <a:ea typeface="Twentieth Century"/>
                <a:cs typeface="Twentieth Century"/>
                <a:sym typeface="Twentieth Century"/>
              </a:rPr>
              <a:t>In recursion, a function calls itself, using a return function, until it reaches a base case or </a:t>
            </a:r>
            <a:r>
              <a:rPr lang="en-US" sz="2000">
                <a:solidFill>
                  <a:schemeClr val="lt1"/>
                </a:solidFill>
                <a:latin typeface="Twentieth Century"/>
                <a:ea typeface="Twentieth Century"/>
                <a:cs typeface="Twentieth Century"/>
                <a:sym typeface="Twentieth Century"/>
              </a:rPr>
              <a:t>essentially</a:t>
            </a:r>
            <a:r>
              <a:rPr lang="en-US" sz="2000">
                <a:solidFill>
                  <a:schemeClr val="lt1"/>
                </a:solidFill>
                <a:latin typeface="Twentieth Century"/>
                <a:ea typeface="Twentieth Century"/>
                <a:cs typeface="Twentieth Century"/>
                <a:sym typeface="Twentieth Century"/>
              </a:rPr>
              <a:t> the stop command which stops the recursion. Think of it as a for loop reaching it’s requirement, or a while loop turning into false.</a:t>
            </a:r>
            <a:endParaRPr sz="20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0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000">
                <a:solidFill>
                  <a:schemeClr val="lt1"/>
                </a:solidFill>
                <a:latin typeface="Twentieth Century"/>
                <a:ea typeface="Twentieth Century"/>
                <a:cs typeface="Twentieth Century"/>
                <a:sym typeface="Twentieth Century"/>
              </a:rPr>
              <a:t>Recursion is far better well used and is a more natural way to solve problems rather than loops, and it’s far easier to think about. The only issue is that it consumes memory due to stacks which we will discuss later.</a:t>
            </a:r>
            <a:endParaRPr sz="20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0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000">
                <a:solidFill>
                  <a:schemeClr val="lt1"/>
                </a:solidFill>
                <a:latin typeface="Twentieth Century"/>
                <a:ea typeface="Twentieth Century"/>
                <a:cs typeface="Twentieth Century"/>
                <a:sym typeface="Twentieth Century"/>
              </a:rPr>
              <a:t>To simply write a recursive function:</a:t>
            </a:r>
            <a:endParaRPr sz="2000">
              <a:solidFill>
                <a:schemeClr val="lt1"/>
              </a:solidFill>
              <a:latin typeface="Twentieth Century"/>
              <a:ea typeface="Twentieth Century"/>
              <a:cs typeface="Twentieth Century"/>
              <a:sym typeface="Twentieth Century"/>
            </a:endParaRPr>
          </a:p>
          <a:p>
            <a:pPr indent="-355600" lvl="0" marL="457200" rtl="0" algn="l">
              <a:spcBef>
                <a:spcPts val="0"/>
              </a:spcBef>
              <a:spcAft>
                <a:spcPts val="0"/>
              </a:spcAft>
              <a:buClr>
                <a:schemeClr val="lt1"/>
              </a:buClr>
              <a:buSzPts val="2000"/>
              <a:buFont typeface="Twentieth Century"/>
              <a:buChar char="●"/>
            </a:pPr>
            <a:r>
              <a:rPr lang="en-US" sz="2000">
                <a:solidFill>
                  <a:schemeClr val="lt1"/>
                </a:solidFill>
                <a:latin typeface="Twentieth Century"/>
                <a:ea typeface="Twentieth Century"/>
                <a:cs typeface="Twentieth Century"/>
                <a:sym typeface="Twentieth Century"/>
              </a:rPr>
              <a:t>Define a clear base case.</a:t>
            </a:r>
            <a:endParaRPr sz="2000">
              <a:solidFill>
                <a:schemeClr val="lt1"/>
              </a:solidFill>
              <a:latin typeface="Twentieth Century"/>
              <a:ea typeface="Twentieth Century"/>
              <a:cs typeface="Twentieth Century"/>
              <a:sym typeface="Twentieth Century"/>
            </a:endParaRPr>
          </a:p>
          <a:p>
            <a:pPr indent="-355600" lvl="0" marL="457200" rtl="0" algn="l">
              <a:spcBef>
                <a:spcPts val="0"/>
              </a:spcBef>
              <a:spcAft>
                <a:spcPts val="0"/>
              </a:spcAft>
              <a:buClr>
                <a:schemeClr val="lt1"/>
              </a:buClr>
              <a:buSzPts val="2000"/>
              <a:buFont typeface="Twentieth Century"/>
              <a:buChar char="●"/>
            </a:pPr>
            <a:r>
              <a:rPr lang="en-US" sz="2000">
                <a:solidFill>
                  <a:schemeClr val="lt1"/>
                </a:solidFill>
                <a:latin typeface="Twentieth Century"/>
                <a:ea typeface="Twentieth Century"/>
                <a:cs typeface="Twentieth Century"/>
                <a:sym typeface="Twentieth Century"/>
              </a:rPr>
              <a:t>Ensure the recursive call moves towards the base case (for example, power(n-1))</a:t>
            </a:r>
            <a:endParaRPr sz="2000">
              <a:solidFill>
                <a:schemeClr val="lt1"/>
              </a:solidFill>
              <a:latin typeface="Twentieth Century"/>
              <a:ea typeface="Twentieth Century"/>
              <a:cs typeface="Twentieth Century"/>
              <a:sym typeface="Twentieth Century"/>
            </a:endParaRPr>
          </a:p>
          <a:p>
            <a:pPr indent="-355600" lvl="0" marL="457200" rtl="0" algn="l">
              <a:spcBef>
                <a:spcPts val="0"/>
              </a:spcBef>
              <a:spcAft>
                <a:spcPts val="0"/>
              </a:spcAft>
              <a:buClr>
                <a:schemeClr val="lt1"/>
              </a:buClr>
              <a:buSzPts val="2000"/>
              <a:buFont typeface="Twentieth Century"/>
              <a:buChar char="●"/>
            </a:pPr>
            <a:r>
              <a:rPr lang="en-US" sz="2000">
                <a:solidFill>
                  <a:schemeClr val="lt1"/>
                </a:solidFill>
                <a:latin typeface="Twentieth Century"/>
                <a:ea typeface="Twentieth Century"/>
                <a:cs typeface="Twentieth Century"/>
                <a:sym typeface="Twentieth Century"/>
              </a:rPr>
              <a:t>Manage parameters generally</a:t>
            </a:r>
            <a:endParaRPr sz="20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0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US" sz="2000">
                <a:solidFill>
                  <a:schemeClr val="lt1"/>
                </a:solidFill>
                <a:latin typeface="Twentieth Century"/>
                <a:ea typeface="Twentieth Century"/>
                <a:cs typeface="Twentieth Century"/>
                <a:sym typeface="Twentieth Century"/>
              </a:rPr>
              <a:t>Let's explore this process using an example and emphasize the significance of base cases in ensuring termination.</a:t>
            </a:r>
            <a:endParaRPr sz="2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3"/>
          <p:cNvSpPr txBox="1"/>
          <p:nvPr>
            <p:ph type="title"/>
          </p:nvPr>
        </p:nvSpPr>
        <p:spPr>
          <a:xfrm>
            <a:off x="1139860" y="382314"/>
            <a:ext cx="9912300" cy="819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3600"/>
              <a:t>Why is the base case important?</a:t>
            </a:r>
            <a:endParaRPr sz="3600"/>
          </a:p>
        </p:txBody>
      </p:sp>
      <p:sp>
        <p:nvSpPr>
          <p:cNvPr id="370" name="Google Shape;370;p23"/>
          <p:cNvSpPr txBox="1"/>
          <p:nvPr/>
        </p:nvSpPr>
        <p:spPr>
          <a:xfrm>
            <a:off x="700175" y="1992075"/>
            <a:ext cx="10446000" cy="4402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It provides a termination condition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without it, the recursion would </a:t>
            </a:r>
            <a:r>
              <a:rPr lang="en-US" sz="2400">
                <a:solidFill>
                  <a:srgbClr val="FFFFFF"/>
                </a:solidFill>
              </a:rPr>
              <a:t>continue</a:t>
            </a:r>
            <a:r>
              <a:rPr lang="en-US" sz="2400">
                <a:solidFill>
                  <a:srgbClr val="FFFFFF"/>
                </a:solidFill>
              </a:rPr>
              <a:t> </a:t>
            </a:r>
            <a:r>
              <a:rPr lang="en-US" sz="2400">
                <a:solidFill>
                  <a:srgbClr val="FFFFFF"/>
                </a:solidFill>
              </a:rPr>
              <a:t>indefinitely</a:t>
            </a:r>
            <a:endParaRPr sz="2400">
              <a:solidFill>
                <a:srgbClr val="FFFFFF"/>
              </a:solidFill>
            </a:endParaRPr>
          </a:p>
          <a:p>
            <a:pPr indent="-381000" lvl="1" marL="914400" rtl="0" algn="l">
              <a:spcBef>
                <a:spcPts val="0"/>
              </a:spcBef>
              <a:spcAft>
                <a:spcPts val="0"/>
              </a:spcAft>
              <a:buClr>
                <a:srgbClr val="FFFFFF"/>
              </a:buClr>
              <a:buSzPts val="2400"/>
              <a:buChar char="-"/>
            </a:pPr>
            <a:r>
              <a:rPr lang="en-US" sz="2400">
                <a:solidFill>
                  <a:srgbClr val="FFFFFF"/>
                </a:solidFill>
              </a:rPr>
              <a:t>infinite loop</a:t>
            </a:r>
            <a:endParaRPr sz="2400">
              <a:solidFill>
                <a:srgbClr val="FFFFFF"/>
              </a:solidFill>
            </a:endParaRPr>
          </a:p>
          <a:p>
            <a:pPr indent="-381000" lvl="1" marL="914400" rtl="0" algn="l">
              <a:spcBef>
                <a:spcPts val="0"/>
              </a:spcBef>
              <a:spcAft>
                <a:spcPts val="0"/>
              </a:spcAft>
              <a:buClr>
                <a:srgbClr val="FFFFFF"/>
              </a:buClr>
              <a:buSzPts val="2400"/>
              <a:buChar char="-"/>
            </a:pPr>
            <a:r>
              <a:rPr lang="en-US" sz="2400">
                <a:solidFill>
                  <a:srgbClr val="FFFFFF"/>
                </a:solidFill>
              </a:rPr>
              <a:t>stack overflow </a:t>
            </a:r>
            <a:endParaRPr sz="2400">
              <a:solidFill>
                <a:srgbClr val="FFFFFF"/>
              </a:solidFill>
            </a:endParaRPr>
          </a:p>
        </p:txBody>
      </p:sp>
      <p:pic>
        <p:nvPicPr>
          <p:cNvPr id="371" name="Google Shape;371;p23"/>
          <p:cNvPicPr preferRelativeResize="0"/>
          <p:nvPr/>
        </p:nvPicPr>
        <p:blipFill>
          <a:blip r:embed="rId3">
            <a:alphaModFix/>
          </a:blip>
          <a:stretch>
            <a:fillRect/>
          </a:stretch>
        </p:blipFill>
        <p:spPr>
          <a:xfrm>
            <a:off x="4381975" y="3836275"/>
            <a:ext cx="7315200" cy="182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4"/>
          <p:cNvSpPr txBox="1"/>
          <p:nvPr>
            <p:ph type="title"/>
          </p:nvPr>
        </p:nvSpPr>
        <p:spPr>
          <a:xfrm>
            <a:off x="1140635" y="576664"/>
            <a:ext cx="9912300" cy="819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Stack Frames</a:t>
            </a:r>
            <a:endParaRPr/>
          </a:p>
        </p:txBody>
      </p:sp>
      <p:sp>
        <p:nvSpPr>
          <p:cNvPr id="378" name="Google Shape;378;p24"/>
          <p:cNvSpPr txBox="1"/>
          <p:nvPr>
            <p:ph idx="1" type="body"/>
          </p:nvPr>
        </p:nvSpPr>
        <p:spPr>
          <a:xfrm>
            <a:off x="1141375" y="2066322"/>
            <a:ext cx="9910800" cy="3740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t>When a recursion function calls itself again, a stack frame is  created.</a:t>
            </a:r>
            <a:endParaRPr sz="2000"/>
          </a:p>
          <a:p>
            <a:pPr indent="0" lvl="0" marL="0" rtl="0" algn="l">
              <a:spcBef>
                <a:spcPts val="1000"/>
              </a:spcBef>
              <a:spcAft>
                <a:spcPts val="0"/>
              </a:spcAft>
              <a:buNone/>
            </a:pPr>
            <a:r>
              <a:rPr lang="en-US" sz="2000"/>
              <a:t>Each stackframe is a snapshot of the local variables and parameters in scope, it also </a:t>
            </a:r>
            <a:r>
              <a:rPr lang="en-US" sz="2000"/>
              <a:t>contains</a:t>
            </a:r>
            <a:r>
              <a:rPr lang="en-US" sz="2000"/>
              <a:t> a return address.</a:t>
            </a:r>
            <a:endParaRPr sz="2000"/>
          </a:p>
          <a:p>
            <a:pPr indent="0" lvl="0" marL="0" rtl="0" algn="l">
              <a:spcBef>
                <a:spcPts val="1000"/>
              </a:spcBef>
              <a:spcAft>
                <a:spcPts val="0"/>
              </a:spcAft>
              <a:buNone/>
            </a:pPr>
            <a:r>
              <a:rPr lang="en-US" sz="2000"/>
              <a:t>The oldest stack is at the bottom, while the newest is always at the top.</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US" sz="2000"/>
              <a:t>Recursion depth refers to the number of times a recursive function is called before reaching a base case.</a:t>
            </a:r>
            <a:endParaRPr sz="2000"/>
          </a:p>
          <a:p>
            <a:pPr indent="0" lvl="0" marL="0" rtl="0" algn="l">
              <a:spcBef>
                <a:spcPts val="1000"/>
              </a:spcBef>
              <a:spcAft>
                <a:spcPts val="0"/>
              </a:spcAft>
              <a:buNone/>
            </a:pPr>
            <a:r>
              <a:rPr lang="en-US" sz="2000"/>
              <a:t>There is a limit to it, the python </a:t>
            </a:r>
            <a:r>
              <a:rPr lang="en-US" sz="2000"/>
              <a:t>default</a:t>
            </a:r>
            <a:r>
              <a:rPr lang="en-US" sz="2000"/>
              <a:t> is 1000.</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graphicFrame>
        <p:nvGraphicFramePr>
          <p:cNvPr id="383" name="Google Shape;383;p25"/>
          <p:cNvGraphicFramePr/>
          <p:nvPr/>
        </p:nvGraphicFramePr>
        <p:xfrm>
          <a:off x="1565754" y="1860741"/>
          <a:ext cx="3000000" cy="3000000"/>
        </p:xfrm>
        <a:graphic>
          <a:graphicData uri="http://schemas.openxmlformats.org/drawingml/2006/table">
            <a:tbl>
              <a:tblPr bandRow="1" firstRow="1">
                <a:noFill/>
                <a:tableStyleId>{3E5922BE-DFBC-4280-BB77-1EF3C83ACCA9}</a:tableStyleId>
              </a:tblPr>
              <a:tblGrid>
                <a:gridCol w="4628375"/>
                <a:gridCol w="4628375"/>
              </a:tblGrid>
              <a:tr h="973900">
                <a:tc>
                  <a:txBody>
                    <a:bodyPr/>
                    <a:lstStyle/>
                    <a:p>
                      <a:pPr indent="0" lvl="0" marL="0" marR="0" rtl="0" algn="l">
                        <a:spcBef>
                          <a:spcPts val="0"/>
                        </a:spcBef>
                        <a:spcAft>
                          <a:spcPts val="0"/>
                        </a:spcAft>
                        <a:buNone/>
                      </a:pPr>
                      <a:r>
                        <a:rPr lang="en-US" sz="1800" u="none" cap="none" strike="noStrike"/>
                        <a:t>PROS </a:t>
                      </a:r>
                      <a:endParaRPr sz="1800"/>
                    </a:p>
                  </a:txBody>
                  <a:tcPr marT="45725" marB="45725" marR="91450" marL="91450"/>
                </a:tc>
                <a:tc>
                  <a:txBody>
                    <a:bodyPr/>
                    <a:lstStyle/>
                    <a:p>
                      <a:pPr indent="0" lvl="0" marL="0" marR="0" rtl="0" algn="l">
                        <a:spcBef>
                          <a:spcPts val="0"/>
                        </a:spcBef>
                        <a:spcAft>
                          <a:spcPts val="0"/>
                        </a:spcAft>
                        <a:buNone/>
                      </a:pPr>
                      <a:r>
                        <a:rPr lang="en-US" sz="1800"/>
                        <a:t>CONS</a:t>
                      </a:r>
                      <a:endParaRPr sz="1800"/>
                    </a:p>
                  </a:txBody>
                  <a:tcPr marT="45725" marB="45725" marR="91450" marL="91450"/>
                </a:tc>
              </a:tr>
              <a:tr h="973900">
                <a:tc>
                  <a:txBody>
                    <a:bodyPr/>
                    <a:lstStyle/>
                    <a:p>
                      <a:pPr indent="0" lvl="0" marL="0" marR="0" rtl="0" algn="l">
                        <a:spcBef>
                          <a:spcPts val="0"/>
                        </a:spcBef>
                        <a:spcAft>
                          <a:spcPts val="0"/>
                        </a:spcAft>
                        <a:buNone/>
                      </a:pPr>
                      <a:r>
                        <a:rPr lang="en-US" sz="1800"/>
                        <a:t>USING RECURSION , THE LENGTH OF PROGRAM IS REDUCED</a:t>
                      </a:r>
                      <a:endParaRPr sz="1800"/>
                    </a:p>
                  </a:txBody>
                  <a:tcPr marT="45725" marB="45725" marR="91450" marL="91450"/>
                </a:tc>
                <a:tc>
                  <a:txBody>
                    <a:bodyPr/>
                    <a:lstStyle/>
                    <a:p>
                      <a:pPr indent="0" lvl="0" marL="0" marR="0" rtl="0" algn="l">
                        <a:spcBef>
                          <a:spcPts val="0"/>
                        </a:spcBef>
                        <a:spcAft>
                          <a:spcPts val="0"/>
                        </a:spcAft>
                        <a:buNone/>
                      </a:pPr>
                      <a:r>
                        <a:rPr lang="en-US" sz="1800"/>
                        <a:t>RECURSION REQUIRES EXTRA STORAGE SPACE . FOR EVERY FUNCTION CALL , SEPARATE MEMORY IS ALLOCATED TO AUTOMATIC VARIABLES</a:t>
                      </a:r>
                      <a:endParaRPr sz="1800"/>
                    </a:p>
                  </a:txBody>
                  <a:tcPr marT="45725" marB="45725" marR="91450" marL="91450"/>
                </a:tc>
              </a:tr>
              <a:tr h="973900">
                <a:tc>
                  <a:txBody>
                    <a:bodyPr/>
                    <a:lstStyle/>
                    <a:p>
                      <a:pPr indent="0" lvl="0" marL="0" marR="0" rtl="0" algn="l">
                        <a:spcBef>
                          <a:spcPts val="0"/>
                        </a:spcBef>
                        <a:spcAft>
                          <a:spcPts val="0"/>
                        </a:spcAft>
                        <a:buNone/>
                      </a:pPr>
                      <a:r>
                        <a:rPr lang="en-US" sz="1800"/>
                        <a:t>RECURSION IS VERY FLEXIBLE IN DATA STRUCTURES LIKE LISTS , STACKS ETC.</a:t>
                      </a:r>
                      <a:endParaRPr sz="1800"/>
                    </a:p>
                  </a:txBody>
                  <a:tcPr marT="45725" marB="45725" marR="91450" marL="91450"/>
                </a:tc>
                <a:tc>
                  <a:txBody>
                    <a:bodyPr/>
                    <a:lstStyle/>
                    <a:p>
                      <a:pPr indent="0" lvl="0" marL="0" marR="0" rtl="0" algn="l">
                        <a:spcBef>
                          <a:spcPts val="0"/>
                        </a:spcBef>
                        <a:spcAft>
                          <a:spcPts val="0"/>
                        </a:spcAft>
                        <a:buNone/>
                      </a:pPr>
                      <a:r>
                        <a:rPr lang="en-US" sz="1800"/>
                        <a:t>NOT EFFICIENT IN EXECUTION SPEED AND TIME</a:t>
                      </a:r>
                      <a:endParaRPr sz="18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6"/>
          <p:cNvSpPr txBox="1"/>
          <p:nvPr>
            <p:ph type="title"/>
          </p:nvPr>
        </p:nvSpPr>
        <p:spPr>
          <a:xfrm>
            <a:off x="1139822" y="972741"/>
            <a:ext cx="9912355" cy="81935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a:t>PROBLEM SOLVING </a:t>
            </a:r>
            <a:endParaRPr/>
          </a:p>
        </p:txBody>
      </p:sp>
      <p:pic>
        <p:nvPicPr>
          <p:cNvPr id="389" name="Google Shape;389;p26"/>
          <p:cNvPicPr preferRelativeResize="0"/>
          <p:nvPr/>
        </p:nvPicPr>
        <p:blipFill>
          <a:blip r:embed="rId3">
            <a:alphaModFix/>
          </a:blip>
          <a:stretch>
            <a:fillRect/>
          </a:stretch>
        </p:blipFill>
        <p:spPr>
          <a:xfrm>
            <a:off x="1259325" y="2033546"/>
            <a:ext cx="7477125" cy="2524125"/>
          </a:xfrm>
          <a:prstGeom prst="rect">
            <a:avLst/>
          </a:prstGeom>
          <a:noFill/>
          <a:ln>
            <a:noFill/>
          </a:ln>
        </p:spPr>
      </p:pic>
      <p:pic>
        <p:nvPicPr>
          <p:cNvPr id="390" name="Google Shape;390;p26"/>
          <p:cNvPicPr preferRelativeResize="0"/>
          <p:nvPr/>
        </p:nvPicPr>
        <p:blipFill>
          <a:blip r:embed="rId4">
            <a:alphaModFix/>
          </a:blip>
          <a:stretch>
            <a:fillRect/>
          </a:stretch>
        </p:blipFill>
        <p:spPr>
          <a:xfrm>
            <a:off x="1259325" y="4926371"/>
            <a:ext cx="7048500" cy="89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7"/>
          <p:cNvSpPr txBox="1"/>
          <p:nvPr>
            <p:ph type="title"/>
          </p:nvPr>
        </p:nvSpPr>
        <p:spPr>
          <a:xfrm>
            <a:off x="605122" y="937841"/>
            <a:ext cx="9912300" cy="819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a:t>Exponentiation function </a:t>
            </a:r>
            <a:endParaRPr/>
          </a:p>
        </p:txBody>
      </p:sp>
      <p:sp>
        <p:nvSpPr>
          <p:cNvPr id="397" name="Google Shape;397;p27"/>
          <p:cNvSpPr txBox="1"/>
          <p:nvPr/>
        </p:nvSpPr>
        <p:spPr>
          <a:xfrm>
            <a:off x="86275" y="1934925"/>
            <a:ext cx="8813400" cy="4402500"/>
          </a:xfrm>
          <a:prstGeom prst="rect">
            <a:avLst/>
          </a:prstGeom>
          <a:noFill/>
          <a:ln>
            <a:noFill/>
          </a:ln>
        </p:spPr>
        <p:txBody>
          <a:bodyPr anchorCtr="0" anchor="t" bIns="91425" lIns="91425" spcFirstLastPara="1" rIns="91425" wrap="square" tIns="91425">
            <a:noAutofit/>
          </a:bodyPr>
          <a:lstStyle/>
          <a:p>
            <a:pPr indent="-381000" lvl="0" marL="457200" rtl="0" algn="just">
              <a:lnSpc>
                <a:spcPct val="120000"/>
              </a:lnSpc>
              <a:spcBef>
                <a:spcPts val="500"/>
              </a:spcBef>
              <a:spcAft>
                <a:spcPts val="0"/>
              </a:spcAft>
              <a:buClr>
                <a:srgbClr val="FFFFFF"/>
              </a:buClr>
              <a:buSzPts val="2400"/>
              <a:buChar char="-"/>
            </a:pPr>
            <a:r>
              <a:rPr lang="en-US" sz="2400">
                <a:solidFill>
                  <a:srgbClr val="FFFFFF"/>
                </a:solidFill>
              </a:rPr>
              <a:t>The power function uses two parameters. (Base, exponent)</a:t>
            </a:r>
            <a:endParaRPr sz="2400">
              <a:solidFill>
                <a:srgbClr val="FFFFFF"/>
              </a:solidFill>
            </a:endParaRPr>
          </a:p>
          <a:p>
            <a:pPr indent="0" lvl="0" marL="0" rtl="0" algn="just">
              <a:lnSpc>
                <a:spcPct val="120000"/>
              </a:lnSpc>
              <a:spcBef>
                <a:spcPts val="500"/>
              </a:spcBef>
              <a:spcAft>
                <a:spcPts val="0"/>
              </a:spcAft>
              <a:buNone/>
            </a:pPr>
            <a:r>
              <a:t/>
            </a:r>
            <a:endParaRPr sz="2400">
              <a:solidFill>
                <a:srgbClr val="FFFFFF"/>
              </a:solidFill>
            </a:endParaRPr>
          </a:p>
          <a:p>
            <a:pPr indent="-381000" lvl="0" marL="457200" rtl="0" algn="just">
              <a:lnSpc>
                <a:spcPct val="120000"/>
              </a:lnSpc>
              <a:spcBef>
                <a:spcPts val="500"/>
              </a:spcBef>
              <a:spcAft>
                <a:spcPts val="0"/>
              </a:spcAft>
              <a:buClr>
                <a:srgbClr val="FFFFFF"/>
              </a:buClr>
              <a:buSzPts val="2400"/>
              <a:buChar char="-"/>
            </a:pPr>
            <a:r>
              <a:rPr lang="en-US" sz="2400">
                <a:solidFill>
                  <a:srgbClr val="FFFFFF"/>
                </a:solidFill>
              </a:rPr>
              <a:t>It calculates the base and the power.</a:t>
            </a:r>
            <a:endParaRPr sz="2400">
              <a:solidFill>
                <a:srgbClr val="FFFFFF"/>
              </a:solidFill>
            </a:endParaRPr>
          </a:p>
          <a:p>
            <a:pPr indent="0" lvl="0" marL="0" rtl="0" algn="just">
              <a:lnSpc>
                <a:spcPct val="120000"/>
              </a:lnSpc>
              <a:spcBef>
                <a:spcPts val="500"/>
              </a:spcBef>
              <a:spcAft>
                <a:spcPts val="0"/>
              </a:spcAft>
              <a:buNone/>
            </a:pPr>
            <a:r>
              <a:t/>
            </a:r>
            <a:endParaRPr sz="2400">
              <a:solidFill>
                <a:srgbClr val="FFFFFF"/>
              </a:solidFill>
            </a:endParaRPr>
          </a:p>
          <a:p>
            <a:pPr indent="-381000" lvl="0" marL="457200" rtl="0" algn="just">
              <a:lnSpc>
                <a:spcPct val="120000"/>
              </a:lnSpc>
              <a:spcBef>
                <a:spcPts val="500"/>
              </a:spcBef>
              <a:spcAft>
                <a:spcPts val="0"/>
              </a:spcAft>
              <a:buClr>
                <a:srgbClr val="FFFFFF"/>
              </a:buClr>
              <a:buSzPts val="2400"/>
              <a:buChar char="-"/>
            </a:pPr>
            <a:r>
              <a:rPr lang="en-US" sz="2400">
                <a:solidFill>
                  <a:srgbClr val="FFFFFF"/>
                </a:solidFill>
              </a:rPr>
              <a:t>H</a:t>
            </a:r>
            <a:r>
              <a:rPr lang="en-US" sz="2400">
                <a:solidFill>
                  <a:srgbClr val="FFFFFF"/>
                </a:solidFill>
              </a:rPr>
              <a:t>ow</a:t>
            </a:r>
            <a:r>
              <a:rPr lang="en-US" sz="2400">
                <a:solidFill>
                  <a:srgbClr val="FFFFFF"/>
                </a:solidFill>
              </a:rPr>
              <a:t> is it a recursive function?</a:t>
            </a:r>
            <a:endParaRPr sz="2400">
              <a:solidFill>
                <a:srgbClr val="FFFFFF"/>
              </a:solidFill>
            </a:endParaRPr>
          </a:p>
          <a:p>
            <a:pPr indent="-381000" lvl="1" marL="914400" rtl="0" algn="just">
              <a:lnSpc>
                <a:spcPct val="120000"/>
              </a:lnSpc>
              <a:spcBef>
                <a:spcPts val="0"/>
              </a:spcBef>
              <a:spcAft>
                <a:spcPts val="0"/>
              </a:spcAft>
              <a:buClr>
                <a:srgbClr val="FFFFFF"/>
              </a:buClr>
              <a:buSzPts val="2400"/>
              <a:buChar char="-"/>
            </a:pPr>
            <a:r>
              <a:rPr lang="en-US" sz="2400">
                <a:solidFill>
                  <a:srgbClr val="FFFFFF"/>
                </a:solidFill>
              </a:rPr>
              <a:t>The base case is ( exponent == 0 )</a:t>
            </a:r>
            <a:endParaRPr sz="2400">
              <a:solidFill>
                <a:srgbClr val="FFFFFF"/>
              </a:solidFill>
            </a:endParaRPr>
          </a:p>
          <a:p>
            <a:pPr indent="-381000" lvl="1" marL="914400" rtl="0" algn="just">
              <a:lnSpc>
                <a:spcPct val="120000"/>
              </a:lnSpc>
              <a:spcBef>
                <a:spcPts val="0"/>
              </a:spcBef>
              <a:spcAft>
                <a:spcPts val="0"/>
              </a:spcAft>
              <a:buClr>
                <a:srgbClr val="FFFFFF"/>
              </a:buClr>
              <a:buSzPts val="2400"/>
              <a:buChar char="-"/>
            </a:pPr>
            <a:r>
              <a:rPr lang="en-US" sz="2400">
                <a:solidFill>
                  <a:srgbClr val="FFFFFF"/>
                </a:solidFill>
              </a:rPr>
              <a:t>The recursion is (exponent - 1)</a:t>
            </a:r>
            <a:endParaRPr sz="2400">
              <a:solidFill>
                <a:srgbClr val="FFFFFF"/>
              </a:solidFill>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pic>
        <p:nvPicPr>
          <p:cNvPr id="398" name="Google Shape;398;p27"/>
          <p:cNvPicPr preferRelativeResize="0"/>
          <p:nvPr/>
        </p:nvPicPr>
        <p:blipFill>
          <a:blip r:embed="rId3">
            <a:alphaModFix/>
          </a:blip>
          <a:stretch>
            <a:fillRect/>
          </a:stretch>
        </p:blipFill>
        <p:spPr>
          <a:xfrm>
            <a:off x="6095599" y="2838200"/>
            <a:ext cx="5917649" cy="358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