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12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5" r:id="rId4"/>
    <p:sldId id="529" r:id="rId5"/>
    <p:sldId id="526" r:id="rId6"/>
    <p:sldId id="527" r:id="rId7"/>
    <p:sldId id="512" r:id="rId8"/>
    <p:sldId id="521" r:id="rId9"/>
    <p:sldId id="528" r:id="rId10"/>
    <p:sldId id="525" r:id="rId11"/>
    <p:sldId id="520" r:id="rId12"/>
    <p:sldId id="515" r:id="rId13"/>
    <p:sldId id="523" r:id="rId14"/>
    <p:sldId id="524" r:id="rId15"/>
    <p:sldId id="522" r:id="rId16"/>
    <p:sldId id="51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7B4CBA5-14DE-4C67-BA0E-FEBD1EE01912}">
          <p14:sldIdLst>
            <p14:sldId id="256"/>
            <p14:sldId id="265"/>
            <p14:sldId id="529"/>
            <p14:sldId id="526"/>
            <p14:sldId id="527"/>
            <p14:sldId id="512"/>
            <p14:sldId id="521"/>
            <p14:sldId id="528"/>
            <p14:sldId id="525"/>
            <p14:sldId id="520"/>
            <p14:sldId id="515"/>
            <p14:sldId id="523"/>
            <p14:sldId id="524"/>
            <p14:sldId id="522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ug Kim" initials="D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FD4"/>
    <a:srgbClr val="FF9900"/>
    <a:srgbClr val="FAFAFA"/>
    <a:srgbClr val="FE5815"/>
    <a:srgbClr val="D35641"/>
    <a:srgbClr val="F2F2F2"/>
    <a:srgbClr val="CCECFF"/>
    <a:srgbClr val="99CCFF"/>
    <a:srgbClr val="00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310" autoAdjust="0"/>
  </p:normalViewPr>
  <p:slideViewPr>
    <p:cSldViewPr>
      <p:cViewPr varScale="1">
        <p:scale>
          <a:sx n="105" d="100"/>
          <a:sy n="105" d="100"/>
        </p:scale>
        <p:origin x="15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19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FFB98-D6E5-42EE-9411-07DC6BF0E0AD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53765-6D93-420B-9DF0-84002D0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70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8AD2-EB53-48AB-A5A7-109F783CF5C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81E2E-D922-44F1-85C5-24BEA430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6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range enhances the fingerprint matching method, as signal strength is within roughly 1.96 standard deviations of the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9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different methods to find locality: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1E2E-D922-44F1-85C5-24BEA4300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7772400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8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77724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FE5815"/>
                </a:solidFill>
                <a:latin typeface="Segoe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558760" y="6324600"/>
            <a:ext cx="356640" cy="356640"/>
            <a:chOff x="8136431" y="5022563"/>
            <a:chExt cx="356640" cy="356640"/>
          </a:xfrm>
        </p:grpSpPr>
        <p:sp>
          <p:nvSpPr>
            <p:cNvPr id="8" name="Oval 7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sp>
          <p:nvSpPr>
            <p:cNvPr id="9" name="Isosceles Triangle 8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374" y="5117516"/>
              <a:ext cx="195162" cy="1682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7772400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8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77724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FE5815"/>
                </a:solidFill>
                <a:latin typeface="Segoe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373563"/>
          </a:xfrm>
        </p:spPr>
        <p:txBody>
          <a:bodyPr/>
          <a:lstStyle>
            <a:lvl1pPr>
              <a:defRPr sz="2200">
                <a:latin typeface="Segoe"/>
              </a:defRPr>
            </a:lvl1pPr>
            <a:lvl2pPr>
              <a:defRPr>
                <a:latin typeface="Segoe"/>
              </a:defRPr>
            </a:lvl2pPr>
            <a:lvl3pPr>
              <a:defRPr>
                <a:latin typeface="Segoe"/>
              </a:defRPr>
            </a:lvl3pPr>
            <a:lvl4pPr>
              <a:defRPr>
                <a:latin typeface="Segoe"/>
              </a:defRPr>
            </a:lvl4pPr>
            <a:lvl5pPr>
              <a:defRPr>
                <a:latin typeface="Sego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74499" y="6324600"/>
            <a:ext cx="356640" cy="356640"/>
            <a:chOff x="6852170" y="5022563"/>
            <a:chExt cx="356640" cy="356640"/>
          </a:xfrm>
        </p:grpSpPr>
        <p:sp>
          <p:nvSpPr>
            <p:cNvPr id="10" name="Oval 9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03307" y="6055119"/>
                <a:ext cx="56276" cy="10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hlinkClick r:id="" action="ppaction://hlinkshowjump?jump=firstslide"/>
              </p:cNvPr>
              <p:cNvSpPr/>
              <p:nvPr/>
            </p:nvSpPr>
            <p:spPr>
              <a:xfrm>
                <a:off x="7100694" y="6055119"/>
                <a:ext cx="56276" cy="10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hlinkClick r:id="" action="ppaction://hlinkshowjump?jump=firstslide"/>
              </p:cNvPr>
              <p:cNvSpPr/>
              <p:nvPr/>
            </p:nvSpPr>
            <p:spPr>
              <a:xfrm>
                <a:off x="7066773" y="5942997"/>
                <a:ext cx="240202" cy="1121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 userDrawn="1"/>
        </p:nvGrpSpPr>
        <p:grpSpPr>
          <a:xfrm>
            <a:off x="8558760" y="6325524"/>
            <a:ext cx="356640" cy="356640"/>
            <a:chOff x="8136431" y="5022563"/>
            <a:chExt cx="356640" cy="356640"/>
          </a:xfrm>
        </p:grpSpPr>
        <p:sp>
          <p:nvSpPr>
            <p:cNvPr id="16" name="Oval 15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sp>
          <p:nvSpPr>
            <p:cNvPr id="17" name="Isosceles Triangle 16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374" y="5117516"/>
              <a:ext cx="195162" cy="1682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7274499" y="6324600"/>
            <a:ext cx="356640" cy="356640"/>
            <a:chOff x="6852170" y="5022563"/>
            <a:chExt cx="356640" cy="356640"/>
          </a:xfrm>
        </p:grpSpPr>
        <p:sp>
          <p:nvSpPr>
            <p:cNvPr id="19" name="Oval 18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03307" y="6055119"/>
                <a:ext cx="56276" cy="10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hlinkClick r:id="" action="ppaction://hlinkshowjump?jump=firstslide"/>
              </p:cNvPr>
              <p:cNvSpPr/>
              <p:nvPr/>
            </p:nvSpPr>
            <p:spPr>
              <a:xfrm>
                <a:off x="7100694" y="6055119"/>
                <a:ext cx="56276" cy="10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>
                <a:hlinkClick r:id="rId3" action="ppaction://hlinksldjump"/>
              </p:cNvPr>
              <p:cNvSpPr/>
              <p:nvPr/>
            </p:nvSpPr>
            <p:spPr>
              <a:xfrm>
                <a:off x="7066773" y="5942997"/>
                <a:ext cx="240202" cy="1121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" name="Straight Connector 23"/>
          <p:cNvCxnSpPr/>
          <p:nvPr userDrawn="1"/>
        </p:nvCxnSpPr>
        <p:spPr>
          <a:xfrm>
            <a:off x="7813729" y="6325524"/>
            <a:ext cx="0" cy="3566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2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0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4373563"/>
          </a:xfrm>
        </p:spPr>
        <p:txBody>
          <a:bodyPr/>
          <a:lstStyle>
            <a:lvl1pPr>
              <a:defRPr sz="2200">
                <a:latin typeface="Segoe"/>
              </a:defRPr>
            </a:lvl1pPr>
            <a:lvl2pPr>
              <a:defRPr>
                <a:latin typeface="Segoe"/>
              </a:defRPr>
            </a:lvl2pPr>
            <a:lvl3pPr>
              <a:defRPr>
                <a:latin typeface="Segoe"/>
              </a:defRPr>
            </a:lvl3pPr>
            <a:lvl4pPr>
              <a:defRPr>
                <a:latin typeface="Segoe"/>
              </a:defRPr>
            </a:lvl4pPr>
            <a:lvl5pPr>
              <a:defRPr>
                <a:latin typeface="Sego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6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373563"/>
          </a:xfrm>
        </p:spPr>
        <p:txBody>
          <a:bodyPr/>
          <a:lstStyle>
            <a:lvl1pPr>
              <a:defRPr sz="2200">
                <a:latin typeface="Segoe UI Light" pitchFamily="34" charset="0"/>
              </a:defRPr>
            </a:lvl1pPr>
            <a:lvl2pPr>
              <a:defRPr>
                <a:latin typeface="Segoe UI Light" pitchFamily="34" charset="0"/>
              </a:defRPr>
            </a:lvl2pPr>
            <a:lvl3pPr>
              <a:defRPr>
                <a:latin typeface="Segoe UI Light" pitchFamily="34" charset="0"/>
              </a:defRPr>
            </a:lvl3pPr>
            <a:lvl4pPr>
              <a:defRPr>
                <a:latin typeface="Segoe UI Light" pitchFamily="34" charset="0"/>
              </a:defRPr>
            </a:lvl4pPr>
            <a:lvl5pPr>
              <a:defRPr>
                <a:latin typeface="Segoe U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558760" y="6325524"/>
            <a:ext cx="356640" cy="356640"/>
            <a:chOff x="8136431" y="5022563"/>
            <a:chExt cx="356640" cy="356640"/>
          </a:xfrm>
        </p:grpSpPr>
        <p:sp>
          <p:nvSpPr>
            <p:cNvPr id="6" name="Oval 5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sp>
          <p:nvSpPr>
            <p:cNvPr id="8" name="Isosceles Triangle 7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374" y="5117516"/>
              <a:ext cx="195162" cy="1682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7274499" y="6324600"/>
            <a:ext cx="356640" cy="356640"/>
            <a:chOff x="6852170" y="5022563"/>
            <a:chExt cx="356640" cy="356640"/>
          </a:xfrm>
        </p:grpSpPr>
        <p:sp>
          <p:nvSpPr>
            <p:cNvPr id="14" name="Oval 13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203307" y="6055119"/>
                <a:ext cx="56276" cy="10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hlinkClick r:id="" action="ppaction://hlinkshowjump?jump=firstslide"/>
              </p:cNvPr>
              <p:cNvSpPr/>
              <p:nvPr/>
            </p:nvSpPr>
            <p:spPr>
              <a:xfrm>
                <a:off x="7100694" y="6055119"/>
                <a:ext cx="56276" cy="10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>
                <a:hlinkClick r:id="rId3" action="ppaction://hlinksldjump"/>
              </p:cNvPr>
              <p:cNvSpPr/>
              <p:nvPr/>
            </p:nvSpPr>
            <p:spPr>
              <a:xfrm>
                <a:off x="7066773" y="5942997"/>
                <a:ext cx="240202" cy="1121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 userDrawn="1"/>
        </p:nvCxnSpPr>
        <p:spPr>
          <a:xfrm>
            <a:off x="7813729" y="6325524"/>
            <a:ext cx="0" cy="3566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8005715" y="6324600"/>
            <a:ext cx="356640" cy="356640"/>
            <a:chOff x="7583386" y="5022563"/>
            <a:chExt cx="356640" cy="356640"/>
          </a:xfrm>
        </p:grpSpPr>
        <p:sp>
          <p:nvSpPr>
            <p:cNvPr id="21" name="Oval 20">
              <a:hlinkClick r:id="" action="ppaction://hlinkshowjump?jump=previousslide"/>
            </p:cNvPr>
            <p:cNvSpPr>
              <a:spLocks noChangeAspect="1"/>
            </p:cNvSpPr>
            <p:nvPr/>
          </p:nvSpPr>
          <p:spPr>
            <a:xfrm>
              <a:off x="7583386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sp>
          <p:nvSpPr>
            <p:cNvPr id="22" name="Isosceles Triangle 21">
              <a:hlinkClick r:id="" action="ppaction://hlinkshowjump?jump=previousslide"/>
            </p:cNvPr>
            <p:cNvSpPr>
              <a:spLocks noChangeAspect="1"/>
            </p:cNvSpPr>
            <p:nvPr/>
          </p:nvSpPr>
          <p:spPr>
            <a:xfrm rot="16200000">
              <a:off x="7649634" y="5117516"/>
              <a:ext cx="195162" cy="1682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7" y="1600200"/>
            <a:ext cx="7620000" cy="4373563"/>
          </a:xfrm>
        </p:spPr>
        <p:txBody>
          <a:bodyPr/>
          <a:lstStyle>
            <a:lvl1pPr>
              <a:defRPr sz="2200">
                <a:latin typeface="Segoe UI Light" pitchFamily="34" charset="0"/>
              </a:defRPr>
            </a:lvl1pPr>
            <a:lvl2pPr>
              <a:defRPr>
                <a:latin typeface="Segoe UI Light" pitchFamily="34" charset="0"/>
              </a:defRPr>
            </a:lvl2pPr>
            <a:lvl3pPr>
              <a:defRPr>
                <a:latin typeface="Segoe UI Light" pitchFamily="34" charset="0"/>
              </a:defRPr>
            </a:lvl3pPr>
            <a:lvl4pPr>
              <a:defRPr>
                <a:latin typeface="Segoe UI Light" pitchFamily="34" charset="0"/>
              </a:defRPr>
            </a:lvl4pPr>
            <a:lvl5pPr>
              <a:defRPr>
                <a:latin typeface="Segoe U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 userDrawn="1"/>
        </p:nvGrpSpPr>
        <p:grpSpPr>
          <a:xfrm>
            <a:off x="8558760" y="6324600"/>
            <a:ext cx="356640" cy="356640"/>
            <a:chOff x="8136431" y="5022563"/>
            <a:chExt cx="356640" cy="356640"/>
          </a:xfrm>
        </p:grpSpPr>
        <p:sp>
          <p:nvSpPr>
            <p:cNvPr id="22" name="Oval 21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sp>
          <p:nvSpPr>
            <p:cNvPr id="23" name="Isosceles Triangle 22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374" y="5117516"/>
              <a:ext cx="195162" cy="1682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8005715" y="6324600"/>
            <a:ext cx="356640" cy="356640"/>
            <a:chOff x="7583386" y="5022563"/>
            <a:chExt cx="356640" cy="356640"/>
          </a:xfrm>
        </p:grpSpPr>
        <p:sp>
          <p:nvSpPr>
            <p:cNvPr id="25" name="Oval 24">
              <a:hlinkClick r:id="" action="ppaction://hlinkshowjump?jump=previousslide"/>
            </p:cNvPr>
            <p:cNvSpPr>
              <a:spLocks noChangeAspect="1"/>
            </p:cNvSpPr>
            <p:nvPr/>
          </p:nvSpPr>
          <p:spPr>
            <a:xfrm>
              <a:off x="7583386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sp>
          <p:nvSpPr>
            <p:cNvPr id="26" name="Isosceles Triangle 25">
              <a:hlinkClick r:id="" action="ppaction://hlinkshowjump?jump=previousslide"/>
            </p:cNvPr>
            <p:cNvSpPr>
              <a:spLocks noChangeAspect="1"/>
            </p:cNvSpPr>
            <p:nvPr/>
          </p:nvSpPr>
          <p:spPr>
            <a:xfrm rot="16200000">
              <a:off x="7649634" y="5117516"/>
              <a:ext cx="195162" cy="1682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7274499" y="6324600"/>
            <a:ext cx="356640" cy="356640"/>
            <a:chOff x="6852170" y="5022563"/>
            <a:chExt cx="356640" cy="356640"/>
          </a:xfrm>
        </p:grpSpPr>
        <p:sp>
          <p:nvSpPr>
            <p:cNvPr id="28" name="Oval 27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Segoe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203307" y="6055119"/>
                <a:ext cx="56276" cy="10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hlinkClick r:id="" action="ppaction://hlinkshowjump?jump=firstslide"/>
              </p:cNvPr>
              <p:cNvSpPr/>
              <p:nvPr/>
            </p:nvSpPr>
            <p:spPr>
              <a:xfrm>
                <a:off x="7100694" y="6055119"/>
                <a:ext cx="56276" cy="102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hlinkClick r:id="rId3" action="ppaction://hlinksldjump"/>
              </p:cNvPr>
              <p:cNvSpPr/>
              <p:nvPr/>
            </p:nvSpPr>
            <p:spPr>
              <a:xfrm>
                <a:off x="7066773" y="5942997"/>
                <a:ext cx="240202" cy="1121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Connector 32"/>
          <p:cNvCxnSpPr/>
          <p:nvPr userDrawn="1"/>
        </p:nvCxnSpPr>
        <p:spPr>
          <a:xfrm>
            <a:off x="7813729" y="6325524"/>
            <a:ext cx="0" cy="3566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26" r:id="rId2"/>
    <p:sldLayoutId id="2147483925" r:id="rId3"/>
    <p:sldLayoutId id="2147483927" r:id="rId4"/>
    <p:sldLayoutId id="2147483919" r:id="rId5"/>
    <p:sldLayoutId id="2147483914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spc="-60" baseline="0">
          <a:solidFill>
            <a:schemeClr val="tx1">
              <a:lumMod val="65000"/>
              <a:lumOff val="35000"/>
            </a:schemeClr>
          </a:solidFill>
          <a:latin typeface="Segoe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0" kern="1200">
          <a:solidFill>
            <a:schemeClr val="bg1">
              <a:lumMod val="50000"/>
            </a:schemeClr>
          </a:solidFill>
          <a:latin typeface="Segoe UI Light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bg1">
              <a:lumMod val="50000"/>
            </a:schemeClr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A Prototype of Indoor Positioning System Using Wi-Fi Signal</a:t>
            </a:r>
            <a:endParaRPr lang="en-US" sz="3600" cap="none" dirty="0">
              <a:solidFill>
                <a:schemeClr val="tx1">
                  <a:lumMod val="50000"/>
                  <a:lumOff val="50000"/>
                </a:schemeClr>
              </a:solidFill>
              <a:latin typeface="Sego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7772400" cy="3124200"/>
          </a:xfrm>
          <a:effectLst/>
        </p:spPr>
        <p:txBody>
          <a:bodyPr>
            <a:normAutofit/>
          </a:bodyPr>
          <a:lstStyle/>
          <a:p>
            <a:r>
              <a:rPr lang="en-US" sz="2400" cap="none" dirty="0" smtClean="0"/>
              <a:t>Plan B Option: Technical project</a:t>
            </a:r>
          </a:p>
          <a:p>
            <a:r>
              <a:rPr lang="en-US" sz="2400" cap="none" dirty="0" smtClean="0"/>
              <a:t>Bader Aldawsari</a:t>
            </a:r>
          </a:p>
          <a:p>
            <a:r>
              <a:rPr lang="en-US" sz="2400" cap="none" dirty="0" smtClean="0"/>
              <a:t>Option: Software Engineering</a:t>
            </a:r>
          </a:p>
          <a:p>
            <a:r>
              <a:rPr lang="en-US" sz="2400" cap="none" dirty="0" smtClean="0"/>
              <a:t>Advisor: Dr. </a:t>
            </a:r>
            <a:r>
              <a:rPr lang="en-US" sz="2400" cap="none" dirty="0"/>
              <a:t>Yunkai </a:t>
            </a:r>
            <a:r>
              <a:rPr lang="en-US" sz="2400" cap="none" dirty="0" smtClean="0"/>
              <a:t>Liu</a:t>
            </a:r>
          </a:p>
        </p:txBody>
      </p:sp>
    </p:spTree>
    <p:extLst>
      <p:ext uri="{BB962C8B-B14F-4D97-AF65-F5344CB8AC3E}">
        <p14:creationId xmlns:p14="http://schemas.microsoft.com/office/powerpoint/2010/main" val="3717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One Room Setup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4800600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Room 343 was selected and it was divided into six </a:t>
            </a:r>
            <a:r>
              <a:rPr lang="en-US" dirty="0" smtClean="0"/>
              <a:t>localities (blocks)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Wi-Fi fingerprint recording was done in the center of each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/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07531"/>
              </p:ext>
            </p:extLst>
          </p:nvPr>
        </p:nvGraphicFramePr>
        <p:xfrm>
          <a:off x="5156200" y="1981200"/>
          <a:ext cx="3733800" cy="4529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9746"/>
                <a:gridCol w="934815"/>
                <a:gridCol w="1055204"/>
                <a:gridCol w="974035"/>
              </a:tblGrid>
              <a:tr h="24825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 Name</a:t>
                      </a:r>
                      <a:endParaRPr 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Range (Min)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Range (Max)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1806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WL330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180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MK8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-55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3389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GUWireless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1806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WL330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180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MK8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3389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GUWireless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-69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1806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WL330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180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MK8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3389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GUWireless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1806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WL330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180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MK8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3389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GUWireless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-70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1806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WL330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-57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180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MK8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-59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3389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GUWireless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1806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WL330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260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MK8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  <a:tr h="3389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GUWireless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-69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12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Accuracy Testing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5257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187 </a:t>
            </a:r>
            <a:r>
              <a:rPr lang="en-US" dirty="0" smtClean="0"/>
              <a:t>Wi-Fi scans were recorded while walking around the room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recorded scan was labeled with the actual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result of the location estimation algorithm was compared with the actual </a:t>
            </a:r>
            <a:r>
              <a:rPr lang="en-US" dirty="0" smtClean="0"/>
              <a:t>locality to </a:t>
            </a:r>
            <a:r>
              <a:rPr lang="en-US" dirty="0" smtClean="0"/>
              <a:t>determine the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result of accuracy of the estimation algorithm was 71 correct out of 187 = 38%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Conclusion:</a:t>
            </a:r>
          </a:p>
          <a:p>
            <a:pPr marL="800100" lvl="1" indent="-342900"/>
            <a:r>
              <a:rPr lang="en-US" dirty="0" smtClean="0"/>
              <a:t>Signal </a:t>
            </a:r>
            <a:r>
              <a:rPr lang="en-US" dirty="0"/>
              <a:t>strength value is mostly similar in all localities due to the short distance between </a:t>
            </a:r>
            <a:r>
              <a:rPr lang="en-US" dirty="0" smtClean="0"/>
              <a:t>them</a:t>
            </a:r>
          </a:p>
          <a:p>
            <a:pPr marL="800100" lvl="1" indent="-342900"/>
            <a:r>
              <a:rPr lang="en-US" dirty="0" smtClean="0"/>
              <a:t>Recorded Wi-Fi </a:t>
            </a:r>
            <a:r>
              <a:rPr lang="en-US" dirty="0"/>
              <a:t>data of moving device was collected in a different </a:t>
            </a:r>
            <a:r>
              <a:rPr lang="en-US" dirty="0" smtClean="0"/>
              <a:t>day (weather, AP device placement)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3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Multi Room Setup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610600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Room 343, Room 340 and Room 344 were selected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Wi-Fi fingerprint recording was done in the center of each room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/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552160"/>
              </p:ext>
            </p:extLst>
          </p:nvPr>
        </p:nvGraphicFramePr>
        <p:xfrm>
          <a:off x="694267" y="3581400"/>
          <a:ext cx="7620001" cy="3047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1715"/>
                <a:gridCol w="2892490"/>
                <a:gridCol w="1492898"/>
                <a:gridCol w="1492898"/>
              </a:tblGrid>
              <a:tr h="565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Room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AP_Name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Min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Max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580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RM340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VD2YH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-64</a:t>
                      </a:r>
                    </a:p>
                  </a:txBody>
                  <a:tcPr marL="9525" marR="9525" marT="9525" marB="0" anchor="b"/>
                </a:tc>
              </a:tr>
              <a:tr h="275805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MK8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-29</a:t>
                      </a:r>
                    </a:p>
                  </a:txBody>
                  <a:tcPr marL="9525" marR="9525" marT="9525" marB="0" anchor="b"/>
                </a:tc>
              </a:tr>
              <a:tr h="275805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CISACL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-59</a:t>
                      </a:r>
                    </a:p>
                  </a:txBody>
                  <a:tcPr marL="9525" marR="9525" marT="9525" marB="0" anchor="b"/>
                </a:tc>
              </a:tr>
              <a:tr h="27580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RM343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VD2YH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-49</a:t>
                      </a:r>
                    </a:p>
                  </a:txBody>
                  <a:tcPr marL="9525" marR="9525" marT="9525" marB="0" anchor="b"/>
                </a:tc>
              </a:tr>
              <a:tr h="275805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MK8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-68</a:t>
                      </a:r>
                    </a:p>
                  </a:txBody>
                  <a:tcPr marL="9525" marR="9525" marT="9525" marB="0" anchor="b"/>
                </a:tc>
              </a:tr>
              <a:tr h="275805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CISACL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-75</a:t>
                      </a:r>
                    </a:p>
                  </a:txBody>
                  <a:tcPr marL="9525" marR="9525" marT="9525" marB="0" anchor="b"/>
                </a:tc>
              </a:tr>
              <a:tr h="27580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RM344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VD2YH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-74</a:t>
                      </a:r>
                    </a:p>
                  </a:txBody>
                  <a:tcPr marL="9525" marR="9525" marT="9525" marB="0" anchor="b"/>
                </a:tc>
              </a:tr>
              <a:tr h="275805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MK8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-64</a:t>
                      </a:r>
                    </a:p>
                  </a:txBody>
                  <a:tcPr marL="9525" marR="9525" marT="9525" marB="0" anchor="b"/>
                </a:tc>
              </a:tr>
              <a:tr h="275805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CISACL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78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>
            <a:normAutofit/>
          </a:bodyPr>
          <a:lstStyle/>
          <a:p>
            <a:r>
              <a:rPr lang="en-US" cap="none" dirty="0"/>
              <a:t>Accuracy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148 Wi-Fi scans were recorded in while walking in all three 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accuracy of the estimation algorithm was 143 correct out of 148 = 96.62%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errors are because Room 344 and Room 340 are close and it could be fixed by revising the fingerprint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3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Performance Testing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Testing was performed on three different android devices to find how much time </a:t>
            </a:r>
            <a:r>
              <a:rPr lang="en-US" dirty="0" smtClean="0"/>
              <a:t>it takes to find the current locality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total time is about 500ms for LG LS620 and Galaxy S3 (average 100 runs)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total time is about </a:t>
            </a:r>
            <a:r>
              <a:rPr lang="en-US" dirty="0" smtClean="0"/>
              <a:t>1264ms </a:t>
            </a:r>
            <a:r>
              <a:rPr lang="en-US" dirty="0"/>
              <a:t>for </a:t>
            </a:r>
            <a:r>
              <a:rPr lang="en-US" dirty="0" smtClean="0"/>
              <a:t>Galaxy Tab 8.9 (average </a:t>
            </a:r>
            <a:r>
              <a:rPr lang="en-US" dirty="0"/>
              <a:t>100 runs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Fingerprint matching algorithm takes 15ms on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0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9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Objectives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3735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and develop a generic prototype for indoor positioning system, which includes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Collecting Wi-Fi fingerprints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Designing a database for saving indoor map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Integrating Wi-Fi fingerprints with indoor map layout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Providing a generic application for positioning and navigation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 study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Zurn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building’s 3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floor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Development Tools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Eclipse + ADT  plugin for android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Android SDK (API 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9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>
            <a:normAutofit/>
          </a:bodyPr>
          <a:lstStyle/>
          <a:p>
            <a:r>
              <a:rPr lang="en-US" cap="none" dirty="0" err="1" smtClean="0"/>
              <a:t>Zurn</a:t>
            </a:r>
            <a:r>
              <a:rPr lang="en-US" cap="none" dirty="0" smtClean="0"/>
              <a:t> Indoor Map Application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Detect current location using Wi-Fi (nearest, exact)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Get latest indoor map fingerprint from  a webserver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Indoor </a:t>
            </a:r>
            <a:r>
              <a:rPr lang="en-US" b="1" dirty="0" smtClean="0"/>
              <a:t>m</a:t>
            </a:r>
            <a:r>
              <a:rPr lang="en-US" b="1" dirty="0" smtClean="0"/>
              <a:t>ap layout </a:t>
            </a:r>
            <a:r>
              <a:rPr lang="en-US" b="1" dirty="0" smtClean="0"/>
              <a:t>is generated based </a:t>
            </a:r>
            <a:r>
              <a:rPr lang="en-US" b="1" dirty="0" smtClean="0"/>
              <a:t>on an </a:t>
            </a:r>
            <a:r>
              <a:rPr lang="en-US" b="1" dirty="0" smtClean="0"/>
              <a:t>XML file that contains indoor map specification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598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>
            <a:normAutofit/>
          </a:bodyPr>
          <a:lstStyle/>
          <a:p>
            <a:r>
              <a:rPr lang="en-US" cap="none" dirty="0" err="1" smtClean="0"/>
              <a:t>Zurn</a:t>
            </a:r>
            <a:r>
              <a:rPr lang="en-US" cap="none" dirty="0" smtClean="0"/>
              <a:t> Indoor Map Application</a:t>
            </a:r>
            <a:endParaRPr lang="en-US" cap="none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1600"/>
            <a:ext cx="3217068" cy="5361782"/>
          </a:xfrm>
        </p:spPr>
      </p:pic>
    </p:spTree>
    <p:extLst>
      <p:ext uri="{BB962C8B-B14F-4D97-AF65-F5344CB8AC3E}">
        <p14:creationId xmlns:p14="http://schemas.microsoft.com/office/powerpoint/2010/main" val="115621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Architecture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8350782" cy="48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9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Deriving </a:t>
            </a:r>
            <a:r>
              <a:rPr lang="en-US" cap="none" dirty="0" smtClean="0"/>
              <a:t>Wi-Fi </a:t>
            </a:r>
            <a:r>
              <a:rPr lang="en-US" cap="none" dirty="0" smtClean="0"/>
              <a:t>Fingerprint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Wi-Fi Fingerprint Data Collection:</a:t>
            </a:r>
          </a:p>
          <a:p>
            <a:pPr marL="800100" lvl="1" indent="-342900"/>
            <a:r>
              <a:rPr lang="en-US" dirty="0" smtClean="0"/>
              <a:t>In each location, Wi-Fi signals data </a:t>
            </a:r>
            <a:r>
              <a:rPr lang="en-US" dirty="0" smtClean="0"/>
              <a:t>was recorded </a:t>
            </a:r>
            <a:r>
              <a:rPr lang="en-US" dirty="0" smtClean="0"/>
              <a:t>for 10 minutes</a:t>
            </a:r>
          </a:p>
          <a:p>
            <a:pPr marL="800100" lvl="1" indent="-342900"/>
            <a:r>
              <a:rPr lang="en-US" dirty="0" smtClean="0"/>
              <a:t>Collected Wi-Fi data was </a:t>
            </a:r>
            <a:r>
              <a:rPr lang="en-US" dirty="0" smtClean="0"/>
              <a:t>analyzed to get </a:t>
            </a:r>
            <a:r>
              <a:rPr lang="en-US" dirty="0" smtClean="0"/>
              <a:t>average </a:t>
            </a:r>
            <a:r>
              <a:rPr lang="en-US" dirty="0" smtClean="0"/>
              <a:t>and standard </a:t>
            </a:r>
            <a:r>
              <a:rPr lang="en-US" dirty="0" smtClean="0"/>
              <a:t>deviation pf each AP in every location</a:t>
            </a:r>
            <a:endParaRPr lang="en-US" dirty="0" smtClean="0"/>
          </a:p>
          <a:p>
            <a:pPr marL="80010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Generating </a:t>
            </a:r>
            <a:r>
              <a:rPr lang="en-US" dirty="0" smtClean="0"/>
              <a:t>Fingerprint </a:t>
            </a:r>
            <a:r>
              <a:rPr lang="en-US" dirty="0" smtClean="0"/>
              <a:t>for a </a:t>
            </a:r>
            <a:r>
              <a:rPr lang="en-US" dirty="0" smtClean="0"/>
              <a:t>Locality: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Three APs have been used (two </a:t>
            </a:r>
            <a:r>
              <a:rPr lang="en-US" dirty="0" smtClean="0"/>
              <a:t>APs devices were </a:t>
            </a:r>
            <a:r>
              <a:rPr lang="en-US" dirty="0" smtClean="0"/>
              <a:t>setup</a:t>
            </a:r>
            <a:r>
              <a:rPr lang="en-US" dirty="0" smtClean="0"/>
              <a:t>)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The range of each AP signal is found using </a:t>
            </a:r>
            <a:r>
              <a:rPr lang="en-US" dirty="0" smtClean="0"/>
              <a:t>average and standard deviation</a:t>
            </a:r>
          </a:p>
          <a:p>
            <a:pPr marL="800100" lvl="1" indent="-342900"/>
            <a:endParaRPr lang="en-US" dirty="0" smtClean="0"/>
          </a:p>
          <a:p>
            <a:pPr lvl="2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Average – 1.96 *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StdDev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Average – 1.96 *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StdDev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]</a:t>
            </a:r>
          </a:p>
          <a:p>
            <a:pPr marL="8001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8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Fingerprint Matching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Finding Matching Locality</a:t>
            </a:r>
          </a:p>
          <a:p>
            <a:pPr marL="800100" lvl="1" indent="-342900"/>
            <a:r>
              <a:rPr lang="en-US" dirty="0" smtClean="0"/>
              <a:t>	Locality is found by matching </a:t>
            </a:r>
            <a:r>
              <a:rPr lang="en-US" dirty="0"/>
              <a:t>all </a:t>
            </a:r>
            <a:r>
              <a:rPr lang="en-US" dirty="0" smtClean="0"/>
              <a:t>AP </a:t>
            </a:r>
            <a:r>
              <a:rPr lang="en-US" dirty="0"/>
              <a:t>signals to the defined </a:t>
            </a:r>
            <a:r>
              <a:rPr lang="en-US" dirty="0" smtClean="0"/>
              <a:t>	fingerprint’s </a:t>
            </a:r>
            <a:r>
              <a:rPr lang="en-US" dirty="0"/>
              <a:t>range of each </a:t>
            </a:r>
            <a:r>
              <a:rPr lang="en-US" dirty="0" smtClean="0"/>
              <a:t>locality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Finding Nearest Locality</a:t>
            </a:r>
          </a:p>
          <a:p>
            <a:pPr marL="800100" lvl="1" indent="-342900"/>
            <a:r>
              <a:rPr lang="en-US" dirty="0"/>
              <a:t>This method will find the nearest locality using the Euclidian distance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Finding Nearest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Euclidean distance </a:t>
            </a:r>
            <a:r>
              <a:rPr lang="en-US" dirty="0" smtClean="0"/>
              <a:t>algorithm was used to determine the nearest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 is the calculated signal strength </a:t>
            </a:r>
            <a:r>
              <a:rPr lang="en-US" dirty="0" smtClean="0"/>
              <a:t>average of </a:t>
            </a:r>
            <a:r>
              <a:rPr lang="en-US" dirty="0"/>
              <a:t>access point j at locality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is the read signal strength of access point j at a test  </a:t>
            </a:r>
            <a:r>
              <a:rPr lang="en-US" dirty="0" smtClean="0"/>
              <a:t>location</a:t>
            </a:r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19400"/>
            <a:ext cx="55245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02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2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4685DF"/>
      </a:hlink>
      <a:folHlink>
        <a:srgbClr val="9965C3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FFFB3EE-5BAA-4A7D-B8A0-FC61AB1B5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Mail merge made easy</Template>
  <TotalTime>5707</TotalTime>
  <Words>706</Words>
  <Application>Microsoft Office PowerPoint</Application>
  <PresentationFormat>On-screen Show (4:3)</PresentationFormat>
  <Paragraphs>183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</vt:lpstr>
      <vt:lpstr>Segoe UI Light</vt:lpstr>
      <vt:lpstr>Essential</vt:lpstr>
      <vt:lpstr>A Prototype of Indoor Positioning System Using Wi-Fi Signal</vt:lpstr>
      <vt:lpstr>Objectives</vt:lpstr>
      <vt:lpstr>Development Tools</vt:lpstr>
      <vt:lpstr>Zurn Indoor Map Application</vt:lpstr>
      <vt:lpstr>Zurn Indoor Map Application</vt:lpstr>
      <vt:lpstr>Architecture Design</vt:lpstr>
      <vt:lpstr>Deriving Wi-Fi Fingerprint</vt:lpstr>
      <vt:lpstr>Fingerprint Matching</vt:lpstr>
      <vt:lpstr>Finding Nearest Locality</vt:lpstr>
      <vt:lpstr>One Room Setup</vt:lpstr>
      <vt:lpstr>Accuracy Testing</vt:lpstr>
      <vt:lpstr>Multi Room Setup</vt:lpstr>
      <vt:lpstr>Accuracy Testing</vt:lpstr>
      <vt:lpstr>Performance Testing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merge MadE easy</dc:title>
  <dc:creator>Bader AlDawsari</dc:creator>
  <cp:lastModifiedBy>Bader AlDawsari</cp:lastModifiedBy>
  <cp:revision>143</cp:revision>
  <dcterms:created xsi:type="dcterms:W3CDTF">2014-10-10T04:10:55Z</dcterms:created>
  <dcterms:modified xsi:type="dcterms:W3CDTF">2015-04-17T18:01:41Z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TC021295509991</vt:lpwstr>
  </property>
</Properties>
</file>