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5" r:id="rId9"/>
    <p:sldId id="264" r:id="rId10"/>
    <p:sldId id="263" r:id="rId11"/>
    <p:sldId id="267" r:id="rId12"/>
    <p:sldId id="268" r:id="rId13"/>
    <p:sldId id="266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D29B-5BF0-4B00-9376-18045A174254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DD68-0625-4B54-A33E-2427FB3D7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1433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D29B-5BF0-4B00-9376-18045A174254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DD68-0625-4B54-A33E-2427FB3D7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6658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D29B-5BF0-4B00-9376-18045A174254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DD68-0625-4B54-A33E-2427FB3D7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5611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D29B-5BF0-4B00-9376-18045A174254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DD68-0625-4B54-A33E-2427FB3D7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6433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D29B-5BF0-4B00-9376-18045A174254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DD68-0625-4B54-A33E-2427FB3D7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0165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D29B-5BF0-4B00-9376-18045A174254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DD68-0625-4B54-A33E-2427FB3D7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2952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D29B-5BF0-4B00-9376-18045A174254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DD68-0625-4B54-A33E-2427FB3D7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4974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D29B-5BF0-4B00-9376-18045A174254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DD68-0625-4B54-A33E-2427FB3D7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22178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D29B-5BF0-4B00-9376-18045A174254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DD68-0625-4B54-A33E-2427FB3D7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9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D29B-5BF0-4B00-9376-18045A174254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DD68-0625-4B54-A33E-2427FB3D7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145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D29B-5BF0-4B00-9376-18045A174254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DD68-0625-4B54-A33E-2427FB3D7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094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D29B-5BF0-4B00-9376-18045A174254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DD68-0625-4B54-A33E-2427FB3D7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7971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D29B-5BF0-4B00-9376-18045A174254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DD68-0625-4B54-A33E-2427FB3D7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4398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D29B-5BF0-4B00-9376-18045A174254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DD68-0625-4B54-A33E-2427FB3D7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794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D29B-5BF0-4B00-9376-18045A174254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DD68-0625-4B54-A33E-2427FB3D7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9966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D29B-5BF0-4B00-9376-18045A174254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DD68-0625-4B54-A33E-2427FB3D7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6502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D29B-5BF0-4B00-9376-18045A174254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DD68-0625-4B54-A33E-2427FB3D7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008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9D3D29B-5BF0-4B00-9376-18045A174254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ADD68-0625-4B54-A33E-2427FB3D7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1178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739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4084" y="1607645"/>
            <a:ext cx="8946541" cy="5071451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①エネミー１：槍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リーチの長い攻撃を繰り出す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②エネミー２：斧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振りの遅い高威力の攻撃を繰り出す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③エネミー３：弓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遠距離から弓を撃つ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④移動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エネミー１・２はプレイヤーに向かって移動する。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エネミー３はプレイヤーに一定距離離れる（移動速度はプレイヤーより遅　　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kumimoji="1" lang="ja-JP" altLang="en-US" dirty="0" smtClean="0"/>
              <a:t>い）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230588" y="182880"/>
            <a:ext cx="6535972" cy="11926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/>
              <a:t>エネミー</a:t>
            </a:r>
            <a:r>
              <a:rPr kumimoji="1" lang="ja-JP" altLang="en-US" sz="4000" dirty="0" smtClean="0"/>
              <a:t>仕様書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12905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4084" y="1607645"/>
            <a:ext cx="8946541" cy="5071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⑤エネミー状態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待機状態：その場で待機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移動状態：プレイヤーに適正距離に移動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攻撃状態：プレイヤーに一定距離近づくと攻撃する。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　　　　攻撃後、移動状態に変更。一定時間攻撃状態に移行無し。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⑥撃破時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体力が０になった場合、撃破アニメーションを再生。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その後、一定確率でサブ武器をその場に落とす。</a:t>
            </a:r>
            <a:endParaRPr kumimoji="1" lang="en-US" altLang="ja-JP" dirty="0" smtClean="0"/>
          </a:p>
        </p:txBody>
      </p:sp>
      <p:sp>
        <p:nvSpPr>
          <p:cNvPr id="4" name="角丸四角形 3"/>
          <p:cNvSpPr/>
          <p:nvPr/>
        </p:nvSpPr>
        <p:spPr>
          <a:xfrm>
            <a:off x="230588" y="182880"/>
            <a:ext cx="6535972" cy="11926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/>
              <a:t>エネミー</a:t>
            </a:r>
            <a:r>
              <a:rPr kumimoji="1" lang="ja-JP" altLang="en-US" sz="4000" dirty="0" smtClean="0"/>
              <a:t>仕様書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0038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4084" y="1607645"/>
            <a:ext cx="8946541" cy="5071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/>
              <a:t>①通常攻撃１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近距離の噛みつき攻撃。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②通常攻撃２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吠える。一定範囲にプレイヤーがいると、スタン状態に。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③必殺技１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右</a:t>
            </a:r>
            <a:r>
              <a:rPr lang="ja-JP" altLang="en-US" dirty="0" smtClean="0"/>
              <a:t>からの高速突進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④必殺技２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左からの強制スクロール（落石あり）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⑤ボスの挙動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プレイヤーに近い</a:t>
            </a:r>
            <a:r>
              <a:rPr lang="ja-JP" altLang="en-US" dirty="0"/>
              <a:t>と</a:t>
            </a:r>
            <a:r>
              <a:rPr lang="ja-JP" altLang="en-US" dirty="0" smtClean="0"/>
              <a:t>通常攻撃１。遠いと２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一定間隔で必殺技。必殺技の種類はランダム</a:t>
            </a:r>
            <a:endParaRPr lang="en-US" altLang="ja-JP" dirty="0" smtClean="0"/>
          </a:p>
        </p:txBody>
      </p:sp>
      <p:sp>
        <p:nvSpPr>
          <p:cNvPr id="4" name="角丸四角形 3"/>
          <p:cNvSpPr/>
          <p:nvPr/>
        </p:nvSpPr>
        <p:spPr>
          <a:xfrm>
            <a:off x="230588" y="182880"/>
            <a:ext cx="6535972" cy="11926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/>
              <a:t>第一ボス</a:t>
            </a:r>
            <a:r>
              <a:rPr kumimoji="1" lang="ja-JP" altLang="en-US" sz="4000" dirty="0" smtClean="0"/>
              <a:t>仕様書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95883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4084" y="1607645"/>
            <a:ext cx="8946541" cy="5071451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①プレイヤーの</a:t>
            </a:r>
            <a:r>
              <a:rPr lang="en-US" altLang="ja-JP" dirty="0" smtClean="0"/>
              <a:t>HP</a:t>
            </a:r>
            <a:r>
              <a:rPr lang="ja-JP" altLang="en-US" dirty="0" smtClean="0"/>
              <a:t>バー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攻撃を受けるとゲージが減少していく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ゲージが０になるとゲームオーバー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②装備しているサブ武器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敵から拾って現在装備しているサブ武器を示すアイコン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サブ武器を変えるとアイコンの表示も変わる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③装備しているサブ武器の耐久力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サブ武器を使用するとゲージが減少していく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ゲージが０になるとサブ</a:t>
            </a:r>
            <a:r>
              <a:rPr lang="ja-JP" altLang="en-US" smtClean="0"/>
              <a:t>武器は</a:t>
            </a:r>
            <a:r>
              <a:rPr lang="ja-JP" altLang="en-US"/>
              <a:t>壊</a:t>
            </a:r>
            <a:r>
              <a:rPr lang="ja-JP" altLang="en-US" smtClean="0"/>
              <a:t>れてしま</a:t>
            </a:r>
            <a:r>
              <a:rPr lang="ja-JP" altLang="en-US"/>
              <a:t>う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endParaRPr kumimoji="1" lang="en-US" altLang="ja-JP" dirty="0" smtClean="0"/>
          </a:p>
        </p:txBody>
      </p:sp>
      <p:sp>
        <p:nvSpPr>
          <p:cNvPr id="4" name="角丸四角形 3"/>
          <p:cNvSpPr/>
          <p:nvPr/>
        </p:nvSpPr>
        <p:spPr>
          <a:xfrm>
            <a:off x="230588" y="182880"/>
            <a:ext cx="6535972" cy="11926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 smtClean="0"/>
              <a:t>UI</a:t>
            </a:r>
            <a:r>
              <a:rPr kumimoji="1" lang="ja-JP" altLang="en-US" sz="4000" dirty="0" smtClean="0"/>
              <a:t>仕様書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1907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620201" y="0"/>
            <a:ext cx="2751152" cy="72356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ja-JP" altLang="en-US" dirty="0" smtClean="0"/>
              <a:t>あらす</a:t>
            </a:r>
            <a:r>
              <a:rPr lang="ja-JP" altLang="en-US" dirty="0"/>
              <a:t>じ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367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――</a:t>
            </a:r>
            <a:r>
              <a:rPr lang="ja-JP" altLang="en-US" dirty="0" smtClean="0"/>
              <a:t>おじいさん、おばあさん、鬼退治へ行ってきます！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桃太郎は二人にそう言って鬼ヶ島へと向かいました。村人を困らせる悪い鬼を懲らしめるために。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鬼</a:t>
            </a:r>
            <a:r>
              <a:rPr lang="ja-JP" altLang="en-US" dirty="0" smtClean="0"/>
              <a:t>はたいへん危険な存在ですが、</a:t>
            </a:r>
            <a:r>
              <a:rPr lang="en-US" altLang="ja-JP" dirty="0" smtClean="0"/>
              <a:t>『</a:t>
            </a:r>
            <a:r>
              <a:rPr lang="ja-JP" altLang="en-US" dirty="0" smtClean="0"/>
              <a:t>桃太郎</a:t>
            </a:r>
            <a:r>
              <a:rPr lang="en-US" altLang="ja-JP" dirty="0" smtClean="0"/>
              <a:t>』</a:t>
            </a:r>
            <a:r>
              <a:rPr lang="ja-JP" altLang="en-US" dirty="0" smtClean="0"/>
              <a:t>のお話通りなら問題なかったはずでしょう。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しかし、黒い影がその物語に迫っていました。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――</a:t>
            </a:r>
            <a:r>
              <a:rPr lang="ja-JP" altLang="en-US" dirty="0" smtClean="0"/>
              <a:t>この世界もわたしのものにしてやろう</a:t>
            </a:r>
            <a:r>
              <a:rPr lang="en-US" altLang="ja-JP" dirty="0" smtClean="0"/>
              <a:t>……</a:t>
            </a:r>
            <a:r>
              <a:rPr lang="ja-JP" altLang="en-US" dirty="0" err="1" smtClean="0"/>
              <a:t>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誰かが、この物語に存在しない誰かが、物語を侵略しようとやって来ていたのでした。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果たし</a:t>
            </a:r>
            <a:r>
              <a:rPr lang="ja-JP" altLang="en-US" dirty="0"/>
              <a:t>て</a:t>
            </a:r>
            <a:r>
              <a:rPr lang="ja-JP" altLang="en-US" dirty="0" smtClean="0"/>
              <a:t>桃太郎はお話通りに鬼を退治できるのでしょうか？</a:t>
            </a:r>
            <a:endParaRPr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108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68490" y="1885941"/>
            <a:ext cx="9789975" cy="10003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sz="3600" dirty="0" smtClean="0"/>
              <a:t>アクションが豊富なベルトスクロールゲーム</a:t>
            </a:r>
            <a:endParaRPr kumimoji="1" lang="ja-JP" altLang="en-US" sz="3600" dirty="0"/>
          </a:p>
        </p:txBody>
      </p:sp>
      <p:sp>
        <p:nvSpPr>
          <p:cNvPr id="5" name="角丸四角形 4"/>
          <p:cNvSpPr/>
          <p:nvPr/>
        </p:nvSpPr>
        <p:spPr>
          <a:xfrm>
            <a:off x="906449" y="294198"/>
            <a:ext cx="5057029" cy="13040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コンセプト</a:t>
            </a:r>
            <a:endParaRPr kumimoji="1" lang="ja-JP" alt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834886" y="2886324"/>
            <a:ext cx="5128591" cy="11131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/>
              <a:t>セールスポイント</a:t>
            </a:r>
            <a:endParaRPr kumimoji="1" lang="ja-JP" altLang="en-US" sz="36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92696" y="4405023"/>
            <a:ext cx="93666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・敵が落とした武器を拾って攻撃できる。</a:t>
            </a:r>
            <a:endParaRPr kumimoji="1" lang="en-US" altLang="ja-JP" sz="2800" dirty="0" smtClean="0"/>
          </a:p>
          <a:p>
            <a:endParaRPr lang="en-US" altLang="ja-JP" sz="2800" dirty="0"/>
          </a:p>
          <a:p>
            <a:r>
              <a:rPr kumimoji="1" lang="ja-JP" altLang="en-US" sz="2800" dirty="0" smtClean="0"/>
              <a:t>・倒した</a:t>
            </a:r>
            <a:r>
              <a:rPr lang="ja-JP" altLang="en-US" sz="2800" dirty="0" smtClean="0"/>
              <a:t>ボス敵を必殺技として召喚できる。</a:t>
            </a:r>
            <a:endParaRPr lang="en-US" altLang="ja-JP" sz="2800" dirty="0" smtClean="0"/>
          </a:p>
          <a:p>
            <a:endParaRPr kumimoji="1" lang="en-US" altLang="ja-JP" sz="2800" dirty="0"/>
          </a:p>
          <a:p>
            <a:r>
              <a:rPr lang="ja-JP" altLang="en-US" sz="2800" dirty="0" smtClean="0"/>
              <a:t>・和風のおとぎ話と西洋の昔話のミックス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8055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89769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ゲームの流れ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033671" y="1415332"/>
            <a:ext cx="2377440" cy="10813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タイトル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463871" y="1415332"/>
            <a:ext cx="2377440" cy="10813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ゲーム</a:t>
            </a:r>
            <a:r>
              <a:rPr lang="ja-JP" altLang="en-US" dirty="0">
                <a:solidFill>
                  <a:schemeClr val="tx1"/>
                </a:solidFill>
              </a:rPr>
              <a:t>シーン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フローチャート: 判断 7"/>
          <p:cNvSpPr/>
          <p:nvPr/>
        </p:nvSpPr>
        <p:spPr>
          <a:xfrm>
            <a:off x="8922690" y="2760427"/>
            <a:ext cx="2178657" cy="1009816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敵</a:t>
            </a:r>
            <a:r>
              <a:rPr lang="ja-JP" altLang="en-US" dirty="0" smtClean="0">
                <a:solidFill>
                  <a:schemeClr val="tx1"/>
                </a:solidFill>
              </a:rPr>
              <a:t>と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戦闘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8823298" y="5034501"/>
            <a:ext cx="2377440" cy="10813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クリア画面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463871" y="3684104"/>
            <a:ext cx="2377440" cy="10813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ゲームオーバー画面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コネクタ 12"/>
          <p:cNvCxnSpPr>
            <a:stCxn id="5" idx="3"/>
            <a:endCxn id="7" idx="1"/>
          </p:cNvCxnSpPr>
          <p:nvPr/>
        </p:nvCxnSpPr>
        <p:spPr>
          <a:xfrm>
            <a:off x="3411111" y="1956021"/>
            <a:ext cx="20527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563511" y="1333070"/>
            <a:ext cx="1781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スペースキーを押す</a:t>
            </a:r>
            <a:endParaRPr kumimoji="1" lang="ja-JP" altLang="en-US" dirty="0"/>
          </a:p>
        </p:txBody>
      </p:sp>
      <p:cxnSp>
        <p:nvCxnSpPr>
          <p:cNvPr id="17" name="直線コネクタ 16"/>
          <p:cNvCxnSpPr/>
          <p:nvPr/>
        </p:nvCxnSpPr>
        <p:spPr>
          <a:xfrm>
            <a:off x="7841311" y="1956021"/>
            <a:ext cx="21707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endCxn id="8" idx="0"/>
          </p:cNvCxnSpPr>
          <p:nvPr/>
        </p:nvCxnSpPr>
        <p:spPr>
          <a:xfrm>
            <a:off x="10005392" y="1956021"/>
            <a:ext cx="6627" cy="8044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角丸四角形 60"/>
          <p:cNvSpPr/>
          <p:nvPr/>
        </p:nvSpPr>
        <p:spPr>
          <a:xfrm>
            <a:off x="707667" y="124992"/>
            <a:ext cx="3896140" cy="72356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ゲームの流れ</a:t>
            </a:r>
            <a:endParaRPr kumimoji="1" lang="ja-JP" alt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960578" y="1527054"/>
            <a:ext cx="2072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ステージを進める</a:t>
            </a:r>
            <a:endParaRPr kumimoji="1" lang="ja-JP" altLang="en-US" dirty="0"/>
          </a:p>
        </p:txBody>
      </p:sp>
      <p:cxnSp>
        <p:nvCxnSpPr>
          <p:cNvPr id="26" name="直線コネクタ 25"/>
          <p:cNvCxnSpPr>
            <a:endCxn id="10" idx="0"/>
          </p:cNvCxnSpPr>
          <p:nvPr/>
        </p:nvCxnSpPr>
        <p:spPr>
          <a:xfrm>
            <a:off x="10005392" y="3750827"/>
            <a:ext cx="6626" cy="12836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7834685" y="4224793"/>
            <a:ext cx="217070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7935399" y="3308578"/>
            <a:ext cx="1359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プレイヤーの体力が０になる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046474" y="4311118"/>
            <a:ext cx="1359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ボス敵に</a:t>
            </a:r>
            <a:endParaRPr kumimoji="1" lang="en-US" altLang="ja-JP" dirty="0" smtClean="0"/>
          </a:p>
          <a:p>
            <a:r>
              <a:rPr kumimoji="1" lang="ja-JP" altLang="en-US" dirty="0" smtClean="0"/>
              <a:t>勝利</a:t>
            </a:r>
            <a:endParaRPr kumimoji="1" lang="ja-JP" altLang="en-US" dirty="0"/>
          </a:p>
        </p:txBody>
      </p:sp>
      <p:cxnSp>
        <p:nvCxnSpPr>
          <p:cNvPr id="31" name="直線コネクタ 30"/>
          <p:cNvCxnSpPr/>
          <p:nvPr/>
        </p:nvCxnSpPr>
        <p:spPr>
          <a:xfrm>
            <a:off x="6534350" y="2496710"/>
            <a:ext cx="0" cy="1187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6534350" y="2574841"/>
            <a:ext cx="1962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コンティニューを選んだら</a:t>
            </a:r>
            <a:endParaRPr kumimoji="1" lang="ja-JP" altLang="en-US" dirty="0"/>
          </a:p>
        </p:txBody>
      </p:sp>
      <p:cxnSp>
        <p:nvCxnSpPr>
          <p:cNvPr id="39" name="直線コネクタ 38"/>
          <p:cNvCxnSpPr/>
          <p:nvPr/>
        </p:nvCxnSpPr>
        <p:spPr>
          <a:xfrm flipH="1" flipV="1">
            <a:off x="2051437" y="5681697"/>
            <a:ext cx="6771861" cy="1938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 flipH="1" flipV="1">
            <a:off x="2043485" y="2487436"/>
            <a:ext cx="7952" cy="31942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11" idx="1"/>
          </p:cNvCxnSpPr>
          <p:nvPr/>
        </p:nvCxnSpPr>
        <p:spPr>
          <a:xfrm flipH="1">
            <a:off x="2043485" y="4224793"/>
            <a:ext cx="342038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4348038" y="5281898"/>
            <a:ext cx="254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ゲーム終了を選んだら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2481469" y="3862576"/>
            <a:ext cx="254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ゲーム終了を選んだら</a:t>
            </a:r>
            <a:endParaRPr kumimoji="1" lang="ja-JP" altLang="en-US" dirty="0"/>
          </a:p>
        </p:txBody>
      </p:sp>
      <p:cxnSp>
        <p:nvCxnSpPr>
          <p:cNvPr id="50" name="直線矢印コネクタ 49"/>
          <p:cNvCxnSpPr>
            <a:stCxn id="5" idx="3"/>
            <a:endCxn id="7" idx="1"/>
          </p:cNvCxnSpPr>
          <p:nvPr/>
        </p:nvCxnSpPr>
        <p:spPr>
          <a:xfrm>
            <a:off x="3411111" y="1956021"/>
            <a:ext cx="205276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endCxn id="8" idx="0"/>
          </p:cNvCxnSpPr>
          <p:nvPr/>
        </p:nvCxnSpPr>
        <p:spPr>
          <a:xfrm>
            <a:off x="10005392" y="1979401"/>
            <a:ext cx="6627" cy="7810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endCxn id="10" idx="0"/>
          </p:cNvCxnSpPr>
          <p:nvPr/>
        </p:nvCxnSpPr>
        <p:spPr>
          <a:xfrm>
            <a:off x="10012018" y="3862576"/>
            <a:ext cx="0" cy="11719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 flipH="1">
            <a:off x="7841311" y="4231908"/>
            <a:ext cx="216408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>
            <a:off x="2051437" y="2496710"/>
            <a:ext cx="0" cy="3204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 flipH="1" flipV="1">
            <a:off x="2043485" y="2487436"/>
            <a:ext cx="7952" cy="31942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19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ステージの流れ</a:t>
            </a:r>
            <a:endParaRPr kumimoji="1" lang="ja-JP" altLang="en-US" dirty="0"/>
          </a:p>
        </p:txBody>
      </p:sp>
      <p:sp>
        <p:nvSpPr>
          <p:cNvPr id="5" name="フローチャート: 処理 4"/>
          <p:cNvSpPr/>
          <p:nvPr/>
        </p:nvSpPr>
        <p:spPr>
          <a:xfrm>
            <a:off x="3975652" y="2014834"/>
            <a:ext cx="1372820" cy="137557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ステージ１</a:t>
            </a:r>
            <a:endParaRPr lang="en-US" altLang="ja-JP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Boss</a:t>
            </a:r>
            <a:r>
              <a:rPr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　犬</a:t>
            </a:r>
            <a:endParaRPr kumimoji="1" lang="ja-JP" altLang="en-US" dirty="0"/>
          </a:p>
        </p:txBody>
      </p:sp>
      <p:sp>
        <p:nvSpPr>
          <p:cNvPr id="6" name="フローチャート: 処理 5"/>
          <p:cNvSpPr/>
          <p:nvPr/>
        </p:nvSpPr>
        <p:spPr>
          <a:xfrm>
            <a:off x="6225871" y="2014834"/>
            <a:ext cx="1374251" cy="137557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ステージ２</a:t>
            </a:r>
            <a:endParaRPr lang="en-US" altLang="ja-JP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kumimoji="1"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Boss</a:t>
            </a:r>
            <a:r>
              <a:rPr kumimoji="1"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　猿</a:t>
            </a:r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612250" y="471115"/>
            <a:ext cx="4202927" cy="8825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>
                <a:solidFill>
                  <a:schemeClr val="tx1"/>
                </a:solidFill>
              </a:rPr>
              <a:t>ステージの流れ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7" name="フローチャート: 処理 6"/>
          <p:cNvSpPr/>
          <p:nvPr/>
        </p:nvSpPr>
        <p:spPr>
          <a:xfrm>
            <a:off x="8433685" y="2020638"/>
            <a:ext cx="1355699" cy="137557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ステージ３</a:t>
            </a:r>
            <a:endParaRPr lang="en-US" altLang="ja-JP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Boss</a:t>
            </a:r>
            <a:r>
              <a:rPr lang="ja-JP" altLang="en-US" dirty="0" smtClean="0">
                <a:solidFill>
                  <a:schemeClr val="tx1"/>
                </a:solidFill>
              </a:rPr>
              <a:t>　雉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フローチャート: 処理 7"/>
          <p:cNvSpPr/>
          <p:nvPr/>
        </p:nvSpPr>
        <p:spPr>
          <a:xfrm>
            <a:off x="10660051" y="2027767"/>
            <a:ext cx="1290760" cy="137557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ラスト</a:t>
            </a:r>
            <a:endParaRPr lang="en-US" altLang="ja-JP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ステージ</a:t>
            </a:r>
            <a:endParaRPr lang="en-US" altLang="ja-JP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Boss</a:t>
            </a:r>
            <a:r>
              <a:rPr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　鬼</a:t>
            </a:r>
            <a:endParaRPr lang="en-US" altLang="ja-JP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直線矢印コネクタ 9"/>
          <p:cNvCxnSpPr>
            <a:endCxn id="5" idx="1"/>
          </p:cNvCxnSpPr>
          <p:nvPr/>
        </p:nvCxnSpPr>
        <p:spPr>
          <a:xfrm>
            <a:off x="3654895" y="2690375"/>
            <a:ext cx="320757" cy="122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7600122" y="2681466"/>
            <a:ext cx="85211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9807936" y="2715555"/>
            <a:ext cx="85211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爆発 1 15"/>
          <p:cNvSpPr/>
          <p:nvPr/>
        </p:nvSpPr>
        <p:spPr>
          <a:xfrm>
            <a:off x="-201433" y="3808583"/>
            <a:ext cx="10609691" cy="3355450"/>
          </a:xfrm>
          <a:prstGeom prst="irregularSeal1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2563964" y="4763033"/>
            <a:ext cx="666783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400" dirty="0" smtClean="0"/>
              <a:t>とりあえず</a:t>
            </a:r>
            <a:endParaRPr lang="en-US" altLang="ja-JP" sz="4400" dirty="0" smtClean="0"/>
          </a:p>
          <a:p>
            <a:r>
              <a:rPr lang="ja-JP" altLang="en-US" sz="4400" dirty="0" smtClean="0"/>
              <a:t>第一</a:t>
            </a:r>
            <a:r>
              <a:rPr lang="ja-JP" altLang="en-US" sz="4400" dirty="0"/>
              <a:t>ボスまでが</a:t>
            </a:r>
            <a:r>
              <a:rPr lang="ja-JP" altLang="en-US" sz="4400" dirty="0" smtClean="0"/>
              <a:t>目標！</a:t>
            </a:r>
            <a:endParaRPr lang="ja-JP" altLang="en-US" sz="4400" dirty="0"/>
          </a:p>
        </p:txBody>
      </p:sp>
      <p:sp>
        <p:nvSpPr>
          <p:cNvPr id="22" name="フローチャート: 処理 21"/>
          <p:cNvSpPr/>
          <p:nvPr/>
        </p:nvSpPr>
        <p:spPr>
          <a:xfrm>
            <a:off x="72886" y="2014834"/>
            <a:ext cx="1372820" cy="137557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ストーリーシーン</a:t>
            </a:r>
            <a:endParaRPr lang="en-US" altLang="ja-JP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直線矢印コネクタ 22"/>
          <p:cNvCxnSpPr/>
          <p:nvPr/>
        </p:nvCxnSpPr>
        <p:spPr>
          <a:xfrm>
            <a:off x="1445706" y="2690375"/>
            <a:ext cx="8773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フローチャート: 処理 23"/>
          <p:cNvSpPr/>
          <p:nvPr/>
        </p:nvSpPr>
        <p:spPr>
          <a:xfrm>
            <a:off x="2282075" y="2014834"/>
            <a:ext cx="1372820" cy="137557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チュートリアル</a:t>
            </a:r>
            <a:endParaRPr lang="en-US" altLang="ja-JP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5" name="直線矢印コネクタ 24"/>
          <p:cNvCxnSpPr/>
          <p:nvPr/>
        </p:nvCxnSpPr>
        <p:spPr>
          <a:xfrm>
            <a:off x="5348472" y="2681466"/>
            <a:ext cx="8773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02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946206" y="172180"/>
            <a:ext cx="6050942" cy="120859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/>
              <a:t>第一ボスまでの流れ</a:t>
            </a:r>
            <a:endParaRPr kumimoji="1" lang="ja-JP" altLang="en-US" sz="3200" dirty="0"/>
          </a:p>
        </p:txBody>
      </p:sp>
      <p:sp>
        <p:nvSpPr>
          <p:cNvPr id="5" name="正方形/長方形 4"/>
          <p:cNvSpPr/>
          <p:nvPr/>
        </p:nvSpPr>
        <p:spPr>
          <a:xfrm>
            <a:off x="166979" y="1836752"/>
            <a:ext cx="2377440" cy="10813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タイトル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矢印コネクタ 5"/>
          <p:cNvCxnSpPr>
            <a:endCxn id="10" idx="1"/>
          </p:cNvCxnSpPr>
          <p:nvPr/>
        </p:nvCxnSpPr>
        <p:spPr>
          <a:xfrm flipV="1">
            <a:off x="2544419" y="2405271"/>
            <a:ext cx="1543875" cy="119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2544419" y="1678289"/>
            <a:ext cx="1645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スペースキーを押す</a:t>
            </a:r>
            <a:endParaRPr kumimoji="1" lang="ja-JP" altLang="en-US" dirty="0"/>
          </a:p>
        </p:txBody>
      </p:sp>
      <p:sp>
        <p:nvSpPr>
          <p:cNvPr id="10" name="フローチャート: 処理 9"/>
          <p:cNvSpPr/>
          <p:nvPr/>
        </p:nvSpPr>
        <p:spPr>
          <a:xfrm>
            <a:off x="4088294" y="1836752"/>
            <a:ext cx="1372820" cy="113703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ストーリーシーン</a:t>
            </a:r>
            <a:endParaRPr lang="en-US" altLang="ja-JP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直線矢印コネクタ 13"/>
          <p:cNvCxnSpPr>
            <a:endCxn id="23" idx="1"/>
          </p:cNvCxnSpPr>
          <p:nvPr/>
        </p:nvCxnSpPr>
        <p:spPr>
          <a:xfrm flipV="1">
            <a:off x="5461114" y="2405271"/>
            <a:ext cx="1251111" cy="138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5441448" y="1836752"/>
            <a:ext cx="1353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紙芝居終了</a:t>
            </a:r>
            <a:endParaRPr kumimoji="1" lang="ja-JP" altLang="en-US" dirty="0"/>
          </a:p>
        </p:txBody>
      </p:sp>
      <p:sp>
        <p:nvSpPr>
          <p:cNvPr id="23" name="フローチャート: 処理 22"/>
          <p:cNvSpPr/>
          <p:nvPr/>
        </p:nvSpPr>
        <p:spPr>
          <a:xfrm>
            <a:off x="6712225" y="1783081"/>
            <a:ext cx="1372820" cy="1244379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チュートリアル</a:t>
            </a:r>
            <a:endParaRPr lang="en-US" altLang="ja-JP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5" name="直線矢印コネクタ 24"/>
          <p:cNvCxnSpPr/>
          <p:nvPr/>
        </p:nvCxnSpPr>
        <p:spPr>
          <a:xfrm flipV="1">
            <a:off x="8085045" y="2405270"/>
            <a:ext cx="2362969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8085045" y="1836752"/>
            <a:ext cx="228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チュートリアル終了</a:t>
            </a:r>
            <a:endParaRPr kumimoji="1" lang="ja-JP" altLang="en-US" dirty="0"/>
          </a:p>
        </p:txBody>
      </p:sp>
      <p:sp>
        <p:nvSpPr>
          <p:cNvPr id="30" name="フローチャート: 処理 29"/>
          <p:cNvSpPr/>
          <p:nvPr/>
        </p:nvSpPr>
        <p:spPr>
          <a:xfrm>
            <a:off x="193165" y="3360190"/>
            <a:ext cx="1743987" cy="137557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ステージ１</a:t>
            </a:r>
            <a:endParaRPr lang="en-US" altLang="ja-JP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スタート地点</a:t>
            </a:r>
            <a:endParaRPr kumimoji="1" lang="ja-JP" altLang="en-US" dirty="0"/>
          </a:p>
        </p:txBody>
      </p:sp>
      <p:sp>
        <p:nvSpPr>
          <p:cNvPr id="31" name="フローチャート: 処理 30"/>
          <p:cNvSpPr/>
          <p:nvPr/>
        </p:nvSpPr>
        <p:spPr>
          <a:xfrm>
            <a:off x="10365637" y="1806936"/>
            <a:ext cx="1614116" cy="137557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ステージ１へ</a:t>
            </a:r>
            <a:endParaRPr lang="en-US" altLang="ja-JP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" name="直線矢印コネクタ 31"/>
          <p:cNvCxnSpPr/>
          <p:nvPr/>
        </p:nvCxnSpPr>
        <p:spPr>
          <a:xfrm flipV="1">
            <a:off x="1937152" y="4047978"/>
            <a:ext cx="1543875" cy="119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2054777" y="3316458"/>
            <a:ext cx="1426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プレイヤー</a:t>
            </a:r>
            <a:endParaRPr lang="en-US" altLang="ja-JP" dirty="0" smtClean="0"/>
          </a:p>
          <a:p>
            <a:r>
              <a:rPr lang="ja-JP" altLang="en-US" dirty="0" smtClean="0"/>
              <a:t>移動開始</a:t>
            </a:r>
            <a:endParaRPr kumimoji="1" lang="ja-JP" altLang="en-US" dirty="0"/>
          </a:p>
        </p:txBody>
      </p:sp>
      <p:sp>
        <p:nvSpPr>
          <p:cNvPr id="34" name="フローチャート: 処理 33"/>
          <p:cNvSpPr/>
          <p:nvPr/>
        </p:nvSpPr>
        <p:spPr>
          <a:xfrm>
            <a:off x="3481027" y="3372118"/>
            <a:ext cx="1743987" cy="137557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ステージ１</a:t>
            </a:r>
            <a:endParaRPr lang="en-US" altLang="ja-JP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ja-JP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道中</a:t>
            </a:r>
            <a:endParaRPr kumimoji="1" lang="ja-JP" altLang="en-US" dirty="0"/>
          </a:p>
        </p:txBody>
      </p:sp>
      <p:cxnSp>
        <p:nvCxnSpPr>
          <p:cNvPr id="35" name="直線矢印コネクタ 34"/>
          <p:cNvCxnSpPr/>
          <p:nvPr/>
        </p:nvCxnSpPr>
        <p:spPr>
          <a:xfrm flipV="1">
            <a:off x="5250727" y="4059906"/>
            <a:ext cx="1253440" cy="119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5225014" y="3055183"/>
            <a:ext cx="16290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プレイヤーがボスまで</a:t>
            </a:r>
            <a:endParaRPr lang="en-US" altLang="ja-JP" dirty="0" smtClean="0"/>
          </a:p>
          <a:p>
            <a:r>
              <a:rPr lang="ja-JP" altLang="en-US" dirty="0" smtClean="0"/>
              <a:t>たどり着く</a:t>
            </a:r>
            <a:endParaRPr lang="en-US" altLang="ja-JP" dirty="0" smtClean="0"/>
          </a:p>
        </p:txBody>
      </p:sp>
      <p:sp>
        <p:nvSpPr>
          <p:cNvPr id="39" name="フローチャート: 処理 38"/>
          <p:cNvSpPr/>
          <p:nvPr/>
        </p:nvSpPr>
        <p:spPr>
          <a:xfrm>
            <a:off x="6534816" y="3403922"/>
            <a:ext cx="1743987" cy="137557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ステージ１</a:t>
            </a:r>
            <a:endParaRPr lang="en-US" altLang="ja-JP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ボス戦</a:t>
            </a:r>
            <a:endParaRPr kumimoji="1" lang="ja-JP" altLang="en-US" dirty="0"/>
          </a:p>
        </p:txBody>
      </p:sp>
      <p:cxnSp>
        <p:nvCxnSpPr>
          <p:cNvPr id="40" name="直線矢印コネクタ 39"/>
          <p:cNvCxnSpPr/>
          <p:nvPr/>
        </p:nvCxnSpPr>
        <p:spPr>
          <a:xfrm flipV="1">
            <a:off x="8325293" y="4019716"/>
            <a:ext cx="1253440" cy="119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8273867" y="3516848"/>
            <a:ext cx="162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ボスに勝利</a:t>
            </a:r>
            <a:endParaRPr lang="en-US" altLang="ja-JP" dirty="0" smtClean="0"/>
          </a:p>
        </p:txBody>
      </p:sp>
      <p:sp>
        <p:nvSpPr>
          <p:cNvPr id="49" name="フローチャート: 処理 48"/>
          <p:cNvSpPr/>
          <p:nvPr/>
        </p:nvSpPr>
        <p:spPr>
          <a:xfrm>
            <a:off x="9625223" y="3403922"/>
            <a:ext cx="1904168" cy="137557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ステージ</a:t>
            </a:r>
            <a:endParaRPr lang="en-US" altLang="ja-JP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クリアイベント</a:t>
            </a:r>
            <a:endParaRPr lang="en-US" altLang="ja-JP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66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78526" y="1559937"/>
            <a:ext cx="11205307" cy="5071451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①移動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上下左右の矢印キーで上下左右（</a:t>
            </a:r>
            <a:r>
              <a:rPr lang="en-US" altLang="ja-JP" dirty="0" smtClean="0"/>
              <a:t>Ⅹ</a:t>
            </a:r>
            <a:r>
              <a:rPr lang="ja-JP" altLang="en-US" dirty="0" smtClean="0"/>
              <a:t>軸と</a:t>
            </a:r>
            <a:r>
              <a:rPr lang="en-US" altLang="ja-JP" dirty="0" smtClean="0"/>
              <a:t>ℤ</a:t>
            </a:r>
            <a:r>
              <a:rPr lang="ja-JP" altLang="en-US" dirty="0" smtClean="0"/>
              <a:t>軸）に移動。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②ダッシュ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上下左右の矢印</a:t>
            </a:r>
            <a:r>
              <a:rPr lang="ja-JP" altLang="en-US" dirty="0" smtClean="0"/>
              <a:t>キーの長押しで上下左右</a:t>
            </a:r>
            <a:r>
              <a:rPr lang="ja-JP" altLang="en-US" dirty="0"/>
              <a:t>（</a:t>
            </a:r>
            <a:r>
              <a:rPr lang="en-US" altLang="ja-JP" dirty="0"/>
              <a:t>Ⅹ</a:t>
            </a:r>
            <a:r>
              <a:rPr lang="ja-JP" altLang="en-US" dirty="0"/>
              <a:t>軸と</a:t>
            </a:r>
            <a:r>
              <a:rPr lang="en-US" altLang="ja-JP" dirty="0"/>
              <a:t>ℤ</a:t>
            </a:r>
            <a:r>
              <a:rPr lang="ja-JP" altLang="en-US" dirty="0"/>
              <a:t>軸）</a:t>
            </a:r>
            <a:r>
              <a:rPr lang="ja-JP" altLang="en-US" dirty="0" smtClean="0"/>
              <a:t>に</a:t>
            </a:r>
            <a:r>
              <a:rPr lang="ja-JP" altLang="en-US" dirty="0"/>
              <a:t>ダッシュ</a:t>
            </a:r>
            <a:r>
              <a:rPr lang="ja-JP" altLang="en-US" dirty="0" smtClean="0"/>
              <a:t>。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③ジャンプ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スペースキーを一回押すことでジャンプする（</a:t>
            </a:r>
            <a:r>
              <a:rPr lang="en-US" altLang="ja-JP" dirty="0" smtClean="0"/>
              <a:t>Y</a:t>
            </a:r>
            <a:r>
              <a:rPr lang="ja-JP" altLang="en-US" dirty="0" smtClean="0"/>
              <a:t>軸）。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④通常攻撃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ℤ</a:t>
            </a:r>
            <a:r>
              <a:rPr lang="ja-JP" altLang="en-US" dirty="0" smtClean="0"/>
              <a:t>キーを一回押すことで通常攻撃。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⑤ため攻撃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err="1"/>
              <a:t>X</a:t>
            </a:r>
            <a:r>
              <a:rPr lang="ja-JP" altLang="en-US" dirty="0" smtClean="0"/>
              <a:t>キーを一回押すことで強攻撃。同じキーを長押した場合はため状態に。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キーを放した場合にため状態の強攻撃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230588" y="182880"/>
            <a:ext cx="6535972" cy="11926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/>
              <a:t>プレイヤー仕様書１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08485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78526" y="1559937"/>
            <a:ext cx="11205307" cy="5071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⑥</a:t>
            </a:r>
            <a:r>
              <a:rPr kumimoji="1" lang="ja-JP" altLang="en-US" dirty="0" smtClean="0"/>
              <a:t>被ダメージ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プレイヤーが敵からダメージを受けた場合、体力を</a:t>
            </a:r>
            <a:r>
              <a:rPr lang="ja-JP" altLang="en-US" dirty="0"/>
              <a:t>減</a:t>
            </a:r>
            <a:r>
              <a:rPr lang="ja-JP" altLang="en-US" dirty="0" smtClean="0"/>
              <a:t>らす。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ダメージが一定数値の場はプレイヤーを点滅させ、一定時間無敵状態に。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⑦</a:t>
            </a:r>
            <a:r>
              <a:rPr kumimoji="1" lang="ja-JP" altLang="en-US" dirty="0" smtClean="0"/>
              <a:t>回避行動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V</a:t>
            </a:r>
            <a:r>
              <a:rPr lang="ja-JP" altLang="en-US" dirty="0" smtClean="0"/>
              <a:t>キーを一回押すことで回避行動を発動。一瞬だけ無敵状態に。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⑧</a:t>
            </a:r>
            <a:r>
              <a:rPr kumimoji="1" lang="ja-JP" altLang="en-US" dirty="0" smtClean="0"/>
              <a:t>サブ武器システム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敵が落とした武器を</a:t>
            </a:r>
            <a:r>
              <a:rPr lang="en-US" altLang="ja-JP" dirty="0" smtClean="0"/>
              <a:t>C</a:t>
            </a:r>
            <a:r>
              <a:rPr lang="ja-JP" altLang="en-US" dirty="0" smtClean="0"/>
              <a:t>キーを押すことで拾う。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サブ武器を持っている状態で</a:t>
            </a:r>
            <a:r>
              <a:rPr lang="en-US" altLang="ja-JP" dirty="0" smtClean="0"/>
              <a:t>S</a:t>
            </a:r>
            <a:r>
              <a:rPr lang="ja-JP" altLang="en-US" dirty="0" smtClean="0"/>
              <a:t>キーを押すことでサブ武器攻撃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サブ武器を持っている除隊で</a:t>
            </a:r>
            <a:r>
              <a:rPr lang="en-US" altLang="ja-JP" dirty="0" smtClean="0"/>
              <a:t>C</a:t>
            </a:r>
            <a:r>
              <a:rPr lang="ja-JP" altLang="en-US" dirty="0" smtClean="0"/>
              <a:t>キーを押すことでサブ武器を捨てる</a:t>
            </a:r>
            <a:endParaRPr lang="en-US" altLang="ja-JP" dirty="0" smtClean="0"/>
          </a:p>
        </p:txBody>
      </p:sp>
      <p:sp>
        <p:nvSpPr>
          <p:cNvPr id="4" name="角丸四角形 3"/>
          <p:cNvSpPr/>
          <p:nvPr/>
        </p:nvSpPr>
        <p:spPr>
          <a:xfrm>
            <a:off x="230588" y="182880"/>
            <a:ext cx="6535972" cy="11926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/>
              <a:t>プレイヤー仕様書２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9957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78526" y="1559937"/>
            <a:ext cx="11205307" cy="5071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⑨死亡時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体力が０以下になった場合、死亡アニメーションを再生。コンティニュー画面へ。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⑩必殺技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敵にダメージを与えるか与えられた場合、必殺技ゲージが溜まっていく。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ゲージがマックス状態で</a:t>
            </a:r>
            <a:r>
              <a:rPr lang="en-US" altLang="ja-JP" dirty="0"/>
              <a:t>A</a:t>
            </a:r>
            <a:r>
              <a:rPr lang="ja-JP" altLang="en-US" dirty="0"/>
              <a:t>キーを押すことで仲間（犬・猿・雉）を呼び出す。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（最初のボスである犬を倒すまでは使えない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⑪ガード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D</a:t>
            </a:r>
            <a:r>
              <a:rPr lang="ja-JP" altLang="en-US" dirty="0" smtClean="0"/>
              <a:t>キーを長押し状態でガード状態に。ガード状態中はダメージを受けない</a:t>
            </a:r>
            <a:endParaRPr lang="en-US" altLang="ja-JP" dirty="0"/>
          </a:p>
        </p:txBody>
      </p:sp>
      <p:sp>
        <p:nvSpPr>
          <p:cNvPr id="4" name="角丸四角形 3"/>
          <p:cNvSpPr/>
          <p:nvPr/>
        </p:nvSpPr>
        <p:spPr>
          <a:xfrm>
            <a:off x="230588" y="182880"/>
            <a:ext cx="6535972" cy="11926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/>
              <a:t>プレイヤー仕様書３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299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">
  <a:themeElements>
    <a:clrScheme name="イオン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イオン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208</TotalTime>
  <Words>195</Words>
  <Application>Microsoft Office PowerPoint</Application>
  <PresentationFormat>ワイド画面</PresentationFormat>
  <Paragraphs>147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メイリオ</vt:lpstr>
      <vt:lpstr>Arial</vt:lpstr>
      <vt:lpstr>Century Gothic</vt:lpstr>
      <vt:lpstr>Wingdings 3</vt:lpstr>
      <vt:lpstr>イオン</vt:lpstr>
      <vt:lpstr>PowerPoint プレゼンテーション</vt:lpstr>
      <vt:lpstr>あらすじ</vt:lpstr>
      <vt:lpstr>PowerPoint プレゼンテーション</vt:lpstr>
      <vt:lpstr>ゲームの流れ</vt:lpstr>
      <vt:lpstr>ステージの流れ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User</dc:creator>
  <cp:lastModifiedBy>UNITCOM PC User</cp:lastModifiedBy>
  <cp:revision>20</cp:revision>
  <dcterms:created xsi:type="dcterms:W3CDTF">2019-03-05T00:55:34Z</dcterms:created>
  <dcterms:modified xsi:type="dcterms:W3CDTF">2019-03-05T04:28:48Z</dcterms:modified>
</cp:coreProperties>
</file>