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  <p:embeddedFont>
      <p:font typeface="Open Sans Light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F44610-789E-41B7-B2B2-865B11538EFE}">
  <a:tblStyle styleId="{C4F44610-789E-41B7-B2B2-865B11538E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.fntdata"/><Relationship Id="rId20" Type="http://schemas.openxmlformats.org/officeDocument/2006/relationships/slide" Target="slides/slide14.xml"/><Relationship Id="rId42" Type="http://schemas.openxmlformats.org/officeDocument/2006/relationships/font" Target="fonts/OpenSansLight-boldItalic.fntdata"/><Relationship Id="rId41" Type="http://schemas.openxmlformats.org/officeDocument/2006/relationships/font" Target="fonts/OpenSansLight-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39" Type="http://schemas.openxmlformats.org/officeDocument/2006/relationships/font" Target="fonts/OpenSansLight-regular.fntdata"/><Relationship Id="rId16" Type="http://schemas.openxmlformats.org/officeDocument/2006/relationships/slide" Target="slides/slide10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ic.googleusercontent.com/media/research.google.com/en//pubs/archive/35179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793d1e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793d1e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caab100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caab100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793d1e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793d1e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793d1eb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5793d1eb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793d1eb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5793d1eb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793d1e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793d1e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5793d1eb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5793d1eb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5793d1eb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5793d1eb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793d1eb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793d1eb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5793d1eb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5793d1e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6fc734bd_1_2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6fc734bd_1_2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5793d1e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5793d1e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5793d1eb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5793d1eb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793d1eb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793d1eb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5793d1e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5793d1e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5793d1e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5793d1e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5793d1eb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5793d1eb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5793d1e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5793d1e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6fc734bd_1_3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6fc734bd_1_3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6fc734bd_1_3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6fc734bd_1_3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6fc734bd_1_3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6fc734bd_1_3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6fc734bd_1_3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6fc734bd_1_3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caab100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caab100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Paper: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https://static.googleusercontent.com/media/research.google.com/en//pubs/archive/35179.pdf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793d1e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793d1e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793d1eb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793d1eb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7.jpg"/><Relationship Id="rId6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atabricks/koalas" TargetMode="External"/><Relationship Id="rId4" Type="http://schemas.openxmlformats.org/officeDocument/2006/relationships/hyperlink" Target="https://koalas.readthedocs.io/en/latest/" TargetMode="External"/><Relationship Id="rId5" Type="http://schemas.openxmlformats.org/officeDocument/2006/relationships/hyperlink" Target="https://databricks.com/signup/signup-community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databricks/koala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amandamoran/pydatanyc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4.jp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jpg"/><Relationship Id="rId5" Type="http://schemas.openxmlformats.org/officeDocument/2006/relationships/image" Target="../media/image2.jp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vs Koalas: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Ultimate Showdown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 Moran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Architect, Databricks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50" y="4583225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100" y="1216050"/>
            <a:ext cx="949900" cy="6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125" y="3247575"/>
            <a:ext cx="471875" cy="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8125" y="1182076"/>
            <a:ext cx="685925" cy="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Apache Spark?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Open Source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 facto unified analytics engine for large-scale data processing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Streaming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ETL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Machine Learning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PySpark API for Python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API support also for Scale,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R, SQL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450" y="-63050"/>
            <a:ext cx="2973600" cy="21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vs Apache Spark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3675" y="-186650"/>
            <a:ext cx="2973600" cy="21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765200" y="2571750"/>
            <a:ext cx="33609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Standard for </a:t>
            </a:r>
            <a:r>
              <a:rPr i="1" lang="en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single machine </a:t>
            </a:r>
            <a:r>
              <a:rPr lang="en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workloads</a:t>
            </a:r>
            <a:endParaRPr sz="24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Small data</a:t>
            </a:r>
            <a:endParaRPr sz="24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4572000" y="2571750"/>
            <a:ext cx="38517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Standard for </a:t>
            </a:r>
            <a:r>
              <a:rPr i="1" lang="en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distributed </a:t>
            </a:r>
            <a:r>
              <a:rPr lang="en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workloads</a:t>
            </a:r>
            <a:endParaRPr sz="24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  <a:endParaRPr sz="24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816225" y="1816100"/>
            <a:ext cx="1999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Pandas</a:t>
            </a:r>
            <a:endParaRPr b="1" sz="3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511250" y="1816100"/>
            <a:ext cx="3360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Apache Spark</a:t>
            </a: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4431" y="618800"/>
            <a:ext cx="1707868" cy="11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PySpark?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1266325"/>
            <a:ext cx="85206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Nothing at all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○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PySpark is very popular 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But integration isn’t seamless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○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Can’t take the python code you have and run it on Apache Spark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○"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Both have dataframes 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450" y="-63050"/>
            <a:ext cx="2973600" cy="21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PySpark?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8" name="Google Shape;208;p25"/>
          <p:cNvGraphicFramePr/>
          <p:nvPr/>
        </p:nvGraphicFramePr>
        <p:xfrm>
          <a:off x="1081866" y="17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{C4F44610-789E-41B7-B2B2-865B11538EFE}</a:tableStyleId>
              </a:tblPr>
              <a:tblGrid>
                <a:gridCol w="1676975"/>
                <a:gridCol w="2581975"/>
                <a:gridCol w="2721300"/>
              </a:tblGrid>
              <a:tr h="6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pandas DataFrame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Spark DataFrame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Mutability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" sz="1800" u="none" cap="none" strike="noStrike">
                          <a:solidFill>
                            <a:schemeClr val="accent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Mutable</a:t>
                      </a:r>
                      <a:endParaRPr i="0" sz="1800" u="none" cap="none" strike="noStrike">
                        <a:solidFill>
                          <a:schemeClr val="accent2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" sz="1800" u="none" cap="none" strike="noStrike">
                          <a:solidFill>
                            <a:schemeClr val="accent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Immutable</a:t>
                      </a:r>
                      <a:endParaRPr i="0" sz="1800" u="none" cap="none" strike="noStrike">
                        <a:solidFill>
                          <a:schemeClr val="accent2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/>
                </a:tc>
              </a:tr>
              <a:tr h="11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 count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" sz="1800" u="none" cap="none" strike="noStrike">
                          <a:solidFill>
                            <a:schemeClr val="accent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df[‘col’].value_counts()</a:t>
                      </a:r>
                      <a:endParaRPr i="0" sz="1800" u="none" cap="none" strike="noStrike">
                        <a:solidFill>
                          <a:schemeClr val="accent2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" sz="1800" u="none" cap="none" strike="noStrike">
                          <a:solidFill>
                            <a:schemeClr val="accent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df.groupBy(df[‘col’]).count()</a:t>
                      </a:r>
                      <a:endParaRPr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" sz="1800" u="none" cap="none" strike="noStrike">
                          <a:solidFill>
                            <a:schemeClr val="accent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 .orderBy(‘count’, ascending = False)</a:t>
                      </a:r>
                      <a:endParaRPr i="0" sz="1800" u="none" cap="none" strike="noStrike">
                        <a:solidFill>
                          <a:schemeClr val="accent2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25"/>
          <p:cNvSpPr txBox="1"/>
          <p:nvPr/>
        </p:nvSpPr>
        <p:spPr>
          <a:xfrm>
            <a:off x="1081875" y="1088813"/>
            <a:ext cx="6724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Pandas DataFrame vs Spark DataFrame</a:t>
            </a:r>
            <a:endParaRPr b="1" sz="24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vs PySpark</a:t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311700" y="1584850"/>
            <a:ext cx="3909000" cy="256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" sz="1800">
                <a:solidFill>
                  <a:srgbClr val="FFE59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 = pd.read_csv(</a:t>
            </a:r>
            <a:r>
              <a:rPr lang="en" sz="1800">
                <a:solidFill>
                  <a:srgbClr val="A4C2F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"my_data.csv"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df.columns = [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'z1'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'x2'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df.x * df.x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4572000" y="1599088"/>
            <a:ext cx="4123500" cy="253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df = (spark.read</a:t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.option(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"inferSchema"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"true"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.option(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"comment"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1800">
                <a:solidFill>
                  <a:srgbClr val="FFE599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True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.csv(</a:t>
            </a:r>
            <a:r>
              <a:rPr lang="en" sz="1800">
                <a:solidFill>
                  <a:srgbClr val="A4C2F4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"my_data.csv"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))</a:t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df = df.toDF(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‘x’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‘y’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‘z1’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df = df.withColumn(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‘x2’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df.x*df.x)</a:t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2CC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642950" y="1152425"/>
            <a:ext cx="1800300" cy="40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Pandas</a:t>
            </a:r>
            <a:endParaRPr b="1"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4572000" y="1152425"/>
            <a:ext cx="1800300" cy="40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PySpark</a:t>
            </a:r>
            <a:endParaRPr b="1"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Koalas?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</a:t>
            </a:r>
            <a:r>
              <a:rPr lang="en" sz="2000"/>
              <a:t>nnounced April 24, 2019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Pure Open Source Python library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Aims at providing the pandas API on top of Apache Spark: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Unifies the two ecosystems with a familiar API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Seamless transition between small and large data</a:t>
            </a:r>
            <a:endParaRPr sz="2000"/>
          </a:p>
        </p:txBody>
      </p:sp>
      <p:sp>
        <p:nvSpPr>
          <p:cNvPr id="229" name="Google Shape;229;p27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Koalas-logo-nolabel.png"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400" y="253050"/>
            <a:ext cx="2251925" cy="14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 about Koalas?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</a:pPr>
            <a:r>
              <a:rPr lang="en" sz="2000">
                <a:highlight>
                  <a:srgbClr val="FFFFFF"/>
                </a:highlight>
              </a:rPr>
              <a:t>Be immediately productive with Spark </a:t>
            </a:r>
            <a:endParaRPr sz="2000"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</a:pPr>
            <a:r>
              <a:rPr lang="en" sz="2000">
                <a:highlight>
                  <a:srgbClr val="FFFFFF"/>
                </a:highlight>
              </a:rPr>
              <a:t>No learning curve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rgbClr val="FFFFFF"/>
                </a:highlight>
              </a:rPr>
              <a:t>Have a single codebase that works both with pandas and Apache Spark</a:t>
            </a:r>
            <a:endParaRPr sz="2000"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highlight>
                  <a:srgbClr val="FFFFFF"/>
                </a:highlight>
              </a:rPr>
              <a:t>One set of tests</a:t>
            </a:r>
            <a:endParaRPr sz="2000"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highlight>
                  <a:srgbClr val="FFFFFF"/>
                </a:highlight>
              </a:rPr>
              <a:t>Develop on small datasets</a:t>
            </a:r>
            <a:endParaRPr sz="2000"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highlight>
                  <a:srgbClr val="FFFFFF"/>
                </a:highlight>
              </a:rPr>
              <a:t>Can utilize the power of Apache Spark </a:t>
            </a:r>
            <a:endParaRPr sz="2000"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highlight>
                  <a:srgbClr val="FFFFFF"/>
                </a:highlight>
              </a:rPr>
              <a:t>Run production jobs on Large datasets </a:t>
            </a:r>
            <a:endParaRPr sz="2000">
              <a:highlight>
                <a:srgbClr val="FFFFFF"/>
              </a:highlight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Koalas-logo-nolabel.png" id="244" name="Google Shape;2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400" y="253050"/>
            <a:ext cx="2251925" cy="14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vs Koalas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311700" y="1584850"/>
            <a:ext cx="3909000" cy="256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" sz="1800">
                <a:solidFill>
                  <a:srgbClr val="FFE59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 = pd.read_csv(</a:t>
            </a:r>
            <a:r>
              <a:rPr lang="en" sz="1800">
                <a:solidFill>
                  <a:srgbClr val="A4C2F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"my_data.csv"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df.columns = [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'z1'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'x2'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df.x * df.x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4572000" y="1599088"/>
            <a:ext cx="4123500" cy="253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2C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" sz="1800" u="sng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databricks.koalas </a:t>
            </a:r>
            <a:r>
              <a:rPr b="1" lang="en" sz="1800" u="sng">
                <a:solidFill>
                  <a:srgbClr val="FFE59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1" lang="en" sz="1800" u="sng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ks</a:t>
            </a:r>
            <a:endParaRPr b="1" sz="1800" u="sng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 = </a:t>
            </a:r>
            <a:r>
              <a:rPr b="1" lang="en" sz="1800" u="sng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ks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.read_csv(</a:t>
            </a:r>
            <a:r>
              <a:rPr lang="en" sz="1800">
                <a:solidFill>
                  <a:srgbClr val="A4C2F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"my_data.csv"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df.columns = [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'z1'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" sz="1800">
                <a:solidFill>
                  <a:srgbClr val="9FC5E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'x2'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df.x * df.x</a:t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42950" y="1152425"/>
            <a:ext cx="1800300" cy="40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Pandas</a:t>
            </a:r>
            <a:endParaRPr b="1"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4618675" y="1116225"/>
            <a:ext cx="1800300" cy="40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Koalas</a:t>
            </a:r>
            <a:endParaRPr b="1"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Koalas Architecture </a:t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050" y="1070375"/>
            <a:ext cx="4665900" cy="35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r>
              <a:rPr lang="en"/>
              <a:t> 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50" y="4583225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100" y="1216050"/>
            <a:ext cx="949900" cy="6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125" y="1182076"/>
            <a:ext cx="685925" cy="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Sadly, we won’t be talking about this … 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2500" y="1152425"/>
            <a:ext cx="4544774" cy="34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Showdown: Who is the Winner?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More tools to be productive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Koalas for scale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pandas for learning and small data </a:t>
            </a:r>
            <a:endParaRPr sz="2400"/>
          </a:p>
        </p:txBody>
      </p:sp>
      <p:sp>
        <p:nvSpPr>
          <p:cNvPr id="284" name="Google Shape;284;p32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286" name="Google Shape;2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775" y="27642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7638" y="1046975"/>
            <a:ext cx="2846411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Quickly Gaining Traction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Bi-weekly releases!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&gt; 500 patches merged since announcement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&gt; 20 significant contributors outside of Databricks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&gt; 12K  daily downloads</a:t>
            </a:r>
            <a:r>
              <a:rPr lang="en" sz="2400">
                <a:highlight>
                  <a:srgbClr val="FFFFFF"/>
                </a:highlight>
              </a:rPr>
              <a:t> 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298" name="Google Shape;2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6275" y="2175800"/>
            <a:ext cx="3959124" cy="2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Bi-weekly releases, very active community with daily changes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The most common functions have been implemented: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60%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of the DataFrame / Series API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60%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of the DataFrameGroupBy / SeriesGroupBy API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solidFill>
                  <a:srgbClr val="EC541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15%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of the Index / MultiIndex API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to_datetime, get_dummies, …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Started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pip install koalas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conda install koalas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 sz="1800"/>
              <a:t>More instructions on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https://github.com/databricks/koalas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Documentation  </a:t>
            </a:r>
            <a:endParaRPr sz="24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rgbClr val="1EA2B4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https://koalas.readthedocs.io/en/latest/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Databricks Community Edition: </a:t>
            </a:r>
            <a:endParaRPr sz="24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https://databricks.com/signup/signup-community</a:t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319" name="Google Shape;31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Involved!</a:t>
            </a:r>
            <a:endParaRPr/>
          </a:p>
        </p:txBody>
      </p:sp>
      <p:sp>
        <p:nvSpPr>
          <p:cNvPr id="326" name="Google Shape;32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Contribute</a:t>
            </a:r>
            <a:r>
              <a:rPr lang="en" sz="2400"/>
              <a:t> to the code</a:t>
            </a:r>
            <a:endParaRPr sz="24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https://github.com/databricks/koalas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3000">
                <a:latin typeface="Arial"/>
                <a:ea typeface="Arial"/>
                <a:cs typeface="Arial"/>
                <a:sym typeface="Arial"/>
              </a:rPr>
            </a:b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329" name="Google Shape;32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talk: </a:t>
            </a:r>
            <a:endParaRPr/>
          </a:p>
        </p:txBody>
      </p:sp>
      <p:sp>
        <p:nvSpPr>
          <p:cNvPr id="336" name="Google Shape;336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Notebooks and Slides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https://github.com/amandamoran/pydatanyc</a:t>
            </a:r>
            <a:br>
              <a:rPr lang="en" sz="3000"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339" name="Google Shape;33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7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1" name="Google Shape;34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6550" y="610688"/>
            <a:ext cx="28575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50" y="4583225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349" name="Google Shape;3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100" y="1216050"/>
            <a:ext cx="949900" cy="6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125" y="1182076"/>
            <a:ext cx="685925" cy="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will be talking about DS at Scale ...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which is just as good!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doing Data Science at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words on Pandas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Apache Spark?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 Koalas?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</a:t>
            </a:r>
            <a:r>
              <a:rPr lang="en"/>
              <a:t> Showdown! 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about Amanda … 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Solutions Architect @ Databricks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MS Computer Science, BS Biology 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Previously: HP, Teradata, DataStax, Esgyn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PMC and Apache Committer on Apache Trafodion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5 Different Distributed Systems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95959"/>
                </a:solidFill>
              </a:rPr>
              <a:t>Instructor for Udacity Data Engineering Nanodegree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475" y="788428"/>
            <a:ext cx="1593900" cy="23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924" y="3231450"/>
            <a:ext cx="969825" cy="12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02212"/>
            <a:ext cx="1770375" cy="104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a Contest!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want to win this Koala: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 great live tweet on Twitter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Tag me </a:t>
            </a:r>
            <a:r>
              <a:rPr b="1" lang="en" sz="1800"/>
              <a:t>@AmandaK_Data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the hashtag</a:t>
            </a:r>
            <a:r>
              <a:rPr b="1" lang="en" sz="1800"/>
              <a:t> 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#pydataNYCKoalas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#pyspark</a:t>
            </a:r>
            <a:endParaRPr b="1"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Stick around after the talk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175" y="1072700"/>
            <a:ext cx="3537878" cy="265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8925" y="3040550"/>
            <a:ext cx="1468450" cy="146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a Data </a:t>
            </a:r>
            <a:r>
              <a:rPr lang="en"/>
              <a:t>Scientist</a:t>
            </a:r>
            <a:r>
              <a:rPr lang="en"/>
              <a:t> Care about Scale?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amounts of data from many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steam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Video/speech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this isn’t going away -- only growing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But you are working just fine...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models on subsets of data 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225" y="1866711"/>
            <a:ext cx="3014226" cy="21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a Data Scientist Care about Scale?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Large data + simple algorithms  = better models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Documented by Google in 2009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White Paper: </a:t>
            </a:r>
            <a:r>
              <a:rPr i="1" lang="en" sz="2400"/>
              <a:t>The Reasonable Effectiveness of Data</a:t>
            </a:r>
            <a:endParaRPr i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300" y="2886075"/>
            <a:ext cx="4334675" cy="16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Pandas? 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Authored by Wes McKinney in 2008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standard Python tool for data manipulation/analysis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deal with a lot of different situations, including: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Basic statistical analysis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Handling missing data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Time series, categorical variables, strings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7056" y="494625"/>
            <a:ext cx="1470854" cy="98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Pandas? 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Easy to start with Pandas</a:t>
            </a:r>
            <a:endParaRPr b="1" sz="2400"/>
          </a:p>
          <a:p>
            <a:pPr indent="-185737" lvl="1" marL="401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</a:pPr>
            <a:r>
              <a:rPr lang="en" sz="2000"/>
              <a:t>Default choice for teaching</a:t>
            </a:r>
            <a:endParaRPr sz="2000"/>
          </a:p>
          <a:p>
            <a:pPr indent="-185737" lvl="1" marL="401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</a:pPr>
            <a:r>
              <a:rPr lang="en" sz="2000"/>
              <a:t>Easy to install and use on any laptop</a:t>
            </a:r>
            <a:endParaRPr sz="2000"/>
          </a:p>
          <a:p>
            <a:pPr indent="-185737" lvl="1" marL="401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</a:pPr>
            <a:r>
              <a:rPr lang="en" sz="2000"/>
              <a:t>Easy to write tests with all the python</a:t>
            </a:r>
            <a:endParaRPr sz="2000"/>
          </a:p>
          <a:p>
            <a:pPr indent="-185737" lvl="1" marL="401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</a:pPr>
            <a:r>
              <a:rPr lang="en" sz="2000"/>
              <a:t>Huge community</a:t>
            </a:r>
            <a:endParaRPr sz="2000"/>
          </a:p>
          <a:p>
            <a:pPr indent="-185737" lvl="1" marL="401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</a:pPr>
            <a:r>
              <a:rPr lang="en" sz="2000"/>
              <a:t>Enormous API for data manipulation</a:t>
            </a:r>
            <a:endParaRPr sz="2000"/>
          </a:p>
          <a:p>
            <a:pPr indent="-185737" lvl="1" marL="401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•"/>
            </a:pPr>
            <a:r>
              <a:rPr lang="en" sz="2000"/>
              <a:t>Integration with visualization, ML </a:t>
            </a:r>
            <a:r>
              <a:rPr lang="en" sz="2000"/>
              <a:t>tools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8400" y="4583175"/>
            <a:ext cx="9127200" cy="56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83212"/>
            <a:ext cx="1313150" cy="56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alas-logo-nolabel.png"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650" y="4583162"/>
            <a:ext cx="861400" cy="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1624850" y="4720700"/>
            <a:ext cx="2440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@AmandaK_Data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7056" y="494625"/>
            <a:ext cx="1470854" cy="98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