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4" r:id="rId2"/>
    <p:sldId id="262" r:id="rId3"/>
    <p:sldId id="286" r:id="rId4"/>
    <p:sldId id="283" r:id="rId5"/>
    <p:sldId id="295" r:id="rId6"/>
    <p:sldId id="296" r:id="rId7"/>
    <p:sldId id="297" r:id="rId8"/>
    <p:sldId id="298" r:id="rId9"/>
    <p:sldId id="299" r:id="rId10"/>
    <p:sldId id="300" r:id="rId11"/>
    <p:sldId id="302" r:id="rId12"/>
    <p:sldId id="303" r:id="rId13"/>
    <p:sldId id="304" r:id="rId14"/>
    <p:sldId id="305" r:id="rId15"/>
    <p:sldId id="306" r:id="rId16"/>
    <p:sldId id="291" r:id="rId17"/>
    <p:sldId id="292" r:id="rId18"/>
    <p:sldId id="293"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4434" autoAdjust="0"/>
  </p:normalViewPr>
  <p:slideViewPr>
    <p:cSldViewPr snapToGrid="0">
      <p:cViewPr varScale="1">
        <p:scale>
          <a:sx n="72" d="100"/>
          <a:sy n="72" d="100"/>
        </p:scale>
        <p:origin x="10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D11F0-B4CD-4570-B616-5F72969F1177}" type="datetimeFigureOut">
              <a:rPr lang="pt-BR" smtClean="0"/>
              <a:t>06/07/2019</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708DF-B6AA-4E3B-8B7E-7D3FD7CBB54D}" type="slidenum">
              <a:rPr lang="pt-BR" smtClean="0"/>
              <a:t>‹nº›</a:t>
            </a:fld>
            <a:endParaRPr lang="pt-BR"/>
          </a:p>
        </p:txBody>
      </p:sp>
    </p:spTree>
    <p:extLst>
      <p:ext uri="{BB962C8B-B14F-4D97-AF65-F5344CB8AC3E}">
        <p14:creationId xmlns:p14="http://schemas.microsoft.com/office/powerpoint/2010/main" val="15885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created by http://slidehunter.com</a:t>
            </a:r>
          </a:p>
          <a:p>
            <a:pPr>
              <a:spcBef>
                <a:spcPts val="0"/>
              </a:spcBef>
              <a:buNone/>
            </a:pPr>
            <a:endParaRPr lang="en-US" dirty="0"/>
          </a:p>
          <a:p>
            <a:pPr>
              <a:spcBef>
                <a:spcPts val="0"/>
              </a:spcBef>
              <a:buNone/>
            </a:pPr>
            <a:r>
              <a:rPr lang="en-US" dirty="0"/>
              <a:t>Picture from https://www.pexels.com/photo/man-in-white-and-black-striped-shirt-119705/</a:t>
            </a:r>
          </a:p>
          <a:p>
            <a:pPr>
              <a:spcBef>
                <a:spcPts val="0"/>
              </a:spcBef>
              <a:buNone/>
            </a:pPr>
            <a:endParaRPr lang="en-US" dirty="0"/>
          </a:p>
          <a:p>
            <a:pPr>
              <a:spcBef>
                <a:spcPts val="0"/>
              </a:spcBef>
              <a:buNone/>
            </a:pPr>
            <a:endParaRPr dirty="0"/>
          </a:p>
        </p:txBody>
      </p:sp>
    </p:spTree>
    <p:extLst>
      <p:ext uri="{BB962C8B-B14F-4D97-AF65-F5344CB8AC3E}">
        <p14:creationId xmlns:p14="http://schemas.microsoft.com/office/powerpoint/2010/main" val="209774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created by http://slidehunter.com</a:t>
            </a:r>
          </a:p>
          <a:p>
            <a:pPr>
              <a:spcBef>
                <a:spcPts val="0"/>
              </a:spcBef>
              <a:buNone/>
            </a:pPr>
            <a:endParaRPr lang="en-US" dirty="0"/>
          </a:p>
          <a:p>
            <a:pPr>
              <a:spcBef>
                <a:spcPts val="0"/>
              </a:spcBef>
              <a:buNone/>
            </a:pPr>
            <a:r>
              <a:rPr lang="en-US" dirty="0"/>
              <a:t>Picture from https://www.pexels.com/photo/man-in-white-and-black-striped-shirt-119705/</a:t>
            </a:r>
          </a:p>
          <a:p>
            <a:pPr>
              <a:spcBef>
                <a:spcPts val="0"/>
              </a:spcBef>
              <a:buNone/>
            </a:pPr>
            <a:endParaRPr lang="en-US" dirty="0"/>
          </a:p>
          <a:p>
            <a:pPr>
              <a:spcBef>
                <a:spcPts val="0"/>
              </a:spcBef>
              <a:buNone/>
            </a:pPr>
            <a:endParaRPr dirty="0"/>
          </a:p>
        </p:txBody>
      </p:sp>
    </p:spTree>
    <p:extLst>
      <p:ext uri="{BB962C8B-B14F-4D97-AF65-F5344CB8AC3E}">
        <p14:creationId xmlns:p14="http://schemas.microsoft.com/office/powerpoint/2010/main" val="154774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EF5364B4-52F3-4EDC-ADEA-BA45D7A82C3D}" type="datetimeFigureOut">
              <a:rPr lang="pt-BR" smtClean="0"/>
              <a:t>06/07/2019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323541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EF5364B4-52F3-4EDC-ADEA-BA45D7A82C3D}" type="datetimeFigureOut">
              <a:rPr lang="pt-BR" smtClean="0"/>
              <a:t>06/07/2019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289567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EF5364B4-52F3-4EDC-ADEA-BA45D7A82C3D}" type="datetimeFigureOut">
              <a:rPr lang="pt-BR" smtClean="0"/>
              <a:t>06/07/2019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49254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EF5364B4-52F3-4EDC-ADEA-BA45D7A82C3D}" type="datetimeFigureOut">
              <a:rPr lang="pt-BR" smtClean="0"/>
              <a:t>06/07/2019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79209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364B4-52F3-4EDC-ADEA-BA45D7A82C3D}" type="datetimeFigureOut">
              <a:rPr lang="pt-BR" smtClean="0"/>
              <a:t>06/07/2019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4299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EF5364B4-52F3-4EDC-ADEA-BA45D7A82C3D}" type="datetimeFigureOut">
              <a:rPr lang="pt-BR" smtClean="0"/>
              <a:t>06/07/2019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276316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EF5364B4-52F3-4EDC-ADEA-BA45D7A82C3D}" type="datetimeFigureOut">
              <a:rPr lang="pt-BR" smtClean="0"/>
              <a:t>06/07/2019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201229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EF5364B4-52F3-4EDC-ADEA-BA45D7A82C3D}" type="datetimeFigureOut">
              <a:rPr lang="pt-BR" smtClean="0"/>
              <a:t>06/07/2019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381421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364B4-52F3-4EDC-ADEA-BA45D7A82C3D}" type="datetimeFigureOut">
              <a:rPr lang="pt-BR" smtClean="0"/>
              <a:t>06/07/2019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119630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5364B4-52F3-4EDC-ADEA-BA45D7A82C3D}" type="datetimeFigureOut">
              <a:rPr lang="pt-BR" smtClean="0"/>
              <a:t>06/07/2019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339318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5364B4-52F3-4EDC-ADEA-BA45D7A82C3D}" type="datetimeFigureOut">
              <a:rPr lang="pt-BR" smtClean="0"/>
              <a:t>06/07/2019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10576E5-DAD7-4487-AECE-5482EEBBFA46}" type="slidenum">
              <a:rPr lang="pt-BR" smtClean="0"/>
              <a:t>‹nº›</a:t>
            </a:fld>
            <a:endParaRPr lang="pt-BR"/>
          </a:p>
        </p:txBody>
      </p:sp>
    </p:spTree>
    <p:extLst>
      <p:ext uri="{BB962C8B-B14F-4D97-AF65-F5344CB8AC3E}">
        <p14:creationId xmlns:p14="http://schemas.microsoft.com/office/powerpoint/2010/main" val="128567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364B4-52F3-4EDC-ADEA-BA45D7A82C3D}" type="datetimeFigureOut">
              <a:rPr lang="pt-BR" smtClean="0"/>
              <a:t>06/07/2019</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576E5-DAD7-4487-AECE-5482EEBBFA46}" type="slidenum">
              <a:rPr lang="pt-BR" smtClean="0"/>
              <a:t>‹nº›</a:t>
            </a:fld>
            <a:endParaRPr lang="pt-BR"/>
          </a:p>
        </p:txBody>
      </p:sp>
    </p:spTree>
    <p:extLst>
      <p:ext uri="{BB962C8B-B14F-4D97-AF65-F5344CB8AC3E}">
        <p14:creationId xmlns:p14="http://schemas.microsoft.com/office/powerpoint/2010/main" val="1981984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4" name="Picture 14" descr="Resultado de im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6337668"/>
            <a:ext cx="12192000" cy="461665"/>
          </a:xfrm>
          <a:prstGeom prst="rect">
            <a:avLst/>
          </a:prstGeom>
          <a:noFill/>
        </p:spPr>
        <p:txBody>
          <a:bodyPr wrap="square" rtlCol="0">
            <a:spAutoFit/>
          </a:bodyPr>
          <a:lstStyle/>
          <a:p>
            <a:pPr algn="ctr"/>
            <a:r>
              <a:rPr lang="en-US" sz="1400" spc="300" dirty="0">
                <a:solidFill>
                  <a:schemeClr val="bg1"/>
                </a:solidFill>
              </a:rPr>
              <a:t>Hacking </a:t>
            </a:r>
            <a:r>
              <a:rPr lang="en-US" sz="1400" b="1" spc="300" dirty="0">
                <a:solidFill>
                  <a:schemeClr val="bg1"/>
                </a:solidFill>
              </a:rPr>
              <a:t>Analytics</a:t>
            </a:r>
          </a:p>
          <a:p>
            <a:pPr algn="ctr"/>
            <a:r>
              <a:rPr lang="en-US" sz="1000" b="1" dirty="0">
                <a:solidFill>
                  <a:schemeClr val="bg1"/>
                </a:solidFill>
              </a:rPr>
              <a:t>www.hackinganalytics.com</a:t>
            </a:r>
          </a:p>
        </p:txBody>
      </p:sp>
      <p:sp>
        <p:nvSpPr>
          <p:cNvPr id="4" name="TextBox 3"/>
          <p:cNvSpPr txBox="1"/>
          <p:nvPr/>
        </p:nvSpPr>
        <p:spPr>
          <a:xfrm>
            <a:off x="3641557" y="1890355"/>
            <a:ext cx="7058528" cy="584775"/>
          </a:xfrm>
          <a:prstGeom prst="rect">
            <a:avLst/>
          </a:prstGeom>
          <a:noFill/>
        </p:spPr>
        <p:txBody>
          <a:bodyPr wrap="square" rtlCol="0">
            <a:spAutoFit/>
          </a:bodyPr>
          <a:lstStyle/>
          <a:p>
            <a:r>
              <a:rPr lang="en-US" sz="3200" dirty="0">
                <a:solidFill>
                  <a:schemeClr val="bg1"/>
                </a:solidFill>
              </a:rPr>
              <a:t>Machine Learning com Spark MLlib</a:t>
            </a:r>
          </a:p>
        </p:txBody>
      </p:sp>
      <p:sp>
        <p:nvSpPr>
          <p:cNvPr id="10" name="Rectangle 9"/>
          <p:cNvSpPr/>
          <p:nvPr/>
        </p:nvSpPr>
        <p:spPr>
          <a:xfrm>
            <a:off x="7482262" y="2834199"/>
            <a:ext cx="2687781" cy="430887"/>
          </a:xfrm>
          <a:prstGeom prst="rect">
            <a:avLst/>
          </a:prstGeom>
        </p:spPr>
        <p:txBody>
          <a:bodyPr wrap="square">
            <a:spAutoFit/>
          </a:bodyPr>
          <a:lstStyle/>
          <a:p>
            <a:pPr algn="r"/>
            <a:r>
              <a:rPr lang="en-US" sz="1100" b="1" dirty="0">
                <a:solidFill>
                  <a:schemeClr val="bg1"/>
                </a:solidFill>
              </a:rPr>
              <a:t>Weslley Moura</a:t>
            </a:r>
          </a:p>
          <a:p>
            <a:pPr algn="r"/>
            <a:r>
              <a:rPr lang="en-US" sz="1100" dirty="0">
                <a:solidFill>
                  <a:schemeClr val="bg1"/>
                </a:solidFill>
              </a:rPr>
              <a:t>weslleymoura@gmail.com</a:t>
            </a:r>
          </a:p>
        </p:txBody>
      </p:sp>
      <p:pic>
        <p:nvPicPr>
          <p:cNvPr id="5130" name="Picture 10" descr="Resultado de imag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82" y="780205"/>
            <a:ext cx="5298741" cy="5298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8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00257D2-13BB-4B3E-B17F-41CCC3A7BBF3}"/>
              </a:ext>
            </a:extLst>
          </p:cNvPr>
          <p:cNvSpPr txBox="1"/>
          <p:nvPr/>
        </p:nvSpPr>
        <p:spPr>
          <a:xfrm>
            <a:off x="530086" y="344557"/>
            <a:ext cx="3907480" cy="523220"/>
          </a:xfrm>
          <a:prstGeom prst="rect">
            <a:avLst/>
          </a:prstGeom>
          <a:noFill/>
        </p:spPr>
        <p:txBody>
          <a:bodyPr wrap="none" rtlCol="0">
            <a:spAutoFit/>
          </a:bodyPr>
          <a:lstStyle/>
          <a:p>
            <a:r>
              <a:rPr lang="pt-BR" sz="2800" dirty="0"/>
              <a:t>Gerenciamento de falhas</a:t>
            </a:r>
            <a:endParaRPr lang="en-IE" sz="2800" dirty="0"/>
          </a:p>
        </p:txBody>
      </p:sp>
      <p:sp>
        <p:nvSpPr>
          <p:cNvPr id="3" name="CaixaDeTexto 2">
            <a:extLst>
              <a:ext uri="{FF2B5EF4-FFF2-40B4-BE49-F238E27FC236}">
                <a16:creationId xmlns:a16="http://schemas.microsoft.com/office/drawing/2014/main" id="{E5FCEB1A-D0B0-4787-8CEB-04D7AE7BA160}"/>
              </a:ext>
            </a:extLst>
          </p:cNvPr>
          <p:cNvSpPr txBox="1"/>
          <p:nvPr/>
        </p:nvSpPr>
        <p:spPr>
          <a:xfrm>
            <a:off x="530086" y="1301957"/>
            <a:ext cx="10827026" cy="2031325"/>
          </a:xfrm>
          <a:prstGeom prst="rect">
            <a:avLst/>
          </a:prstGeom>
          <a:noFill/>
        </p:spPr>
        <p:txBody>
          <a:bodyPr wrap="square" rtlCol="0">
            <a:spAutoFit/>
          </a:bodyPr>
          <a:lstStyle/>
          <a:p>
            <a:r>
              <a:rPr lang="pt-BR" dirty="0"/>
              <a:t>Hadoop: </a:t>
            </a:r>
            <a:r>
              <a:rPr lang="pt-BR" b="1" dirty="0"/>
              <a:t>persiste a saída de cada task no disco</a:t>
            </a:r>
            <a:r>
              <a:rPr lang="pt-BR" dirty="0"/>
              <a:t> (HDFS). Portanto, se um node cair, podemos recuperar os dados do disco e continuar a operação.</a:t>
            </a:r>
          </a:p>
          <a:p>
            <a:endParaRPr lang="pt-BR" dirty="0"/>
          </a:p>
          <a:p>
            <a:r>
              <a:rPr lang="pt-BR" dirty="0"/>
              <a:t>Spark: persiste a saída de cada task em </a:t>
            </a:r>
            <a:r>
              <a:rPr lang="pt-BR" b="1" dirty="0"/>
              <a:t>memória</a:t>
            </a:r>
            <a:r>
              <a:rPr lang="pt-BR" dirty="0"/>
              <a:t> E gerencia as etapas necessárias para processar a tarefa. Desta forma, se um node que calculou um resultado parcial cair, Spark vai verificar como aquele resultado parcial foi calculado e pedir para outro node recalcular. Isso é possível graças aos RDDs do Spark e a capacidade de memorizar todas as etapas de uma tarefa (lineage).</a:t>
            </a:r>
          </a:p>
        </p:txBody>
      </p:sp>
    </p:spTree>
    <p:extLst>
      <p:ext uri="{BB962C8B-B14F-4D97-AF65-F5344CB8AC3E}">
        <p14:creationId xmlns:p14="http://schemas.microsoft.com/office/powerpoint/2010/main" val="932132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A68656C-F456-4E6F-ADE7-9A8E699683EE}"/>
              </a:ext>
            </a:extLst>
          </p:cNvPr>
          <p:cNvSpPr txBox="1"/>
          <p:nvPr/>
        </p:nvSpPr>
        <p:spPr>
          <a:xfrm>
            <a:off x="530086" y="1184055"/>
            <a:ext cx="10827026" cy="1200329"/>
          </a:xfrm>
          <a:prstGeom prst="rect">
            <a:avLst/>
          </a:prstGeom>
          <a:noFill/>
        </p:spPr>
        <p:txBody>
          <a:bodyPr wrap="square" rtlCol="0">
            <a:spAutoFit/>
          </a:bodyPr>
          <a:lstStyle/>
          <a:p>
            <a:r>
              <a:rPr lang="pt-BR" dirty="0"/>
              <a:t>Plano lógico mostra as etapas de cada “transformation” e “action” da tarefa.</a:t>
            </a:r>
          </a:p>
          <a:p>
            <a:endParaRPr lang="pt-BR" dirty="0"/>
          </a:p>
          <a:p>
            <a:r>
              <a:rPr lang="pt-BR" dirty="0"/>
              <a:t>Teste = sc.textFile(arquivo).map(...) .map(...).reduceByKey(...).collect()</a:t>
            </a:r>
          </a:p>
          <a:p>
            <a:r>
              <a:rPr lang="pt-BR" dirty="0"/>
              <a:t>No plano lógico do exemplo acima temos um RDD para cada saída dos comandos intermediários</a:t>
            </a:r>
          </a:p>
        </p:txBody>
      </p:sp>
      <p:pic>
        <p:nvPicPr>
          <p:cNvPr id="3" name="Imagem 2">
            <a:extLst>
              <a:ext uri="{FF2B5EF4-FFF2-40B4-BE49-F238E27FC236}">
                <a16:creationId xmlns:a16="http://schemas.microsoft.com/office/drawing/2014/main" id="{38662B56-1654-4D2D-9E10-D733EC26A6CE}"/>
              </a:ext>
            </a:extLst>
          </p:cNvPr>
          <p:cNvPicPr>
            <a:picLocks noChangeAspect="1"/>
          </p:cNvPicPr>
          <p:nvPr/>
        </p:nvPicPr>
        <p:blipFill>
          <a:blip r:embed="rId2"/>
          <a:stretch>
            <a:fillRect/>
          </a:stretch>
        </p:blipFill>
        <p:spPr>
          <a:xfrm>
            <a:off x="1779103" y="2634359"/>
            <a:ext cx="8001001" cy="3879084"/>
          </a:xfrm>
          <a:prstGeom prst="rect">
            <a:avLst/>
          </a:prstGeom>
        </p:spPr>
      </p:pic>
      <p:sp>
        <p:nvSpPr>
          <p:cNvPr id="4" name="CaixaDeTexto 3">
            <a:extLst>
              <a:ext uri="{FF2B5EF4-FFF2-40B4-BE49-F238E27FC236}">
                <a16:creationId xmlns:a16="http://schemas.microsoft.com/office/drawing/2014/main" id="{B268A710-962C-4809-8E4D-4D9C48FD2648}"/>
              </a:ext>
            </a:extLst>
          </p:cNvPr>
          <p:cNvSpPr txBox="1"/>
          <p:nvPr/>
        </p:nvSpPr>
        <p:spPr>
          <a:xfrm>
            <a:off x="530086" y="344557"/>
            <a:ext cx="8252067" cy="523220"/>
          </a:xfrm>
          <a:prstGeom prst="rect">
            <a:avLst/>
          </a:prstGeom>
          <a:noFill/>
        </p:spPr>
        <p:txBody>
          <a:bodyPr wrap="none" rtlCol="0">
            <a:spAutoFit/>
          </a:bodyPr>
          <a:lstStyle/>
          <a:p>
            <a:r>
              <a:rPr lang="pt-BR" sz="2800" dirty="0"/>
              <a:t>Entendendo planos de execução lógico e físico do </a:t>
            </a:r>
            <a:r>
              <a:rPr lang="pt-BR" sz="2800" dirty="0" err="1"/>
              <a:t>Spark</a:t>
            </a:r>
            <a:endParaRPr lang="en-IE" sz="2800" dirty="0"/>
          </a:p>
        </p:txBody>
      </p:sp>
    </p:spTree>
    <p:extLst>
      <p:ext uri="{BB962C8B-B14F-4D97-AF65-F5344CB8AC3E}">
        <p14:creationId xmlns:p14="http://schemas.microsoft.com/office/powerpoint/2010/main" val="388127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A95D6CBC-C9A3-4E37-A576-A4AD30D6D358}"/>
              </a:ext>
            </a:extLst>
          </p:cNvPr>
          <p:cNvSpPr/>
          <p:nvPr/>
        </p:nvSpPr>
        <p:spPr>
          <a:xfrm>
            <a:off x="530086" y="1169436"/>
            <a:ext cx="10561983" cy="3416320"/>
          </a:xfrm>
          <a:prstGeom prst="rect">
            <a:avLst/>
          </a:prstGeom>
        </p:spPr>
        <p:txBody>
          <a:bodyPr wrap="square">
            <a:spAutoFit/>
          </a:bodyPr>
          <a:lstStyle/>
          <a:p>
            <a:r>
              <a:rPr lang="pt-BR" dirty="0"/>
              <a:t>Para entender o plano físico, temos que a entender como funcionam as dependências entre RDDs.</a:t>
            </a:r>
          </a:p>
          <a:p>
            <a:endParaRPr lang="pt-BR" dirty="0"/>
          </a:p>
          <a:p>
            <a:r>
              <a:rPr lang="pt-BR" b="1" dirty="0"/>
              <a:t>Narrow dependency </a:t>
            </a:r>
            <a:r>
              <a:rPr lang="pt-BR" dirty="0"/>
              <a:t>=&gt; child partition depende de todos os dados da parent partition</a:t>
            </a:r>
          </a:p>
          <a:p>
            <a:r>
              <a:rPr lang="pt-BR" dirty="0"/>
              <a:t>A partição child precisa de todos os dados da partição parente (mesmo se a partição parent também entregar todos os seus dados para outra partição child).</a:t>
            </a:r>
          </a:p>
          <a:p>
            <a:endParaRPr lang="pt-BR" dirty="0"/>
          </a:p>
          <a:p>
            <a:r>
              <a:rPr lang="pt-BR" b="1" dirty="0"/>
              <a:t>Wide dependency </a:t>
            </a:r>
            <a:r>
              <a:rPr lang="pt-BR" dirty="0"/>
              <a:t>=&gt; child partition depende de uma parte de cada parent partitions</a:t>
            </a:r>
          </a:p>
          <a:p>
            <a:r>
              <a:rPr lang="pt-BR" dirty="0"/>
              <a:t>ReduceByKey pode ser um exemplo na figura do slide anterior, se considerarmos que pra executar esta operação na partição 1, temos que pegar PARTE dados de diferentes partições anteriores. </a:t>
            </a:r>
          </a:p>
          <a:p>
            <a:endParaRPr lang="pt-BR" dirty="0"/>
          </a:p>
          <a:p>
            <a:r>
              <a:rPr lang="pt-BR" dirty="0"/>
              <a:t>Os tipos de dependências entre RDDs são importantes para o plano de execução físico porque eles determinam o número de tarefas. Os tipos de dependências também impactam no controle de tolerância à falhas.</a:t>
            </a:r>
          </a:p>
        </p:txBody>
      </p:sp>
      <p:sp>
        <p:nvSpPr>
          <p:cNvPr id="3" name="CaixaDeTexto 2">
            <a:extLst>
              <a:ext uri="{FF2B5EF4-FFF2-40B4-BE49-F238E27FC236}">
                <a16:creationId xmlns:a16="http://schemas.microsoft.com/office/drawing/2014/main" id="{F632AF6F-CBDC-4238-BC93-79D883ADA9AA}"/>
              </a:ext>
            </a:extLst>
          </p:cNvPr>
          <p:cNvSpPr txBox="1"/>
          <p:nvPr/>
        </p:nvSpPr>
        <p:spPr>
          <a:xfrm>
            <a:off x="530086" y="344557"/>
            <a:ext cx="8252067" cy="523220"/>
          </a:xfrm>
          <a:prstGeom prst="rect">
            <a:avLst/>
          </a:prstGeom>
          <a:noFill/>
        </p:spPr>
        <p:txBody>
          <a:bodyPr wrap="none" rtlCol="0">
            <a:spAutoFit/>
          </a:bodyPr>
          <a:lstStyle/>
          <a:p>
            <a:r>
              <a:rPr lang="pt-BR" sz="2800" dirty="0"/>
              <a:t>Entendendo planos de execução lógico e físico do Spark</a:t>
            </a:r>
            <a:endParaRPr lang="en-IE" sz="2800" dirty="0"/>
          </a:p>
        </p:txBody>
      </p:sp>
    </p:spTree>
    <p:extLst>
      <p:ext uri="{BB962C8B-B14F-4D97-AF65-F5344CB8AC3E}">
        <p14:creationId xmlns:p14="http://schemas.microsoft.com/office/powerpoint/2010/main" val="137702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43E02CA-E57E-4BDD-B18B-1543ACCEDE8F}"/>
              </a:ext>
            </a:extLst>
          </p:cNvPr>
          <p:cNvSpPr txBox="1"/>
          <p:nvPr/>
        </p:nvSpPr>
        <p:spPr>
          <a:xfrm>
            <a:off x="530086" y="991201"/>
            <a:ext cx="5565914" cy="4401205"/>
          </a:xfrm>
          <a:prstGeom prst="rect">
            <a:avLst/>
          </a:prstGeom>
          <a:noFill/>
        </p:spPr>
        <p:txBody>
          <a:bodyPr wrap="square" rtlCol="0">
            <a:spAutoFit/>
          </a:bodyPr>
          <a:lstStyle/>
          <a:p>
            <a:pPr algn="just"/>
            <a:r>
              <a:rPr lang="pt-BR" sz="1400" dirty="0"/>
              <a:t>Para criar o plano de execução, Spark vai analisar justamente os tipos de dependências existentes.</a:t>
            </a:r>
          </a:p>
          <a:p>
            <a:pPr algn="just"/>
            <a:endParaRPr lang="pt-BR" sz="1400" dirty="0"/>
          </a:p>
          <a:p>
            <a:pPr marL="285750" indent="-285750" algn="just">
              <a:buFontTx/>
              <a:buChar char="-"/>
            </a:pPr>
            <a:r>
              <a:rPr lang="pt-BR" sz="1400" dirty="0"/>
              <a:t>Nos locais em que existem wide dependencies, Spark divide o processamento em stages. Neste caso, dizemos que as wide dependencies são nossas </a:t>
            </a:r>
            <a:r>
              <a:rPr lang="pt-BR" sz="1400" i="1" dirty="0"/>
              <a:t>tasks boundaries</a:t>
            </a:r>
            <a:r>
              <a:rPr lang="pt-BR" sz="1400" dirty="0"/>
              <a:t>.</a:t>
            </a:r>
          </a:p>
          <a:p>
            <a:pPr marL="285750" indent="-285750" algn="just">
              <a:buFontTx/>
              <a:buChar char="-"/>
            </a:pPr>
            <a:endParaRPr lang="pt-BR" sz="1400" dirty="0"/>
          </a:p>
          <a:p>
            <a:pPr marL="285750" indent="-285750" algn="just">
              <a:buFontTx/>
              <a:buChar char="-"/>
            </a:pPr>
            <a:r>
              <a:rPr lang="pt-BR" sz="1400" dirty="0"/>
              <a:t>Cada stage possui seu conjunto de tasks</a:t>
            </a:r>
          </a:p>
          <a:p>
            <a:pPr marL="285750" indent="-285750" algn="just">
              <a:buFontTx/>
              <a:buChar char="-"/>
            </a:pPr>
            <a:endParaRPr lang="pt-BR" sz="1400" dirty="0"/>
          </a:p>
          <a:p>
            <a:pPr marL="285750" indent="-285750" algn="just">
              <a:buFontTx/>
              <a:buChar char="-"/>
            </a:pPr>
            <a:r>
              <a:rPr lang="pt-BR" sz="1400" dirty="0"/>
              <a:t>No exemplo ao lado, stage 0 possui 4 tasks. Cada uma vai fazer o trabalho de transformação dos dados em suas respectivas partições. Veja que todas as dependências são do tipo narrow</a:t>
            </a:r>
          </a:p>
          <a:p>
            <a:pPr marL="285750" indent="-285750" algn="just">
              <a:buFontTx/>
              <a:buChar char="-"/>
            </a:pPr>
            <a:endParaRPr lang="pt-BR" sz="1400" dirty="0"/>
          </a:p>
          <a:p>
            <a:pPr marL="285750" indent="-285750" algn="just">
              <a:buFontTx/>
              <a:buChar char="-"/>
            </a:pPr>
            <a:r>
              <a:rPr lang="pt-BR" sz="1400" dirty="0"/>
              <a:t>Stage 1 possui mais 4 tarefas, cada uma delas será responsável por toda a operação de suffle em suas respectivas partições</a:t>
            </a:r>
          </a:p>
          <a:p>
            <a:pPr marL="285750" indent="-285750" algn="just">
              <a:buFontTx/>
              <a:buChar char="-"/>
            </a:pPr>
            <a:endParaRPr lang="pt-BR" sz="1400" dirty="0"/>
          </a:p>
          <a:p>
            <a:pPr marL="285750" indent="-285750" algn="just">
              <a:buFontTx/>
              <a:buChar char="-"/>
            </a:pPr>
            <a:r>
              <a:rPr lang="en-IE" sz="1400" dirty="0"/>
              <a:t>O nome de todo esse plano de execução é chamado Pipeline</a:t>
            </a:r>
          </a:p>
          <a:p>
            <a:pPr marL="285750" indent="-285750" algn="just">
              <a:buFontTx/>
              <a:buChar char="-"/>
            </a:pPr>
            <a:endParaRPr lang="en-IE" sz="1400" dirty="0"/>
          </a:p>
          <a:p>
            <a:pPr marL="285750" indent="-285750" algn="just">
              <a:buFontTx/>
              <a:buChar char="-"/>
            </a:pPr>
            <a:r>
              <a:rPr lang="en-IE" sz="1400" dirty="0"/>
              <a:t>Note que fault tolerance será mais complexa quando a falha ocorrer logo após uma wide dependency </a:t>
            </a:r>
          </a:p>
        </p:txBody>
      </p:sp>
      <p:pic>
        <p:nvPicPr>
          <p:cNvPr id="3" name="Imagem 2">
            <a:extLst>
              <a:ext uri="{FF2B5EF4-FFF2-40B4-BE49-F238E27FC236}">
                <a16:creationId xmlns:a16="http://schemas.microsoft.com/office/drawing/2014/main" id="{679C4AE3-E508-47C5-8ED4-9E1AD1B08E88}"/>
              </a:ext>
            </a:extLst>
          </p:cNvPr>
          <p:cNvPicPr>
            <a:picLocks noChangeAspect="1"/>
          </p:cNvPicPr>
          <p:nvPr/>
        </p:nvPicPr>
        <p:blipFill rotWithShape="1">
          <a:blip r:embed="rId2"/>
          <a:srcRect l="2500" t="9643" r="3261" b="12832"/>
          <a:stretch/>
        </p:blipFill>
        <p:spPr>
          <a:xfrm>
            <a:off x="6228521" y="1590507"/>
            <a:ext cx="5720901" cy="2645999"/>
          </a:xfrm>
          <a:prstGeom prst="rect">
            <a:avLst/>
          </a:prstGeom>
        </p:spPr>
      </p:pic>
      <p:sp>
        <p:nvSpPr>
          <p:cNvPr id="4" name="CaixaDeTexto 3">
            <a:extLst>
              <a:ext uri="{FF2B5EF4-FFF2-40B4-BE49-F238E27FC236}">
                <a16:creationId xmlns:a16="http://schemas.microsoft.com/office/drawing/2014/main" id="{AB386C3A-75A4-457F-A571-CCC4B026751F}"/>
              </a:ext>
            </a:extLst>
          </p:cNvPr>
          <p:cNvSpPr txBox="1"/>
          <p:nvPr/>
        </p:nvSpPr>
        <p:spPr>
          <a:xfrm>
            <a:off x="530086" y="344557"/>
            <a:ext cx="8252067" cy="523220"/>
          </a:xfrm>
          <a:prstGeom prst="rect">
            <a:avLst/>
          </a:prstGeom>
          <a:noFill/>
        </p:spPr>
        <p:txBody>
          <a:bodyPr wrap="none" rtlCol="0">
            <a:spAutoFit/>
          </a:bodyPr>
          <a:lstStyle/>
          <a:p>
            <a:r>
              <a:rPr lang="pt-BR" sz="2800" dirty="0"/>
              <a:t>Entendendo planos de execução lógico e físico do Spark</a:t>
            </a:r>
            <a:endParaRPr lang="en-IE" sz="2800" dirty="0"/>
          </a:p>
        </p:txBody>
      </p:sp>
      <p:sp>
        <p:nvSpPr>
          <p:cNvPr id="5" name="CaixaDeTexto 4">
            <a:extLst>
              <a:ext uri="{FF2B5EF4-FFF2-40B4-BE49-F238E27FC236}">
                <a16:creationId xmlns:a16="http://schemas.microsoft.com/office/drawing/2014/main" id="{6697AEC0-26E3-4925-9C01-B9D67F725C55}"/>
              </a:ext>
            </a:extLst>
          </p:cNvPr>
          <p:cNvSpPr txBox="1"/>
          <p:nvPr/>
        </p:nvSpPr>
        <p:spPr>
          <a:xfrm>
            <a:off x="6281530" y="4361354"/>
            <a:ext cx="5380384" cy="1815882"/>
          </a:xfrm>
          <a:prstGeom prst="rect">
            <a:avLst/>
          </a:prstGeom>
          <a:noFill/>
        </p:spPr>
        <p:txBody>
          <a:bodyPr wrap="square" rtlCol="0">
            <a:spAutoFit/>
          </a:bodyPr>
          <a:lstStyle/>
          <a:p>
            <a:r>
              <a:rPr lang="pt-BR" sz="1600" dirty="0"/>
              <a:t>Você pode ser o plano lógico de execução por meio do comando </a:t>
            </a:r>
            <a:r>
              <a:rPr lang="pt-BR" sz="1600" b="1" dirty="0"/>
              <a:t>seu_rdd.toDebugString</a:t>
            </a:r>
          </a:p>
          <a:p>
            <a:endParaRPr lang="pt-BR" sz="1600" b="1" dirty="0"/>
          </a:p>
          <a:p>
            <a:r>
              <a:rPr lang="pt-BR" sz="1600" b="1" dirty="0"/>
              <a:t>Least Recent Used (LRU)</a:t>
            </a:r>
          </a:p>
          <a:p>
            <a:r>
              <a:rPr lang="pt-BR" sz="1600" dirty="0"/>
              <a:t>Quando tentamos persistir em RDD, mas não existe memória suficiente por conta de outras RDD’s em memória, os RDD’s mais antigos serão removidos para liberar espaço.</a:t>
            </a:r>
            <a:endParaRPr lang="en-IE" sz="1600" dirty="0"/>
          </a:p>
        </p:txBody>
      </p:sp>
    </p:spTree>
    <p:extLst>
      <p:ext uri="{BB962C8B-B14F-4D97-AF65-F5344CB8AC3E}">
        <p14:creationId xmlns:p14="http://schemas.microsoft.com/office/powerpoint/2010/main" val="166846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D31E8B5-7B11-47FB-BA80-763683C6713C}"/>
              </a:ext>
            </a:extLst>
          </p:cNvPr>
          <p:cNvSpPr txBox="1"/>
          <p:nvPr/>
        </p:nvSpPr>
        <p:spPr>
          <a:xfrm>
            <a:off x="755373" y="1046922"/>
            <a:ext cx="7832036" cy="1200329"/>
          </a:xfrm>
          <a:prstGeom prst="rect">
            <a:avLst/>
          </a:prstGeom>
          <a:noFill/>
        </p:spPr>
        <p:txBody>
          <a:bodyPr wrap="square" rtlCol="0">
            <a:spAutoFit/>
          </a:bodyPr>
          <a:lstStyle/>
          <a:p>
            <a:pPr marL="285750" indent="-285750">
              <a:buFontTx/>
              <a:buChar char="-"/>
            </a:pPr>
            <a:r>
              <a:rPr lang="pt-BR" dirty="0"/>
              <a:t>O cluster possui master node e worker nodes</a:t>
            </a:r>
          </a:p>
          <a:p>
            <a:pPr marL="285750" indent="-285750">
              <a:buFontTx/>
              <a:buChar char="-"/>
            </a:pPr>
            <a:r>
              <a:rPr lang="pt-BR" dirty="0"/>
              <a:t>Quando você inicia spark-shell, uma application é criada</a:t>
            </a:r>
          </a:p>
          <a:p>
            <a:pPr marL="285750" indent="-285750">
              <a:buFontTx/>
              <a:buChar char="-"/>
            </a:pPr>
            <a:r>
              <a:rPr lang="pt-BR" dirty="0"/>
              <a:t>Uma application possui executor, que por sua vez rodam em worker nodes</a:t>
            </a:r>
          </a:p>
          <a:p>
            <a:pPr marL="285750" indent="-285750">
              <a:buFontTx/>
              <a:buChar char="-"/>
            </a:pPr>
            <a:endParaRPr lang="en-IE" dirty="0"/>
          </a:p>
        </p:txBody>
      </p:sp>
      <p:pic>
        <p:nvPicPr>
          <p:cNvPr id="3" name="Imagem 2">
            <a:extLst>
              <a:ext uri="{FF2B5EF4-FFF2-40B4-BE49-F238E27FC236}">
                <a16:creationId xmlns:a16="http://schemas.microsoft.com/office/drawing/2014/main" id="{6A9A5434-AA62-4338-B4FA-439B95BE7E95}"/>
              </a:ext>
            </a:extLst>
          </p:cNvPr>
          <p:cNvPicPr>
            <a:picLocks noChangeAspect="1"/>
          </p:cNvPicPr>
          <p:nvPr/>
        </p:nvPicPr>
        <p:blipFill rotWithShape="1">
          <a:blip r:embed="rId2"/>
          <a:srcRect l="18587" t="4422" r="19240" b="4906"/>
          <a:stretch/>
        </p:blipFill>
        <p:spPr>
          <a:xfrm>
            <a:off x="914399" y="2290541"/>
            <a:ext cx="4916557" cy="4031233"/>
          </a:xfrm>
          <a:prstGeom prst="rect">
            <a:avLst/>
          </a:prstGeom>
        </p:spPr>
      </p:pic>
      <p:pic>
        <p:nvPicPr>
          <p:cNvPr id="4" name="Imagem 3">
            <a:extLst>
              <a:ext uri="{FF2B5EF4-FFF2-40B4-BE49-F238E27FC236}">
                <a16:creationId xmlns:a16="http://schemas.microsoft.com/office/drawing/2014/main" id="{1FDAC6DB-3AD4-4643-A66B-636720A48741}"/>
              </a:ext>
            </a:extLst>
          </p:cNvPr>
          <p:cNvPicPr>
            <a:picLocks noChangeAspect="1"/>
          </p:cNvPicPr>
          <p:nvPr/>
        </p:nvPicPr>
        <p:blipFill rotWithShape="1">
          <a:blip r:embed="rId3"/>
          <a:srcRect l="17282" t="6162" r="22174" b="4713"/>
          <a:stretch/>
        </p:blipFill>
        <p:spPr>
          <a:xfrm>
            <a:off x="7838661" y="3429000"/>
            <a:ext cx="3644347" cy="3016236"/>
          </a:xfrm>
          <a:prstGeom prst="rect">
            <a:avLst/>
          </a:prstGeom>
        </p:spPr>
      </p:pic>
      <p:sp>
        <p:nvSpPr>
          <p:cNvPr id="5" name="CaixaDeTexto 4">
            <a:extLst>
              <a:ext uri="{FF2B5EF4-FFF2-40B4-BE49-F238E27FC236}">
                <a16:creationId xmlns:a16="http://schemas.microsoft.com/office/drawing/2014/main" id="{B9460B6F-5E5D-4C5D-A7F9-395EA24B1E33}"/>
              </a:ext>
            </a:extLst>
          </p:cNvPr>
          <p:cNvSpPr txBox="1"/>
          <p:nvPr/>
        </p:nvSpPr>
        <p:spPr>
          <a:xfrm>
            <a:off x="7838661" y="2505670"/>
            <a:ext cx="3644347" cy="923330"/>
          </a:xfrm>
          <a:prstGeom prst="rect">
            <a:avLst/>
          </a:prstGeom>
          <a:noFill/>
        </p:spPr>
        <p:txBody>
          <a:bodyPr wrap="square" rtlCol="0">
            <a:spAutoFit/>
          </a:bodyPr>
          <a:lstStyle/>
          <a:p>
            <a:r>
              <a:rPr lang="pt-BR" dirty="0"/>
              <a:t>DAG scheduller e task scheduller pertencem ao driver.</a:t>
            </a:r>
          </a:p>
          <a:p>
            <a:r>
              <a:rPr lang="pt-BR" dirty="0"/>
              <a:t>Neste caso, spark-shell é o seu driver</a:t>
            </a:r>
            <a:endParaRPr lang="en-IE" dirty="0"/>
          </a:p>
        </p:txBody>
      </p:sp>
      <p:sp>
        <p:nvSpPr>
          <p:cNvPr id="6" name="CaixaDeTexto 5">
            <a:extLst>
              <a:ext uri="{FF2B5EF4-FFF2-40B4-BE49-F238E27FC236}">
                <a16:creationId xmlns:a16="http://schemas.microsoft.com/office/drawing/2014/main" id="{E03D5F89-A69A-4DDF-825E-0D6291F95DC9}"/>
              </a:ext>
            </a:extLst>
          </p:cNvPr>
          <p:cNvSpPr txBox="1"/>
          <p:nvPr/>
        </p:nvSpPr>
        <p:spPr>
          <a:xfrm>
            <a:off x="530086" y="344557"/>
            <a:ext cx="4449936" cy="523220"/>
          </a:xfrm>
          <a:prstGeom prst="rect">
            <a:avLst/>
          </a:prstGeom>
          <a:noFill/>
        </p:spPr>
        <p:txBody>
          <a:bodyPr wrap="none" rtlCol="0">
            <a:spAutoFit/>
          </a:bodyPr>
          <a:lstStyle/>
          <a:p>
            <a:r>
              <a:rPr lang="pt-BR" sz="2800" dirty="0"/>
              <a:t>Arquitetura Spark em cluster</a:t>
            </a:r>
            <a:endParaRPr lang="en-IE" sz="2800" dirty="0"/>
          </a:p>
        </p:txBody>
      </p:sp>
    </p:spTree>
    <p:extLst>
      <p:ext uri="{BB962C8B-B14F-4D97-AF65-F5344CB8AC3E}">
        <p14:creationId xmlns:p14="http://schemas.microsoft.com/office/powerpoint/2010/main" val="81665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E03D5F89-A69A-4DDF-825E-0D6291F95DC9}"/>
              </a:ext>
            </a:extLst>
          </p:cNvPr>
          <p:cNvSpPr txBox="1"/>
          <p:nvPr/>
        </p:nvSpPr>
        <p:spPr>
          <a:xfrm>
            <a:off x="530086" y="344557"/>
            <a:ext cx="2159437" cy="523220"/>
          </a:xfrm>
          <a:prstGeom prst="rect">
            <a:avLst/>
          </a:prstGeom>
          <a:noFill/>
        </p:spPr>
        <p:txBody>
          <a:bodyPr wrap="none" rtlCol="0">
            <a:spAutoFit/>
          </a:bodyPr>
          <a:lstStyle/>
          <a:p>
            <a:r>
              <a:rPr lang="pt-BR" sz="2800" dirty="0"/>
              <a:t>Data Sources</a:t>
            </a:r>
            <a:endParaRPr lang="en-IE" sz="2800" dirty="0"/>
          </a:p>
        </p:txBody>
      </p:sp>
      <p:graphicFrame>
        <p:nvGraphicFramePr>
          <p:cNvPr id="9" name="Tabela 8">
            <a:extLst>
              <a:ext uri="{FF2B5EF4-FFF2-40B4-BE49-F238E27FC236}">
                <a16:creationId xmlns:a16="http://schemas.microsoft.com/office/drawing/2014/main" id="{897BE070-4349-42B7-8C56-2C208A910B90}"/>
              </a:ext>
            </a:extLst>
          </p:cNvPr>
          <p:cNvGraphicFramePr>
            <a:graphicFrameLocks noGrp="1"/>
          </p:cNvGraphicFramePr>
          <p:nvPr>
            <p:extLst>
              <p:ext uri="{D42A27DB-BD31-4B8C-83A1-F6EECF244321}">
                <p14:modId xmlns:p14="http://schemas.microsoft.com/office/powerpoint/2010/main" val="388253391"/>
              </p:ext>
            </p:extLst>
          </p:nvPr>
        </p:nvGraphicFramePr>
        <p:xfrm>
          <a:off x="530085" y="1276258"/>
          <a:ext cx="10694506" cy="2062480"/>
        </p:xfrm>
        <a:graphic>
          <a:graphicData uri="http://schemas.openxmlformats.org/drawingml/2006/table">
            <a:tbl>
              <a:tblPr firstRow="1" bandRow="1">
                <a:tableStyleId>{7DF18680-E054-41AD-8BC1-D1AEF772440D}</a:tableStyleId>
              </a:tblPr>
              <a:tblGrid>
                <a:gridCol w="1934819">
                  <a:extLst>
                    <a:ext uri="{9D8B030D-6E8A-4147-A177-3AD203B41FA5}">
                      <a16:colId xmlns:a16="http://schemas.microsoft.com/office/drawing/2014/main" val="3985320470"/>
                    </a:ext>
                  </a:extLst>
                </a:gridCol>
                <a:gridCol w="8759687">
                  <a:extLst>
                    <a:ext uri="{9D8B030D-6E8A-4147-A177-3AD203B41FA5}">
                      <a16:colId xmlns:a16="http://schemas.microsoft.com/office/drawing/2014/main" val="3656685538"/>
                    </a:ext>
                  </a:extLst>
                </a:gridCol>
              </a:tblGrid>
              <a:tr h="370840">
                <a:tc>
                  <a:txBody>
                    <a:bodyPr/>
                    <a:lstStyle/>
                    <a:p>
                      <a:r>
                        <a:rPr lang="pt-BR" sz="1600" dirty="0" err="1"/>
                        <a:t>Save</a:t>
                      </a:r>
                      <a:r>
                        <a:rPr lang="pt-BR" sz="1600" dirty="0"/>
                        <a:t> </a:t>
                      </a:r>
                      <a:r>
                        <a:rPr lang="pt-BR" sz="1600" dirty="0" err="1"/>
                        <a:t>mode</a:t>
                      </a:r>
                      <a:endParaRPr lang="en-IE" sz="1600" dirty="0"/>
                    </a:p>
                  </a:txBody>
                  <a:tcPr/>
                </a:tc>
                <a:tc>
                  <a:txBody>
                    <a:bodyPr/>
                    <a:lstStyle/>
                    <a:p>
                      <a:r>
                        <a:rPr lang="pt-BR" sz="1600" dirty="0"/>
                        <a:t>Definição</a:t>
                      </a:r>
                      <a:endParaRPr lang="en-IE" sz="1600" dirty="0"/>
                    </a:p>
                  </a:txBody>
                  <a:tcPr/>
                </a:tc>
                <a:extLst>
                  <a:ext uri="{0D108BD9-81ED-4DB2-BD59-A6C34878D82A}">
                    <a16:rowId xmlns:a16="http://schemas.microsoft.com/office/drawing/2014/main" val="997468911"/>
                  </a:ext>
                </a:extLst>
              </a:tr>
              <a:tr h="370840">
                <a:tc>
                  <a:txBody>
                    <a:bodyPr/>
                    <a:lstStyle/>
                    <a:p>
                      <a:r>
                        <a:rPr lang="pt-BR" sz="1600" dirty="0" err="1"/>
                        <a:t>append</a:t>
                      </a:r>
                      <a:endParaRPr lang="en-IE" sz="1600" dirty="0"/>
                    </a:p>
                  </a:txBody>
                  <a:tcPr/>
                </a:tc>
                <a:tc>
                  <a:txBody>
                    <a:bodyPr/>
                    <a:lstStyle/>
                    <a:p>
                      <a:r>
                        <a:rPr lang="pt-BR" sz="1600" dirty="0"/>
                        <a:t>Adiciona o arquivo de saída à lista de arquivos que já existe no diretório</a:t>
                      </a:r>
                      <a:endParaRPr lang="en-IE" sz="1600" dirty="0"/>
                    </a:p>
                  </a:txBody>
                  <a:tcPr/>
                </a:tc>
                <a:extLst>
                  <a:ext uri="{0D108BD9-81ED-4DB2-BD59-A6C34878D82A}">
                    <a16:rowId xmlns:a16="http://schemas.microsoft.com/office/drawing/2014/main" val="3944268286"/>
                  </a:ext>
                </a:extLst>
              </a:tr>
              <a:tr h="370840">
                <a:tc>
                  <a:txBody>
                    <a:bodyPr/>
                    <a:lstStyle/>
                    <a:p>
                      <a:r>
                        <a:rPr lang="pt-BR" sz="1600" dirty="0" err="1"/>
                        <a:t>overwrite</a:t>
                      </a:r>
                      <a:endParaRPr lang="en-IE" sz="1600" dirty="0"/>
                    </a:p>
                  </a:txBody>
                  <a:tcPr/>
                </a:tc>
                <a:tc>
                  <a:txBody>
                    <a:bodyPr/>
                    <a:lstStyle/>
                    <a:p>
                      <a:r>
                        <a:rPr lang="pt-BR" sz="1600" dirty="0"/>
                        <a:t>Sobrescreve os dados existentes no diretório</a:t>
                      </a:r>
                      <a:endParaRPr lang="en-IE" sz="1600" dirty="0"/>
                    </a:p>
                  </a:txBody>
                  <a:tcPr/>
                </a:tc>
                <a:extLst>
                  <a:ext uri="{0D108BD9-81ED-4DB2-BD59-A6C34878D82A}">
                    <a16:rowId xmlns:a16="http://schemas.microsoft.com/office/drawing/2014/main" val="4061601760"/>
                  </a:ext>
                </a:extLst>
              </a:tr>
              <a:tr h="370840">
                <a:tc>
                  <a:txBody>
                    <a:bodyPr/>
                    <a:lstStyle/>
                    <a:p>
                      <a:r>
                        <a:rPr lang="pt-BR" sz="1600" b="1" dirty="0" err="1"/>
                        <a:t>errorIfExists</a:t>
                      </a:r>
                      <a:endParaRPr lang="en-IE" sz="1600" b="1" dirty="0"/>
                    </a:p>
                  </a:txBody>
                  <a:tcPr/>
                </a:tc>
                <a:tc>
                  <a:txBody>
                    <a:bodyPr/>
                    <a:lstStyle/>
                    <a:p>
                      <a:r>
                        <a:rPr lang="pt-BR" sz="1600" b="1" dirty="0"/>
                        <a:t>Exibe um erro e termina a operação caso já exista um arquivo no diretório de saída (PADRÃO)</a:t>
                      </a:r>
                      <a:endParaRPr lang="en-IE" sz="1600" b="1" dirty="0"/>
                    </a:p>
                  </a:txBody>
                  <a:tcPr/>
                </a:tc>
                <a:extLst>
                  <a:ext uri="{0D108BD9-81ED-4DB2-BD59-A6C34878D82A}">
                    <a16:rowId xmlns:a16="http://schemas.microsoft.com/office/drawing/2014/main" val="4284523053"/>
                  </a:ext>
                </a:extLst>
              </a:tr>
              <a:tr h="370840">
                <a:tc>
                  <a:txBody>
                    <a:bodyPr/>
                    <a:lstStyle/>
                    <a:p>
                      <a:r>
                        <a:rPr lang="pt-BR" sz="1600" dirty="0" err="1"/>
                        <a:t>ignnore</a:t>
                      </a:r>
                      <a:endParaRPr lang="en-IE" sz="1600" dirty="0"/>
                    </a:p>
                  </a:txBody>
                  <a:tcPr/>
                </a:tc>
                <a:tc>
                  <a:txBody>
                    <a:bodyPr/>
                    <a:lstStyle/>
                    <a:p>
                      <a:r>
                        <a:rPr lang="pt-BR" sz="1600" dirty="0"/>
                        <a:t>Caso já exista um acaso já exista um arquivo no diretório de </a:t>
                      </a:r>
                      <a:r>
                        <a:rPr lang="pt-BR" sz="1600" dirty="0" err="1"/>
                        <a:t>saídarquivo</a:t>
                      </a:r>
                      <a:r>
                        <a:rPr lang="pt-BR" sz="1600" dirty="0"/>
                        <a:t> no diretório de saída, não faça nada com o dataframe</a:t>
                      </a:r>
                      <a:endParaRPr lang="en-IE" sz="1600" dirty="0"/>
                    </a:p>
                  </a:txBody>
                  <a:tcPr/>
                </a:tc>
                <a:extLst>
                  <a:ext uri="{0D108BD9-81ED-4DB2-BD59-A6C34878D82A}">
                    <a16:rowId xmlns:a16="http://schemas.microsoft.com/office/drawing/2014/main" val="1196587449"/>
                  </a:ext>
                </a:extLst>
              </a:tr>
            </a:tbl>
          </a:graphicData>
        </a:graphic>
      </p:graphicFrame>
      <p:graphicFrame>
        <p:nvGraphicFramePr>
          <p:cNvPr id="10" name="Tabela 9">
            <a:extLst>
              <a:ext uri="{FF2B5EF4-FFF2-40B4-BE49-F238E27FC236}">
                <a16:creationId xmlns:a16="http://schemas.microsoft.com/office/drawing/2014/main" id="{B983BDA3-6B5E-44A3-9915-5908AC8366EB}"/>
              </a:ext>
            </a:extLst>
          </p:cNvPr>
          <p:cNvGraphicFramePr>
            <a:graphicFrameLocks noGrp="1"/>
          </p:cNvGraphicFramePr>
          <p:nvPr>
            <p:extLst>
              <p:ext uri="{D42A27DB-BD31-4B8C-83A1-F6EECF244321}">
                <p14:modId xmlns:p14="http://schemas.microsoft.com/office/powerpoint/2010/main" val="1985996094"/>
              </p:ext>
            </p:extLst>
          </p:nvPr>
        </p:nvGraphicFramePr>
        <p:xfrm>
          <a:off x="530085" y="4114967"/>
          <a:ext cx="10694506" cy="1691640"/>
        </p:xfrm>
        <a:graphic>
          <a:graphicData uri="http://schemas.openxmlformats.org/drawingml/2006/table">
            <a:tbl>
              <a:tblPr firstRow="1" bandRow="1">
                <a:tableStyleId>{7DF18680-E054-41AD-8BC1-D1AEF772440D}</a:tableStyleId>
              </a:tblPr>
              <a:tblGrid>
                <a:gridCol w="1934819">
                  <a:extLst>
                    <a:ext uri="{9D8B030D-6E8A-4147-A177-3AD203B41FA5}">
                      <a16:colId xmlns:a16="http://schemas.microsoft.com/office/drawing/2014/main" val="3985320470"/>
                    </a:ext>
                  </a:extLst>
                </a:gridCol>
                <a:gridCol w="8759687">
                  <a:extLst>
                    <a:ext uri="{9D8B030D-6E8A-4147-A177-3AD203B41FA5}">
                      <a16:colId xmlns:a16="http://schemas.microsoft.com/office/drawing/2014/main" val="3656685538"/>
                    </a:ext>
                  </a:extLst>
                </a:gridCol>
              </a:tblGrid>
              <a:tr h="370840">
                <a:tc>
                  <a:txBody>
                    <a:bodyPr/>
                    <a:lstStyle/>
                    <a:p>
                      <a:r>
                        <a:rPr lang="pt-BR" sz="1600" dirty="0" err="1"/>
                        <a:t>Read</a:t>
                      </a:r>
                      <a:r>
                        <a:rPr lang="pt-BR" sz="1600" dirty="0"/>
                        <a:t> </a:t>
                      </a:r>
                      <a:r>
                        <a:rPr lang="pt-BR" sz="1600" dirty="0" err="1"/>
                        <a:t>mode</a:t>
                      </a:r>
                      <a:endParaRPr lang="en-IE" sz="1600" dirty="0"/>
                    </a:p>
                  </a:txBody>
                  <a:tcPr/>
                </a:tc>
                <a:tc>
                  <a:txBody>
                    <a:bodyPr/>
                    <a:lstStyle/>
                    <a:p>
                      <a:r>
                        <a:rPr lang="pt-BR" sz="1600" dirty="0"/>
                        <a:t>Definição</a:t>
                      </a:r>
                      <a:endParaRPr lang="en-IE" sz="1600" dirty="0"/>
                    </a:p>
                  </a:txBody>
                  <a:tcPr/>
                </a:tc>
                <a:extLst>
                  <a:ext uri="{0D108BD9-81ED-4DB2-BD59-A6C34878D82A}">
                    <a16:rowId xmlns:a16="http://schemas.microsoft.com/office/drawing/2014/main" val="997468911"/>
                  </a:ext>
                </a:extLst>
              </a:tr>
              <a:tr h="370840">
                <a:tc>
                  <a:txBody>
                    <a:bodyPr/>
                    <a:lstStyle/>
                    <a:p>
                      <a:r>
                        <a:rPr lang="pt-BR" sz="1600" b="1" dirty="0" err="1"/>
                        <a:t>Permissive</a:t>
                      </a:r>
                      <a:endParaRPr lang="en-IE" sz="1600" b="1" dirty="0"/>
                    </a:p>
                  </a:txBody>
                  <a:tcPr/>
                </a:tc>
                <a:tc>
                  <a:txBody>
                    <a:bodyPr/>
                    <a:lstStyle/>
                    <a:p>
                      <a:r>
                        <a:rPr lang="pt-BR" sz="1600" b="1" dirty="0"/>
                        <a:t>Seta todos os campos para </a:t>
                      </a:r>
                      <a:r>
                        <a:rPr lang="pt-BR" sz="1600" b="1" dirty="0" err="1"/>
                        <a:t>null</a:t>
                      </a:r>
                      <a:r>
                        <a:rPr lang="pt-BR" sz="1600" b="1" dirty="0"/>
                        <a:t> quando encontra um registro corrompido e armazena todos os registros corrompidos em uma coluna </a:t>
                      </a:r>
                      <a:r>
                        <a:rPr lang="pt-BR" sz="1600" b="1" dirty="0" err="1"/>
                        <a:t>string</a:t>
                      </a:r>
                      <a:r>
                        <a:rPr lang="pt-BR" sz="1600" b="1" dirty="0"/>
                        <a:t> chamada </a:t>
                      </a:r>
                      <a:r>
                        <a:rPr lang="pt-BR" sz="1600" b="1" dirty="0" err="1"/>
                        <a:t>corrupt_record</a:t>
                      </a:r>
                      <a:r>
                        <a:rPr lang="pt-BR" sz="1600" b="1" dirty="0"/>
                        <a:t> (PADRÃO)</a:t>
                      </a:r>
                      <a:endParaRPr lang="en-IE" sz="1600" b="1" dirty="0"/>
                    </a:p>
                  </a:txBody>
                  <a:tcPr/>
                </a:tc>
                <a:extLst>
                  <a:ext uri="{0D108BD9-81ED-4DB2-BD59-A6C34878D82A}">
                    <a16:rowId xmlns:a16="http://schemas.microsoft.com/office/drawing/2014/main" val="3944268286"/>
                  </a:ext>
                </a:extLst>
              </a:tr>
              <a:tr h="370840">
                <a:tc>
                  <a:txBody>
                    <a:bodyPr/>
                    <a:lstStyle/>
                    <a:p>
                      <a:r>
                        <a:rPr lang="pt-BR" sz="1600" dirty="0" err="1"/>
                        <a:t>dropMalformed</a:t>
                      </a:r>
                      <a:endParaRPr lang="en-IE" sz="1600" dirty="0"/>
                    </a:p>
                  </a:txBody>
                  <a:tcPr/>
                </a:tc>
                <a:tc>
                  <a:txBody>
                    <a:bodyPr/>
                    <a:lstStyle/>
                    <a:p>
                      <a:r>
                        <a:rPr lang="pt-BR" sz="1600" dirty="0"/>
                        <a:t>Apaga o registro que possui erros</a:t>
                      </a:r>
                      <a:endParaRPr lang="en-IE" sz="1600" dirty="0"/>
                    </a:p>
                  </a:txBody>
                  <a:tcPr/>
                </a:tc>
                <a:extLst>
                  <a:ext uri="{0D108BD9-81ED-4DB2-BD59-A6C34878D82A}">
                    <a16:rowId xmlns:a16="http://schemas.microsoft.com/office/drawing/2014/main" val="4061601760"/>
                  </a:ext>
                </a:extLst>
              </a:tr>
              <a:tr h="370840">
                <a:tc>
                  <a:txBody>
                    <a:bodyPr/>
                    <a:lstStyle/>
                    <a:p>
                      <a:r>
                        <a:rPr lang="pt-BR" sz="1600" b="0" dirty="0" err="1"/>
                        <a:t>failFast</a:t>
                      </a:r>
                      <a:endParaRPr lang="en-IE" sz="1600" b="0" dirty="0"/>
                    </a:p>
                  </a:txBody>
                  <a:tcPr/>
                </a:tc>
                <a:tc>
                  <a:txBody>
                    <a:bodyPr/>
                    <a:lstStyle/>
                    <a:p>
                      <a:r>
                        <a:rPr lang="pt-BR" sz="1600" b="0" dirty="0"/>
                        <a:t>Retorna um erro se automaticamente quando encontra um erro</a:t>
                      </a:r>
                      <a:endParaRPr lang="en-IE" sz="1600" b="0" dirty="0"/>
                    </a:p>
                  </a:txBody>
                  <a:tcPr/>
                </a:tc>
                <a:extLst>
                  <a:ext uri="{0D108BD9-81ED-4DB2-BD59-A6C34878D82A}">
                    <a16:rowId xmlns:a16="http://schemas.microsoft.com/office/drawing/2014/main" val="4284523053"/>
                  </a:ext>
                </a:extLst>
              </a:tr>
            </a:tbl>
          </a:graphicData>
        </a:graphic>
      </p:graphicFrame>
    </p:spTree>
    <p:extLst>
      <p:ext uri="{BB962C8B-B14F-4D97-AF65-F5344CB8AC3E}">
        <p14:creationId xmlns:p14="http://schemas.microsoft.com/office/powerpoint/2010/main" val="297114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4" name="Picture 14" descr="Resultado de im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9453"/>
            <a:ext cx="12192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038263"/>
            <a:ext cx="12192000" cy="769441"/>
          </a:xfrm>
          <a:prstGeom prst="rect">
            <a:avLst/>
          </a:prstGeom>
          <a:noFill/>
        </p:spPr>
        <p:txBody>
          <a:bodyPr wrap="square" rtlCol="0">
            <a:spAutoFit/>
          </a:bodyPr>
          <a:lstStyle/>
          <a:p>
            <a:pPr algn="ctr"/>
            <a:r>
              <a:rPr lang="en-US" sz="4400" dirty="0">
                <a:solidFill>
                  <a:schemeClr val="bg1"/>
                </a:solidFill>
              </a:rPr>
              <a:t>Criando modelos com MLlib</a:t>
            </a:r>
          </a:p>
        </p:txBody>
      </p:sp>
      <p:sp>
        <p:nvSpPr>
          <p:cNvPr id="2" name="TextBox 1"/>
          <p:cNvSpPr txBox="1"/>
          <p:nvPr/>
        </p:nvSpPr>
        <p:spPr>
          <a:xfrm>
            <a:off x="0" y="2164976"/>
            <a:ext cx="12192000" cy="523220"/>
          </a:xfrm>
          <a:prstGeom prst="rect">
            <a:avLst/>
          </a:prstGeom>
          <a:noFill/>
        </p:spPr>
        <p:txBody>
          <a:bodyPr wrap="square" rtlCol="0">
            <a:spAutoFit/>
          </a:bodyPr>
          <a:lstStyle/>
          <a:p>
            <a:pPr algn="ctr"/>
            <a:r>
              <a:rPr lang="pt-BR" sz="2800" b="1" dirty="0"/>
              <a:t>PARTE 2</a:t>
            </a:r>
          </a:p>
        </p:txBody>
      </p:sp>
    </p:spTree>
    <p:extLst>
      <p:ext uri="{BB962C8B-B14F-4D97-AF65-F5344CB8AC3E}">
        <p14:creationId xmlns:p14="http://schemas.microsoft.com/office/powerpoint/2010/main" val="108107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4" name="Picture 14" descr="Resultado de im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9453"/>
            <a:ext cx="12192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038263"/>
            <a:ext cx="12192000" cy="769441"/>
          </a:xfrm>
          <a:prstGeom prst="rect">
            <a:avLst/>
          </a:prstGeom>
          <a:noFill/>
        </p:spPr>
        <p:txBody>
          <a:bodyPr wrap="square" rtlCol="0">
            <a:spAutoFit/>
          </a:bodyPr>
          <a:lstStyle/>
          <a:p>
            <a:pPr algn="ctr"/>
            <a:r>
              <a:rPr lang="en-US" sz="4400" dirty="0">
                <a:solidFill>
                  <a:schemeClr val="bg1"/>
                </a:solidFill>
              </a:rPr>
              <a:t>Colocando seus modelos em produção</a:t>
            </a:r>
          </a:p>
        </p:txBody>
      </p:sp>
      <p:sp>
        <p:nvSpPr>
          <p:cNvPr id="2" name="TextBox 1"/>
          <p:cNvSpPr txBox="1"/>
          <p:nvPr/>
        </p:nvSpPr>
        <p:spPr>
          <a:xfrm>
            <a:off x="0" y="2164976"/>
            <a:ext cx="12192000" cy="523220"/>
          </a:xfrm>
          <a:prstGeom prst="rect">
            <a:avLst/>
          </a:prstGeom>
          <a:noFill/>
        </p:spPr>
        <p:txBody>
          <a:bodyPr wrap="square" rtlCol="0">
            <a:spAutoFit/>
          </a:bodyPr>
          <a:lstStyle/>
          <a:p>
            <a:pPr algn="ctr"/>
            <a:r>
              <a:rPr lang="pt-BR" sz="2800" b="1" dirty="0"/>
              <a:t>PARTE 3</a:t>
            </a:r>
          </a:p>
        </p:txBody>
      </p:sp>
    </p:spTree>
    <p:extLst>
      <p:ext uri="{BB962C8B-B14F-4D97-AF65-F5344CB8AC3E}">
        <p14:creationId xmlns:p14="http://schemas.microsoft.com/office/powerpoint/2010/main" val="407765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983124"/>
            <a:ext cx="12192000" cy="523220"/>
          </a:xfrm>
          <a:prstGeom prst="rect">
            <a:avLst/>
          </a:prstGeom>
          <a:noFill/>
        </p:spPr>
        <p:txBody>
          <a:bodyPr wrap="square" rtlCol="0">
            <a:spAutoFit/>
          </a:bodyPr>
          <a:lstStyle/>
          <a:p>
            <a:pPr algn="ctr"/>
            <a:r>
              <a:rPr lang="pt-BR" sz="2800" b="1" dirty="0"/>
              <a:t>Obrigado</a:t>
            </a:r>
          </a:p>
        </p:txBody>
      </p:sp>
      <p:sp>
        <p:nvSpPr>
          <p:cNvPr id="5" name="TextBox 4"/>
          <p:cNvSpPr txBox="1"/>
          <p:nvPr/>
        </p:nvSpPr>
        <p:spPr>
          <a:xfrm>
            <a:off x="0" y="6337668"/>
            <a:ext cx="12192000" cy="461665"/>
          </a:xfrm>
          <a:prstGeom prst="rect">
            <a:avLst/>
          </a:prstGeom>
          <a:noFill/>
        </p:spPr>
        <p:txBody>
          <a:bodyPr wrap="square" rtlCol="0">
            <a:spAutoFit/>
          </a:bodyPr>
          <a:lstStyle/>
          <a:p>
            <a:pPr algn="ctr"/>
            <a:r>
              <a:rPr lang="en-US" sz="1400" spc="300" dirty="0"/>
              <a:t>Hacking </a:t>
            </a:r>
            <a:r>
              <a:rPr lang="en-US" sz="1400" b="1" spc="300" dirty="0"/>
              <a:t>Analytics</a:t>
            </a:r>
          </a:p>
          <a:p>
            <a:pPr algn="ctr"/>
            <a:r>
              <a:rPr lang="en-US" sz="1000" b="1" dirty="0"/>
              <a:t>www.hackinganalytics.com</a:t>
            </a:r>
          </a:p>
        </p:txBody>
      </p:sp>
    </p:spTree>
    <p:extLst>
      <p:ext uri="{BB962C8B-B14F-4D97-AF65-F5344CB8AC3E}">
        <p14:creationId xmlns:p14="http://schemas.microsoft.com/office/powerpoint/2010/main" val="122531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48" name="Picture 14" descr="Resultado de imag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914401"/>
          </a:xfrm>
          <a:prstGeom prst="rect">
            <a:avLst/>
          </a:prstGeom>
          <a:noFill/>
          <a:extLst>
            <a:ext uri="{909E8E84-426E-40DD-AFC4-6F175D3DCCD1}">
              <a14:hiddenFill xmlns:a14="http://schemas.microsoft.com/office/drawing/2010/main">
                <a:solidFill>
                  <a:srgbClr val="FFFFFF"/>
                </a:solidFill>
              </a14:hiddenFill>
            </a:ext>
          </a:extLst>
        </p:spPr>
      </p:pic>
      <p:sp>
        <p:nvSpPr>
          <p:cNvPr id="33" name="Shape 33"/>
          <p:cNvSpPr txBox="1"/>
          <p:nvPr/>
        </p:nvSpPr>
        <p:spPr>
          <a:xfrm>
            <a:off x="27219" y="1714500"/>
            <a:ext cx="3200399" cy="838199"/>
          </a:xfrm>
          <a:prstGeom prst="rect">
            <a:avLst/>
          </a:prstGeom>
          <a:noFill/>
          <a:ln>
            <a:noFill/>
          </a:ln>
        </p:spPr>
        <p:txBody>
          <a:bodyPr lIns="91425" tIns="91425" rIns="91425" bIns="91425" anchor="t" anchorCtr="0">
            <a:noAutofit/>
          </a:bodyPr>
          <a:lstStyle/>
          <a:p>
            <a:pPr algn="ctr"/>
            <a:r>
              <a:rPr lang="en" sz="2400" b="1" noProof="1">
                <a:latin typeface="Calibri" charset="0"/>
                <a:ea typeface="Calibri" charset="0"/>
                <a:cs typeface="Calibri" charset="0"/>
                <a:sym typeface="Droid Serif"/>
              </a:rPr>
              <a:t>Weslley </a:t>
            </a:r>
            <a:r>
              <a:rPr lang="en" sz="2400" noProof="1">
                <a:latin typeface="Calibri" charset="0"/>
                <a:ea typeface="Calibri" charset="0"/>
                <a:cs typeface="Calibri" charset="0"/>
                <a:sym typeface="Droid Serif"/>
              </a:rPr>
              <a:t>Moura</a:t>
            </a:r>
          </a:p>
          <a:p>
            <a:pPr algn="ctr"/>
            <a:r>
              <a:rPr lang="en" sz="1600" noProof="1">
                <a:solidFill>
                  <a:schemeClr val="bg1">
                    <a:lumMod val="50000"/>
                  </a:schemeClr>
                </a:solidFill>
                <a:latin typeface="Calibri" charset="0"/>
                <a:ea typeface="Calibri" charset="0"/>
                <a:cs typeface="Calibri" charset="0"/>
                <a:sym typeface="Droid Serif"/>
              </a:rPr>
              <a:t>Instrutor</a:t>
            </a:r>
            <a:endParaRPr lang="en" sz="2400" noProof="1">
              <a:solidFill>
                <a:schemeClr val="bg1">
                  <a:lumMod val="50000"/>
                </a:schemeClr>
              </a:solidFill>
              <a:latin typeface="Calibri" charset="0"/>
              <a:ea typeface="Calibri" charset="0"/>
              <a:cs typeface="Calibri" charset="0"/>
              <a:sym typeface="Droid Serif"/>
            </a:endParaRPr>
          </a:p>
        </p:txBody>
      </p:sp>
      <p:sp>
        <p:nvSpPr>
          <p:cNvPr id="38" name="Shape 38"/>
          <p:cNvSpPr/>
          <p:nvPr/>
        </p:nvSpPr>
        <p:spPr>
          <a:xfrm>
            <a:off x="16043" y="2574761"/>
            <a:ext cx="3992400" cy="149561"/>
          </a:xfrm>
          <a:prstGeom prst="rect">
            <a:avLst/>
          </a:prstGeom>
          <a:solidFill>
            <a:schemeClr val="tx1">
              <a:lumMod val="50000"/>
              <a:lumOff val="50000"/>
            </a:schemeClr>
          </a:solidFill>
          <a:ln>
            <a:noFill/>
          </a:ln>
        </p:spPr>
        <p:txBody>
          <a:bodyPr lIns="91425" tIns="91425" rIns="91425" bIns="91425" anchor="ctr" anchorCtr="0">
            <a:noAutofit/>
          </a:bodyPr>
          <a:lstStyle/>
          <a:p>
            <a:endParaRPr noProof="1">
              <a:solidFill>
                <a:srgbClr val="434343"/>
              </a:solidFill>
            </a:endParaRPr>
          </a:p>
        </p:txBody>
      </p:sp>
      <p:sp>
        <p:nvSpPr>
          <p:cNvPr id="39" name="Shape 39"/>
          <p:cNvSpPr/>
          <p:nvPr/>
        </p:nvSpPr>
        <p:spPr>
          <a:xfrm>
            <a:off x="4064194" y="2574761"/>
            <a:ext cx="4063840" cy="149561"/>
          </a:xfrm>
          <a:prstGeom prst="rect">
            <a:avLst/>
          </a:prstGeom>
          <a:solidFill>
            <a:schemeClr val="tx1">
              <a:lumMod val="85000"/>
              <a:lumOff val="15000"/>
            </a:schemeClr>
          </a:solidFill>
          <a:ln>
            <a:noFill/>
          </a:ln>
        </p:spPr>
        <p:txBody>
          <a:bodyPr lIns="91425" tIns="91425" rIns="91425" bIns="91425" anchor="ctr" anchorCtr="0">
            <a:noAutofit/>
          </a:bodyPr>
          <a:lstStyle/>
          <a:p>
            <a:endParaRPr noProof="1">
              <a:solidFill>
                <a:srgbClr val="434343"/>
              </a:solidFill>
            </a:endParaRPr>
          </a:p>
        </p:txBody>
      </p:sp>
      <p:pic>
        <p:nvPicPr>
          <p:cNvPr id="44" name="Shape 44"/>
          <p:cNvPicPr preferRelativeResize="0"/>
          <p:nvPr/>
        </p:nvPicPr>
        <p:blipFill>
          <a:blip r:embed="rId5">
            <a:alphaModFix/>
          </a:blip>
          <a:stretch>
            <a:fillRect/>
          </a:stretch>
        </p:blipFill>
        <p:spPr>
          <a:xfrm>
            <a:off x="8056162" y="-7156231"/>
            <a:ext cx="51025" cy="53941"/>
          </a:xfrm>
          <a:prstGeom prst="rect">
            <a:avLst/>
          </a:prstGeom>
          <a:noFill/>
          <a:ln>
            <a:noFill/>
          </a:ln>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8832" y="435428"/>
            <a:ext cx="1317172" cy="1317172"/>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030" name="Picture 6" descr="Image resul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80222" y="1146881"/>
            <a:ext cx="373654" cy="3736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69217" y="1541829"/>
            <a:ext cx="2484976" cy="246221"/>
          </a:xfrm>
          <a:prstGeom prst="rect">
            <a:avLst/>
          </a:prstGeom>
        </p:spPr>
        <p:txBody>
          <a:bodyPr wrap="none">
            <a:spAutoFit/>
          </a:bodyPr>
          <a:lstStyle/>
          <a:p>
            <a:r>
              <a:rPr lang="en-US" sz="1000" dirty="0"/>
              <a:t>https://www.linkedin.com/in/weslleymoura</a:t>
            </a:r>
          </a:p>
        </p:txBody>
      </p:sp>
      <p:pic>
        <p:nvPicPr>
          <p:cNvPr id="1034" name="Picture 10" descr="Image resul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47848" y="1820835"/>
            <a:ext cx="424856" cy="424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169217" y="2244317"/>
            <a:ext cx="1957587" cy="246221"/>
          </a:xfrm>
          <a:prstGeom prst="rect">
            <a:avLst/>
          </a:prstGeom>
        </p:spPr>
        <p:txBody>
          <a:bodyPr wrap="none">
            <a:spAutoFit/>
          </a:bodyPr>
          <a:lstStyle/>
          <a:p>
            <a:r>
              <a:rPr lang="en-US" sz="1000" dirty="0"/>
              <a:t>https://github.com/weslleymoura</a:t>
            </a:r>
          </a:p>
        </p:txBody>
      </p:sp>
      <p:sp>
        <p:nvSpPr>
          <p:cNvPr id="22" name="Shape 38"/>
          <p:cNvSpPr/>
          <p:nvPr/>
        </p:nvSpPr>
        <p:spPr>
          <a:xfrm>
            <a:off x="8176969" y="2574760"/>
            <a:ext cx="3993203" cy="149561"/>
          </a:xfrm>
          <a:prstGeom prst="rect">
            <a:avLst/>
          </a:prstGeom>
          <a:solidFill>
            <a:schemeClr val="tx1">
              <a:lumMod val="50000"/>
              <a:lumOff val="50000"/>
            </a:schemeClr>
          </a:solidFill>
          <a:ln>
            <a:noFill/>
          </a:ln>
        </p:spPr>
        <p:txBody>
          <a:bodyPr lIns="91425" tIns="91425" rIns="91425" bIns="91425" anchor="ctr" anchorCtr="0">
            <a:noAutofit/>
          </a:bodyPr>
          <a:lstStyle/>
          <a:p>
            <a:endParaRPr noProof="1">
              <a:solidFill>
                <a:srgbClr val="434343"/>
              </a:solidFill>
            </a:endParaRPr>
          </a:p>
        </p:txBody>
      </p:sp>
      <p:pic>
        <p:nvPicPr>
          <p:cNvPr id="2050" name="Picture 2" descr="Resultado de image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08443" y="1057323"/>
            <a:ext cx="634321" cy="6343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64194" y="1570614"/>
            <a:ext cx="1645002" cy="287771"/>
          </a:xfrm>
          <a:prstGeom prst="rect">
            <a:avLst/>
          </a:prstGeom>
        </p:spPr>
        <p:txBody>
          <a:bodyPr wrap="none">
            <a:spAutoFit/>
          </a:bodyPr>
          <a:lstStyle/>
          <a:p>
            <a:pPr>
              <a:lnSpc>
                <a:spcPct val="140000"/>
              </a:lnSpc>
              <a:buClr>
                <a:schemeClr val="dk1"/>
              </a:buClr>
              <a:buSzPct val="78571"/>
            </a:pPr>
            <a:r>
              <a:rPr lang="en-US" sz="1000" noProof="1">
                <a:latin typeface="Calibri" charset="0"/>
                <a:ea typeface="Calibri" charset="0"/>
                <a:cs typeface="Calibri" charset="0"/>
                <a:sym typeface="Droid Serif"/>
              </a:rPr>
              <a:t>http://hackinganalytics.com</a:t>
            </a:r>
            <a:endParaRPr lang="en" sz="1000" noProof="1">
              <a:latin typeface="Calibri" charset="0"/>
              <a:ea typeface="Calibri" charset="0"/>
              <a:cs typeface="Calibri" charset="0"/>
              <a:sym typeface="Droid Serif"/>
            </a:endParaRPr>
          </a:p>
        </p:txBody>
      </p:sp>
      <p:pic>
        <p:nvPicPr>
          <p:cNvPr id="2056" name="Picture 8" descr="Resultado de image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47519" y="1906190"/>
            <a:ext cx="454025" cy="4540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01619" y="2262385"/>
            <a:ext cx="1566454" cy="287771"/>
          </a:xfrm>
          <a:prstGeom prst="rect">
            <a:avLst/>
          </a:prstGeom>
        </p:spPr>
        <p:txBody>
          <a:bodyPr wrap="none">
            <a:spAutoFit/>
          </a:bodyPr>
          <a:lstStyle/>
          <a:p>
            <a:pPr>
              <a:lnSpc>
                <a:spcPct val="140000"/>
              </a:lnSpc>
              <a:buClr>
                <a:schemeClr val="dk1"/>
              </a:buClr>
              <a:buSzPct val="78571"/>
            </a:pPr>
            <a:r>
              <a:rPr lang="en-US" sz="1000" noProof="1">
                <a:latin typeface="Calibri" charset="0"/>
                <a:ea typeface="Calibri" charset="0"/>
                <a:cs typeface="Calibri" charset="0"/>
                <a:sym typeface="Droid Serif"/>
              </a:rPr>
              <a:t>weslleymoura@gmail.com</a:t>
            </a:r>
            <a:endParaRPr lang="en" sz="1000" noProof="1">
              <a:latin typeface="Calibri" charset="0"/>
              <a:ea typeface="Calibri" charset="0"/>
              <a:cs typeface="Calibri" charset="0"/>
              <a:sym typeface="Droid Serif"/>
            </a:endParaRPr>
          </a:p>
        </p:txBody>
      </p:sp>
      <p:sp>
        <p:nvSpPr>
          <p:cNvPr id="9" name="Rectangle 8"/>
          <p:cNvSpPr/>
          <p:nvPr/>
        </p:nvSpPr>
        <p:spPr>
          <a:xfrm>
            <a:off x="120584" y="2746384"/>
            <a:ext cx="3783318" cy="2113977"/>
          </a:xfrm>
          <a:prstGeom prst="rect">
            <a:avLst/>
          </a:prstGeom>
        </p:spPr>
        <p:txBody>
          <a:bodyPr wrap="square">
            <a:spAutoFit/>
          </a:bodyPr>
          <a:lstStyle/>
          <a:p>
            <a:pPr algn="just">
              <a:lnSpc>
                <a:spcPct val="115000"/>
              </a:lnSpc>
            </a:pPr>
            <a:r>
              <a:rPr lang="en" sz="2400" b="1" noProof="1">
                <a:solidFill>
                  <a:srgbClr val="252523"/>
                </a:solidFill>
                <a:latin typeface="Calibri" charset="0"/>
                <a:ea typeface="Calibri" charset="0"/>
                <a:cs typeface="Calibri" charset="0"/>
                <a:sym typeface="Droid Serif"/>
              </a:rPr>
              <a:t>Sobre mim</a:t>
            </a:r>
            <a:endParaRPr lang="en" b="1" noProof="1">
              <a:solidFill>
                <a:srgbClr val="252523"/>
              </a:solidFill>
              <a:latin typeface="Calibri" charset="0"/>
              <a:ea typeface="Calibri" charset="0"/>
              <a:cs typeface="Calibri" charset="0"/>
              <a:sym typeface="Droid Serif"/>
            </a:endParaRPr>
          </a:p>
          <a:p>
            <a:pPr algn="just">
              <a:lnSpc>
                <a:spcPct val="115000"/>
              </a:lnSpc>
            </a:pPr>
            <a:r>
              <a:rPr lang="en" sz="1300" noProof="1">
                <a:solidFill>
                  <a:srgbClr val="252523"/>
                </a:solidFill>
                <a:latin typeface="Calibri" charset="0"/>
                <a:ea typeface="Calibri" charset="0"/>
                <a:cs typeface="Calibri" charset="0"/>
                <a:sym typeface="Droid Serif"/>
              </a:rPr>
              <a:t>Mestre em engenharia da computação. Atualmente trabalho com</a:t>
            </a:r>
            <a:r>
              <a:rPr lang="pt-BR" sz="1300" noProof="1">
                <a:solidFill>
                  <a:srgbClr val="252523"/>
                </a:solidFill>
                <a:latin typeface="Calibri" charset="0"/>
                <a:ea typeface="Calibri" charset="0"/>
                <a:cs typeface="Calibri" charset="0"/>
                <a:sym typeface="Droid Serif"/>
              </a:rPr>
              <a:t>o cientista de dados </a:t>
            </a:r>
            <a:r>
              <a:rPr lang="en" sz="1300" noProof="1">
                <a:solidFill>
                  <a:srgbClr val="252523"/>
                </a:solidFill>
                <a:latin typeface="Calibri" charset="0"/>
                <a:ea typeface="Calibri" charset="0"/>
                <a:cs typeface="Calibri" charset="0"/>
                <a:sym typeface="Droid Serif"/>
              </a:rPr>
              <a:t>e me dedico aos meus projetos pessoais na Pepsoft Sistemas e Hacking Analytics.</a:t>
            </a:r>
          </a:p>
          <a:p>
            <a:pPr algn="just">
              <a:lnSpc>
                <a:spcPct val="115000"/>
              </a:lnSpc>
            </a:pPr>
            <a:endParaRPr lang="pt-BR" sz="1300" noProof="1">
              <a:solidFill>
                <a:srgbClr val="252523"/>
              </a:solidFill>
              <a:latin typeface="Calibri" charset="0"/>
              <a:ea typeface="Calibri" charset="0"/>
              <a:cs typeface="Calibri" charset="0"/>
              <a:sym typeface="Droid Serif"/>
            </a:endParaRPr>
          </a:p>
          <a:p>
            <a:pPr algn="just">
              <a:lnSpc>
                <a:spcPct val="115000"/>
              </a:lnSpc>
            </a:pPr>
            <a:r>
              <a:rPr lang="pt-BR" sz="1300" noProof="1">
                <a:solidFill>
                  <a:srgbClr val="252523"/>
                </a:solidFill>
                <a:latin typeface="Calibri" charset="0"/>
                <a:ea typeface="Calibri" charset="0"/>
                <a:cs typeface="Calibri" charset="0"/>
                <a:sym typeface="Droid Serif"/>
              </a:rPr>
              <a:t>http://www.pepsoftsistemas.com.br</a:t>
            </a:r>
          </a:p>
          <a:p>
            <a:pPr algn="just">
              <a:lnSpc>
                <a:spcPct val="115000"/>
              </a:lnSpc>
            </a:pPr>
            <a:r>
              <a:rPr lang="pt-BR" sz="1300" noProof="1">
                <a:solidFill>
                  <a:srgbClr val="252523"/>
                </a:solidFill>
                <a:latin typeface="Calibri" charset="0"/>
                <a:ea typeface="Calibri" charset="0"/>
                <a:cs typeface="Calibri" charset="0"/>
                <a:sym typeface="Droid Serif"/>
              </a:rPr>
              <a:t>https://hackinganalytics.com/</a:t>
            </a:r>
          </a:p>
        </p:txBody>
      </p:sp>
      <p:sp>
        <p:nvSpPr>
          <p:cNvPr id="32" name="Rectangle 31"/>
          <p:cNvSpPr/>
          <p:nvPr/>
        </p:nvSpPr>
        <p:spPr>
          <a:xfrm>
            <a:off x="4204341" y="2764215"/>
            <a:ext cx="3783318" cy="2717667"/>
          </a:xfrm>
          <a:prstGeom prst="rect">
            <a:avLst/>
          </a:prstGeom>
        </p:spPr>
        <p:txBody>
          <a:bodyPr wrap="square">
            <a:spAutoFit/>
          </a:bodyPr>
          <a:lstStyle/>
          <a:p>
            <a:pPr algn="just">
              <a:lnSpc>
                <a:spcPct val="115000"/>
              </a:lnSpc>
            </a:pPr>
            <a:r>
              <a:rPr lang="en" sz="2400" b="1" noProof="1">
                <a:solidFill>
                  <a:srgbClr val="252523"/>
                </a:solidFill>
                <a:latin typeface="Calibri" charset="0"/>
                <a:ea typeface="Calibri" charset="0"/>
                <a:cs typeface="Calibri" charset="0"/>
                <a:sym typeface="Droid Serif"/>
              </a:rPr>
              <a:t>Objetivos do curso</a:t>
            </a:r>
          </a:p>
          <a:p>
            <a:pPr marL="228600" lvl="0" indent="-228600" algn="just">
              <a:buFont typeface="+mj-lt"/>
              <a:buAutoNum type="arabicPeriod"/>
            </a:pPr>
            <a:r>
              <a:rPr lang="en-US" sz="1300" dirty="0"/>
              <a:t>Neste curso você vai aprender a criar modelos de machine learning utilizando Apache Spark MLlib</a:t>
            </a:r>
          </a:p>
          <a:p>
            <a:pPr marL="228600" lvl="0" indent="-228600" algn="just">
              <a:buFont typeface="+mj-lt"/>
              <a:buAutoNum type="arabicPeriod"/>
            </a:pPr>
            <a:r>
              <a:rPr lang="en-US" sz="1300" dirty="0"/>
              <a:t>Começaremos abordando alguns conceitos básicos sobre o funcionamento do Apache Spark</a:t>
            </a:r>
          </a:p>
          <a:p>
            <a:pPr marL="228600" lvl="0" indent="-228600" algn="just">
              <a:buFont typeface="+mj-lt"/>
              <a:buAutoNum type="arabicPeriod"/>
            </a:pPr>
            <a:r>
              <a:rPr lang="en-US" sz="1300" dirty="0"/>
              <a:t>Em seguida estudaremos algumas operações úteis usando Spark DataFrames e RDDs, fechando assim a parte 1 do curso</a:t>
            </a:r>
          </a:p>
          <a:p>
            <a:pPr marL="228600" lvl="0" indent="-228600" algn="just">
              <a:buFont typeface="+mj-lt"/>
              <a:buAutoNum type="arabicPeriod"/>
            </a:pPr>
            <a:r>
              <a:rPr lang="en-US" sz="1300" dirty="0"/>
              <a:t>Na parte 2, faremos nossos modelos de machine learning, passando por modelos de classificação, regressão, clustering, PCA e sistemas de recomendação.</a:t>
            </a:r>
          </a:p>
        </p:txBody>
      </p:sp>
      <p:sp>
        <p:nvSpPr>
          <p:cNvPr id="45" name="Rectangle 44"/>
          <p:cNvSpPr/>
          <p:nvPr/>
        </p:nvSpPr>
        <p:spPr>
          <a:xfrm>
            <a:off x="8235145" y="2746384"/>
            <a:ext cx="3783318" cy="963662"/>
          </a:xfrm>
          <a:prstGeom prst="rect">
            <a:avLst/>
          </a:prstGeom>
        </p:spPr>
        <p:txBody>
          <a:bodyPr wrap="square">
            <a:spAutoFit/>
          </a:bodyPr>
          <a:lstStyle/>
          <a:p>
            <a:pPr algn="just">
              <a:lnSpc>
                <a:spcPct val="115000"/>
              </a:lnSpc>
            </a:pPr>
            <a:r>
              <a:rPr lang="en" sz="2400" b="1" noProof="1">
                <a:solidFill>
                  <a:srgbClr val="252523"/>
                </a:solidFill>
                <a:latin typeface="Calibri" charset="0"/>
                <a:ea typeface="Calibri" charset="0"/>
                <a:cs typeface="Calibri" charset="0"/>
                <a:sym typeface="Droid Serif"/>
              </a:rPr>
              <a:t>Dinâmica do curso</a:t>
            </a:r>
            <a:endParaRPr lang="en" b="1" noProof="1">
              <a:solidFill>
                <a:srgbClr val="252523"/>
              </a:solidFill>
              <a:latin typeface="Calibri" charset="0"/>
              <a:ea typeface="Calibri" charset="0"/>
              <a:cs typeface="Calibri" charset="0"/>
              <a:sym typeface="Droid Serif"/>
            </a:endParaRPr>
          </a:p>
          <a:p>
            <a:pPr algn="just">
              <a:lnSpc>
                <a:spcPct val="115000"/>
              </a:lnSpc>
            </a:pPr>
            <a:r>
              <a:rPr lang="en" sz="1300" noProof="1">
                <a:solidFill>
                  <a:srgbClr val="252523"/>
                </a:solidFill>
                <a:latin typeface="Calibri" charset="0"/>
                <a:ea typeface="Calibri" charset="0"/>
                <a:cs typeface="Calibri" charset="0"/>
                <a:sym typeface="Droid Serif"/>
              </a:rPr>
              <a:t>Material de apoio, aulas gravadas e exemplos praticos.  </a:t>
            </a:r>
          </a:p>
        </p:txBody>
      </p:sp>
      <p:sp>
        <p:nvSpPr>
          <p:cNvPr id="21" name="TextBox 20"/>
          <p:cNvSpPr txBox="1"/>
          <p:nvPr/>
        </p:nvSpPr>
        <p:spPr>
          <a:xfrm>
            <a:off x="725714" y="136855"/>
            <a:ext cx="11171904" cy="523220"/>
          </a:xfrm>
          <a:prstGeom prst="rect">
            <a:avLst/>
          </a:prstGeom>
          <a:noFill/>
        </p:spPr>
        <p:txBody>
          <a:bodyPr wrap="square" rtlCol="0">
            <a:spAutoFit/>
          </a:bodyPr>
          <a:lstStyle/>
          <a:p>
            <a:pPr algn="r"/>
            <a:r>
              <a:rPr lang="pt-BR" sz="2800" dirty="0">
                <a:solidFill>
                  <a:schemeClr val="bg1"/>
                </a:solidFill>
              </a:rPr>
              <a:t>Sobre mim</a:t>
            </a:r>
          </a:p>
        </p:txBody>
      </p:sp>
    </p:spTree>
    <p:extLst>
      <p:ext uri="{BB962C8B-B14F-4D97-AF65-F5344CB8AC3E}">
        <p14:creationId xmlns:p14="http://schemas.microsoft.com/office/powerpoint/2010/main" val="13170957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pic>
        <p:nvPicPr>
          <p:cNvPr id="48" name="Picture 14" descr="Resultado de imag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Resultado de imag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44" name="Shape 44"/>
          <p:cNvPicPr preferRelativeResize="0"/>
          <p:nvPr/>
        </p:nvPicPr>
        <p:blipFill>
          <a:blip r:embed="rId5">
            <a:alphaModFix/>
          </a:blip>
          <a:stretch>
            <a:fillRect/>
          </a:stretch>
        </p:blipFill>
        <p:spPr>
          <a:xfrm>
            <a:off x="8056162" y="-7156231"/>
            <a:ext cx="51025" cy="53941"/>
          </a:xfrm>
          <a:prstGeom prst="rect">
            <a:avLst/>
          </a:prstGeom>
          <a:noFill/>
          <a:ln>
            <a:noFill/>
          </a:ln>
        </p:spPr>
      </p:pic>
      <p:sp>
        <p:nvSpPr>
          <p:cNvPr id="21" name="Shape 38"/>
          <p:cNvSpPr/>
          <p:nvPr/>
        </p:nvSpPr>
        <p:spPr>
          <a:xfrm>
            <a:off x="16043" y="2574761"/>
            <a:ext cx="3992400" cy="149561"/>
          </a:xfrm>
          <a:prstGeom prst="rect">
            <a:avLst/>
          </a:prstGeom>
          <a:solidFill>
            <a:schemeClr val="tx1">
              <a:lumMod val="50000"/>
              <a:lumOff val="50000"/>
            </a:schemeClr>
          </a:solidFill>
          <a:ln>
            <a:noFill/>
          </a:ln>
        </p:spPr>
        <p:txBody>
          <a:bodyPr lIns="91425" tIns="91425" rIns="91425" bIns="91425" anchor="ctr" anchorCtr="0">
            <a:noAutofit/>
          </a:bodyPr>
          <a:lstStyle/>
          <a:p>
            <a:endParaRPr noProof="1">
              <a:solidFill>
                <a:srgbClr val="434343"/>
              </a:solidFill>
            </a:endParaRPr>
          </a:p>
        </p:txBody>
      </p:sp>
      <p:sp>
        <p:nvSpPr>
          <p:cNvPr id="23" name="Shape 39"/>
          <p:cNvSpPr/>
          <p:nvPr/>
        </p:nvSpPr>
        <p:spPr>
          <a:xfrm>
            <a:off x="4064194" y="2574761"/>
            <a:ext cx="4063840" cy="149561"/>
          </a:xfrm>
          <a:prstGeom prst="rect">
            <a:avLst/>
          </a:prstGeom>
          <a:solidFill>
            <a:schemeClr val="tx1">
              <a:lumMod val="85000"/>
              <a:lumOff val="15000"/>
            </a:schemeClr>
          </a:solidFill>
          <a:ln>
            <a:noFill/>
          </a:ln>
        </p:spPr>
        <p:txBody>
          <a:bodyPr lIns="91425" tIns="91425" rIns="91425" bIns="91425" anchor="ctr" anchorCtr="0">
            <a:noAutofit/>
          </a:bodyPr>
          <a:lstStyle/>
          <a:p>
            <a:endParaRPr noProof="1">
              <a:solidFill>
                <a:srgbClr val="434343"/>
              </a:solidFill>
            </a:endParaRPr>
          </a:p>
        </p:txBody>
      </p:sp>
      <p:sp>
        <p:nvSpPr>
          <p:cNvPr id="4" name="TextBox 3"/>
          <p:cNvSpPr txBox="1"/>
          <p:nvPr/>
        </p:nvSpPr>
        <p:spPr>
          <a:xfrm>
            <a:off x="16043" y="1482970"/>
            <a:ext cx="3992400" cy="769441"/>
          </a:xfrm>
          <a:prstGeom prst="rect">
            <a:avLst/>
          </a:prstGeom>
          <a:noFill/>
        </p:spPr>
        <p:txBody>
          <a:bodyPr wrap="square" rtlCol="0">
            <a:spAutoFit/>
          </a:bodyPr>
          <a:lstStyle/>
          <a:p>
            <a:pPr algn="ctr"/>
            <a:r>
              <a:rPr lang="pt-BR" sz="2400" dirty="0"/>
              <a:t>PARTE 1</a:t>
            </a:r>
          </a:p>
          <a:p>
            <a:pPr algn="ctr"/>
            <a:r>
              <a:rPr lang="pt-BR" sz="2000" dirty="0"/>
              <a:t>Introdução ao Apache Spark</a:t>
            </a:r>
          </a:p>
        </p:txBody>
      </p:sp>
      <p:sp>
        <p:nvSpPr>
          <p:cNvPr id="25" name="TextBox 24"/>
          <p:cNvSpPr txBox="1"/>
          <p:nvPr/>
        </p:nvSpPr>
        <p:spPr>
          <a:xfrm>
            <a:off x="4008443" y="1482970"/>
            <a:ext cx="3992400" cy="769441"/>
          </a:xfrm>
          <a:prstGeom prst="rect">
            <a:avLst/>
          </a:prstGeom>
          <a:noFill/>
        </p:spPr>
        <p:txBody>
          <a:bodyPr wrap="square" rtlCol="0">
            <a:spAutoFit/>
          </a:bodyPr>
          <a:lstStyle/>
          <a:p>
            <a:pPr algn="ctr"/>
            <a:r>
              <a:rPr lang="pt-BR" sz="2400" dirty="0"/>
              <a:t>PARTE 2</a:t>
            </a:r>
          </a:p>
          <a:p>
            <a:pPr algn="ctr"/>
            <a:r>
              <a:rPr lang="pt-BR" sz="2000" dirty="0"/>
              <a:t>Criando modelos com MLlib</a:t>
            </a:r>
          </a:p>
        </p:txBody>
      </p:sp>
      <p:sp>
        <p:nvSpPr>
          <p:cNvPr id="8" name="Rectangle 7"/>
          <p:cNvSpPr/>
          <p:nvPr/>
        </p:nvSpPr>
        <p:spPr>
          <a:xfrm>
            <a:off x="204302" y="2944091"/>
            <a:ext cx="4048151" cy="2031325"/>
          </a:xfrm>
          <a:prstGeom prst="rect">
            <a:avLst/>
          </a:prstGeom>
        </p:spPr>
        <p:txBody>
          <a:bodyPr wrap="square">
            <a:spAutoFit/>
          </a:bodyPr>
          <a:lstStyle/>
          <a:p>
            <a:pPr marL="342900" indent="-342900">
              <a:buFont typeface="+mj-lt"/>
              <a:buAutoNum type="arabicPeriod"/>
            </a:pPr>
            <a:r>
              <a:rPr lang="pt-BR" sz="1400" dirty="0"/>
              <a:t>Principais componentes do Apache Spark</a:t>
            </a:r>
          </a:p>
          <a:p>
            <a:pPr marL="342900" indent="-342900">
              <a:buFont typeface="+mj-lt"/>
              <a:buAutoNum type="arabicPeriod"/>
            </a:pPr>
            <a:r>
              <a:rPr lang="pt-BR" sz="1400" dirty="0"/>
              <a:t>Introdução a arquitetura do Apache Spark</a:t>
            </a:r>
          </a:p>
          <a:p>
            <a:pPr marL="342900" indent="-342900">
              <a:buFont typeface="+mj-lt"/>
              <a:buAutoNum type="arabicPeriod"/>
            </a:pPr>
            <a:r>
              <a:rPr lang="pt-BR" sz="1400" dirty="0"/>
              <a:t>Conceito de transformações e ações</a:t>
            </a:r>
          </a:p>
          <a:p>
            <a:pPr marL="342900" indent="-342900">
              <a:buFont typeface="+mj-lt"/>
              <a:buAutoNum type="arabicPeriod"/>
            </a:pPr>
            <a:r>
              <a:rPr lang="pt-BR" sz="1400" dirty="0"/>
              <a:t>Carregando dados em Spark DataFrames</a:t>
            </a:r>
          </a:p>
          <a:p>
            <a:pPr marL="342900" indent="-342900">
              <a:buFont typeface="+mj-lt"/>
              <a:buAutoNum type="arabicPeriod"/>
            </a:pPr>
            <a:r>
              <a:rPr lang="pt-BR" sz="1400" dirty="0"/>
              <a:t>Filtrando dados</a:t>
            </a:r>
          </a:p>
          <a:p>
            <a:pPr marL="342900" indent="-342900">
              <a:buFont typeface="+mj-lt"/>
              <a:buAutoNum type="arabicPeriod"/>
            </a:pPr>
            <a:r>
              <a:rPr lang="pt-BR" sz="1400" dirty="0"/>
              <a:t>Criando novas colunas</a:t>
            </a:r>
          </a:p>
          <a:p>
            <a:pPr marL="342900" indent="-342900">
              <a:buFont typeface="+mj-lt"/>
              <a:buAutoNum type="arabicPeriod"/>
            </a:pPr>
            <a:r>
              <a:rPr lang="pt-BR" sz="1400" dirty="0"/>
              <a:t>Aplicando funções de agrupamento</a:t>
            </a:r>
          </a:p>
          <a:p>
            <a:pPr marL="342900" indent="-342900">
              <a:buFont typeface="+mj-lt"/>
              <a:buAutoNum type="arabicPeriod"/>
            </a:pPr>
            <a:r>
              <a:rPr lang="pt-BR" sz="1400" dirty="0"/>
              <a:t>Utilizando a função map</a:t>
            </a:r>
          </a:p>
          <a:p>
            <a:pPr marL="342900" indent="-342900">
              <a:buFont typeface="+mj-lt"/>
              <a:buAutoNum type="arabicPeriod"/>
            </a:pPr>
            <a:r>
              <a:rPr lang="pt-BR" sz="1400" dirty="0"/>
              <a:t>Utilizando a função reduce</a:t>
            </a:r>
          </a:p>
        </p:txBody>
      </p:sp>
      <p:sp>
        <p:nvSpPr>
          <p:cNvPr id="2" name="Rectangle 1"/>
          <p:cNvSpPr/>
          <p:nvPr/>
        </p:nvSpPr>
        <p:spPr>
          <a:xfrm>
            <a:off x="4064194" y="2944091"/>
            <a:ext cx="3583172" cy="1169551"/>
          </a:xfrm>
          <a:prstGeom prst="rect">
            <a:avLst/>
          </a:prstGeom>
        </p:spPr>
        <p:txBody>
          <a:bodyPr wrap="square">
            <a:spAutoFit/>
          </a:bodyPr>
          <a:lstStyle/>
          <a:p>
            <a:pPr marL="342900" indent="-342900">
              <a:buFont typeface="+mj-lt"/>
              <a:buAutoNum type="arabicPeriod"/>
            </a:pPr>
            <a:r>
              <a:rPr lang="pt-BR" sz="1400" dirty="0"/>
              <a:t>Modelos de classificação</a:t>
            </a:r>
          </a:p>
          <a:p>
            <a:pPr marL="342900" indent="-342900">
              <a:buFont typeface="+mj-lt"/>
              <a:buAutoNum type="arabicPeriod"/>
            </a:pPr>
            <a:r>
              <a:rPr lang="pt-BR" sz="1400" dirty="0"/>
              <a:t>Modelos de regressão</a:t>
            </a:r>
          </a:p>
          <a:p>
            <a:pPr marL="342900" indent="-342900">
              <a:buFont typeface="+mj-lt"/>
              <a:buAutoNum type="arabicPeriod"/>
            </a:pPr>
            <a:r>
              <a:rPr lang="pt-BR" sz="1400" dirty="0"/>
              <a:t>Clustering</a:t>
            </a:r>
          </a:p>
          <a:p>
            <a:pPr marL="342900" indent="-342900">
              <a:buFont typeface="+mj-lt"/>
              <a:buAutoNum type="arabicPeriod"/>
            </a:pPr>
            <a:r>
              <a:rPr lang="pt-BR" sz="1400" dirty="0"/>
              <a:t>Principal componente Analysis (PCA)</a:t>
            </a:r>
          </a:p>
          <a:p>
            <a:pPr marL="342900" indent="-342900">
              <a:buFont typeface="+mj-lt"/>
              <a:buAutoNum type="arabicPeriod"/>
            </a:pPr>
            <a:r>
              <a:rPr lang="pt-BR" sz="1400" dirty="0"/>
              <a:t>Sistemas de recomendação</a:t>
            </a:r>
          </a:p>
        </p:txBody>
      </p:sp>
      <p:sp>
        <p:nvSpPr>
          <p:cNvPr id="14" name="TextBox 13"/>
          <p:cNvSpPr txBox="1"/>
          <p:nvPr/>
        </p:nvSpPr>
        <p:spPr>
          <a:xfrm>
            <a:off x="725714" y="136855"/>
            <a:ext cx="11171904" cy="523220"/>
          </a:xfrm>
          <a:prstGeom prst="rect">
            <a:avLst/>
          </a:prstGeom>
          <a:noFill/>
        </p:spPr>
        <p:txBody>
          <a:bodyPr wrap="square" rtlCol="0">
            <a:spAutoFit/>
          </a:bodyPr>
          <a:lstStyle/>
          <a:p>
            <a:pPr algn="r"/>
            <a:r>
              <a:rPr lang="pt-BR" sz="2800" dirty="0">
                <a:solidFill>
                  <a:schemeClr val="bg1"/>
                </a:solidFill>
              </a:rPr>
              <a:t>Conteúdo</a:t>
            </a:r>
          </a:p>
        </p:txBody>
      </p:sp>
    </p:spTree>
    <p:extLst>
      <p:ext uri="{BB962C8B-B14F-4D97-AF65-F5344CB8AC3E}">
        <p14:creationId xmlns:p14="http://schemas.microsoft.com/office/powerpoint/2010/main" val="368366623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4" name="Picture 14" descr="Resultado de imag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39453"/>
            <a:ext cx="12192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038263"/>
            <a:ext cx="12192000" cy="769441"/>
          </a:xfrm>
          <a:prstGeom prst="rect">
            <a:avLst/>
          </a:prstGeom>
          <a:noFill/>
        </p:spPr>
        <p:txBody>
          <a:bodyPr wrap="square" rtlCol="0">
            <a:spAutoFit/>
          </a:bodyPr>
          <a:lstStyle/>
          <a:p>
            <a:pPr algn="ctr"/>
            <a:r>
              <a:rPr lang="en-US" sz="4400" dirty="0">
                <a:solidFill>
                  <a:schemeClr val="bg1"/>
                </a:solidFill>
              </a:rPr>
              <a:t>Introdução ao Apache Spark</a:t>
            </a:r>
          </a:p>
        </p:txBody>
      </p:sp>
      <p:sp>
        <p:nvSpPr>
          <p:cNvPr id="2" name="TextBox 1"/>
          <p:cNvSpPr txBox="1"/>
          <p:nvPr/>
        </p:nvSpPr>
        <p:spPr>
          <a:xfrm>
            <a:off x="0" y="2164976"/>
            <a:ext cx="12192000" cy="523220"/>
          </a:xfrm>
          <a:prstGeom prst="rect">
            <a:avLst/>
          </a:prstGeom>
          <a:noFill/>
        </p:spPr>
        <p:txBody>
          <a:bodyPr wrap="square" rtlCol="0">
            <a:spAutoFit/>
          </a:bodyPr>
          <a:lstStyle/>
          <a:p>
            <a:pPr algn="ctr"/>
            <a:r>
              <a:rPr lang="pt-BR" sz="2800" b="1" dirty="0"/>
              <a:t>PARTE 1</a:t>
            </a:r>
          </a:p>
        </p:txBody>
      </p:sp>
    </p:spTree>
    <p:extLst>
      <p:ext uri="{BB962C8B-B14F-4D97-AF65-F5344CB8AC3E}">
        <p14:creationId xmlns:p14="http://schemas.microsoft.com/office/powerpoint/2010/main" val="29241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816CE54C-29FD-491B-89C1-FDD47F4CF3E5}"/>
              </a:ext>
            </a:extLst>
          </p:cNvPr>
          <p:cNvPicPr>
            <a:picLocks noChangeAspect="1"/>
          </p:cNvPicPr>
          <p:nvPr/>
        </p:nvPicPr>
        <p:blipFill rotWithShape="1">
          <a:blip r:embed="rId2"/>
          <a:srcRect l="30000" t="32262" r="17391" b="20178"/>
          <a:stretch/>
        </p:blipFill>
        <p:spPr>
          <a:xfrm>
            <a:off x="2100469" y="1472305"/>
            <a:ext cx="7699513" cy="3913389"/>
          </a:xfrm>
          <a:prstGeom prst="rect">
            <a:avLst/>
          </a:prstGeom>
        </p:spPr>
      </p:pic>
      <p:sp>
        <p:nvSpPr>
          <p:cNvPr id="3" name="CaixaDeTexto 2">
            <a:extLst>
              <a:ext uri="{FF2B5EF4-FFF2-40B4-BE49-F238E27FC236}">
                <a16:creationId xmlns:a16="http://schemas.microsoft.com/office/drawing/2014/main" id="{4264FFE2-5FFF-4BE8-95A9-432BF98E6BDF}"/>
              </a:ext>
            </a:extLst>
          </p:cNvPr>
          <p:cNvSpPr txBox="1"/>
          <p:nvPr/>
        </p:nvSpPr>
        <p:spPr>
          <a:xfrm>
            <a:off x="530086" y="344557"/>
            <a:ext cx="4079963" cy="523220"/>
          </a:xfrm>
          <a:prstGeom prst="rect">
            <a:avLst/>
          </a:prstGeom>
          <a:noFill/>
        </p:spPr>
        <p:txBody>
          <a:bodyPr wrap="none" rtlCol="0">
            <a:spAutoFit/>
          </a:bodyPr>
          <a:lstStyle/>
          <a:p>
            <a:r>
              <a:rPr lang="pt-BR" sz="2800" dirty="0"/>
              <a:t>Módulos do Apache Spark</a:t>
            </a:r>
            <a:endParaRPr lang="en-IE" sz="2800" dirty="0"/>
          </a:p>
        </p:txBody>
      </p:sp>
    </p:spTree>
    <p:extLst>
      <p:ext uri="{BB962C8B-B14F-4D97-AF65-F5344CB8AC3E}">
        <p14:creationId xmlns:p14="http://schemas.microsoft.com/office/powerpoint/2010/main" val="326114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E7AEE7A-39D4-4258-92D9-1FF372FF4811}"/>
              </a:ext>
            </a:extLst>
          </p:cNvPr>
          <p:cNvSpPr txBox="1"/>
          <p:nvPr/>
        </p:nvSpPr>
        <p:spPr>
          <a:xfrm>
            <a:off x="530086" y="344557"/>
            <a:ext cx="5534464" cy="523220"/>
          </a:xfrm>
          <a:prstGeom prst="rect">
            <a:avLst/>
          </a:prstGeom>
          <a:noFill/>
        </p:spPr>
        <p:txBody>
          <a:bodyPr wrap="none" rtlCol="0">
            <a:spAutoFit/>
          </a:bodyPr>
          <a:lstStyle/>
          <a:p>
            <a:r>
              <a:rPr lang="pt-BR" sz="2800" dirty="0"/>
              <a:t>Componentes de execução do Spark</a:t>
            </a:r>
            <a:endParaRPr lang="en-IE" sz="2800" dirty="0"/>
          </a:p>
        </p:txBody>
      </p:sp>
      <p:sp>
        <p:nvSpPr>
          <p:cNvPr id="3" name="Retângulo 2">
            <a:extLst>
              <a:ext uri="{FF2B5EF4-FFF2-40B4-BE49-F238E27FC236}">
                <a16:creationId xmlns:a16="http://schemas.microsoft.com/office/drawing/2014/main" id="{4050D638-3990-495A-A19B-2F9962EBC8BC}"/>
              </a:ext>
            </a:extLst>
          </p:cNvPr>
          <p:cNvSpPr/>
          <p:nvPr/>
        </p:nvSpPr>
        <p:spPr>
          <a:xfrm>
            <a:off x="1195954" y="3078878"/>
            <a:ext cx="2213114" cy="1444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CaixaDeTexto 3">
            <a:extLst>
              <a:ext uri="{FF2B5EF4-FFF2-40B4-BE49-F238E27FC236}">
                <a16:creationId xmlns:a16="http://schemas.microsoft.com/office/drawing/2014/main" id="{DB236D3D-E18F-4A93-910E-E250B5B98FA9}"/>
              </a:ext>
            </a:extLst>
          </p:cNvPr>
          <p:cNvSpPr txBox="1"/>
          <p:nvPr/>
        </p:nvSpPr>
        <p:spPr>
          <a:xfrm>
            <a:off x="1497386" y="3194275"/>
            <a:ext cx="1610249" cy="369332"/>
          </a:xfrm>
          <a:prstGeom prst="rect">
            <a:avLst/>
          </a:prstGeom>
          <a:noFill/>
        </p:spPr>
        <p:txBody>
          <a:bodyPr wrap="none" rtlCol="0">
            <a:spAutoFit/>
          </a:bodyPr>
          <a:lstStyle/>
          <a:p>
            <a:r>
              <a:rPr lang="pt-BR" dirty="0"/>
              <a:t>Driver </a:t>
            </a:r>
            <a:r>
              <a:rPr lang="en-US" dirty="0"/>
              <a:t>Program</a:t>
            </a:r>
          </a:p>
        </p:txBody>
      </p:sp>
      <p:sp>
        <p:nvSpPr>
          <p:cNvPr id="5" name="Retângulo 4">
            <a:extLst>
              <a:ext uri="{FF2B5EF4-FFF2-40B4-BE49-F238E27FC236}">
                <a16:creationId xmlns:a16="http://schemas.microsoft.com/office/drawing/2014/main" id="{F85C1CB0-C1B4-4541-8235-3DAB97C8E1DA}"/>
              </a:ext>
            </a:extLst>
          </p:cNvPr>
          <p:cNvSpPr/>
          <p:nvPr/>
        </p:nvSpPr>
        <p:spPr>
          <a:xfrm>
            <a:off x="1331839" y="3804363"/>
            <a:ext cx="1941341" cy="611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SparkContext</a:t>
            </a:r>
            <a:endParaRPr lang="en-IE" dirty="0"/>
          </a:p>
        </p:txBody>
      </p:sp>
      <p:sp>
        <p:nvSpPr>
          <p:cNvPr id="6" name="Retângulo 5">
            <a:extLst>
              <a:ext uri="{FF2B5EF4-FFF2-40B4-BE49-F238E27FC236}">
                <a16:creationId xmlns:a16="http://schemas.microsoft.com/office/drawing/2014/main" id="{2D447E90-9378-4799-907D-56326DBCC4F3}"/>
              </a:ext>
            </a:extLst>
          </p:cNvPr>
          <p:cNvSpPr/>
          <p:nvPr/>
        </p:nvSpPr>
        <p:spPr>
          <a:xfrm>
            <a:off x="7147508" y="1592381"/>
            <a:ext cx="3166051" cy="2117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CaixaDeTexto 6">
            <a:extLst>
              <a:ext uri="{FF2B5EF4-FFF2-40B4-BE49-F238E27FC236}">
                <a16:creationId xmlns:a16="http://schemas.microsoft.com/office/drawing/2014/main" id="{48C415A3-ACE6-4DF3-99A6-171D538119FE}"/>
              </a:ext>
            </a:extLst>
          </p:cNvPr>
          <p:cNvSpPr txBox="1"/>
          <p:nvPr/>
        </p:nvSpPr>
        <p:spPr>
          <a:xfrm>
            <a:off x="7448941" y="1707778"/>
            <a:ext cx="1435521" cy="369332"/>
          </a:xfrm>
          <a:prstGeom prst="rect">
            <a:avLst/>
          </a:prstGeom>
          <a:noFill/>
        </p:spPr>
        <p:txBody>
          <a:bodyPr wrap="none" rtlCol="0">
            <a:spAutoFit/>
          </a:bodyPr>
          <a:lstStyle/>
          <a:p>
            <a:r>
              <a:rPr lang="pt-BR" dirty="0"/>
              <a:t>Worker Node</a:t>
            </a:r>
            <a:endParaRPr lang="en-US" dirty="0"/>
          </a:p>
        </p:txBody>
      </p:sp>
      <p:sp>
        <p:nvSpPr>
          <p:cNvPr id="8" name="Retângulo 7">
            <a:extLst>
              <a:ext uri="{FF2B5EF4-FFF2-40B4-BE49-F238E27FC236}">
                <a16:creationId xmlns:a16="http://schemas.microsoft.com/office/drawing/2014/main" id="{E75F4931-793C-4C7A-BDEB-1AAF7D9EB9AD}"/>
              </a:ext>
            </a:extLst>
          </p:cNvPr>
          <p:cNvSpPr/>
          <p:nvPr/>
        </p:nvSpPr>
        <p:spPr>
          <a:xfrm>
            <a:off x="7283395" y="2317866"/>
            <a:ext cx="1435522" cy="611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Executor</a:t>
            </a:r>
            <a:endParaRPr lang="en-IE" dirty="0"/>
          </a:p>
        </p:txBody>
      </p:sp>
      <p:sp>
        <p:nvSpPr>
          <p:cNvPr id="9" name="Retângulo 8">
            <a:extLst>
              <a:ext uri="{FF2B5EF4-FFF2-40B4-BE49-F238E27FC236}">
                <a16:creationId xmlns:a16="http://schemas.microsoft.com/office/drawing/2014/main" id="{F855DF61-2347-4C08-B4D1-CEA5FD47A996}"/>
              </a:ext>
            </a:extLst>
          </p:cNvPr>
          <p:cNvSpPr/>
          <p:nvPr/>
        </p:nvSpPr>
        <p:spPr>
          <a:xfrm>
            <a:off x="7283395" y="2929755"/>
            <a:ext cx="2871044" cy="611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 name="Retângulo 9">
            <a:extLst>
              <a:ext uri="{FF2B5EF4-FFF2-40B4-BE49-F238E27FC236}">
                <a16:creationId xmlns:a16="http://schemas.microsoft.com/office/drawing/2014/main" id="{DD8A6821-05C3-4896-B0C4-8F74D047716D}"/>
              </a:ext>
            </a:extLst>
          </p:cNvPr>
          <p:cNvSpPr/>
          <p:nvPr/>
        </p:nvSpPr>
        <p:spPr>
          <a:xfrm>
            <a:off x="8718917" y="2316866"/>
            <a:ext cx="1435522" cy="6118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Cache</a:t>
            </a:r>
            <a:endParaRPr lang="en-IE" dirty="0"/>
          </a:p>
        </p:txBody>
      </p:sp>
      <p:sp>
        <p:nvSpPr>
          <p:cNvPr id="11" name="Retângulo 10">
            <a:extLst>
              <a:ext uri="{FF2B5EF4-FFF2-40B4-BE49-F238E27FC236}">
                <a16:creationId xmlns:a16="http://schemas.microsoft.com/office/drawing/2014/main" id="{7055C86A-7B0B-4108-A631-BFDB98949DC9}"/>
              </a:ext>
            </a:extLst>
          </p:cNvPr>
          <p:cNvSpPr/>
          <p:nvPr/>
        </p:nvSpPr>
        <p:spPr>
          <a:xfrm>
            <a:off x="7687286" y="3078879"/>
            <a:ext cx="975360" cy="38987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Task</a:t>
            </a:r>
            <a:endParaRPr lang="en-IE" dirty="0"/>
          </a:p>
        </p:txBody>
      </p:sp>
      <p:sp>
        <p:nvSpPr>
          <p:cNvPr id="12" name="Retângulo 11">
            <a:extLst>
              <a:ext uri="{FF2B5EF4-FFF2-40B4-BE49-F238E27FC236}">
                <a16:creationId xmlns:a16="http://schemas.microsoft.com/office/drawing/2014/main" id="{9945D7D8-A3CB-4D1C-BD36-CAEB4792FBE1}"/>
              </a:ext>
            </a:extLst>
          </p:cNvPr>
          <p:cNvSpPr/>
          <p:nvPr/>
        </p:nvSpPr>
        <p:spPr>
          <a:xfrm>
            <a:off x="8718917" y="3078878"/>
            <a:ext cx="975360" cy="38987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Task</a:t>
            </a:r>
            <a:endParaRPr lang="en-IE" dirty="0"/>
          </a:p>
        </p:txBody>
      </p:sp>
      <p:sp>
        <p:nvSpPr>
          <p:cNvPr id="13" name="Retângulo 12">
            <a:extLst>
              <a:ext uri="{FF2B5EF4-FFF2-40B4-BE49-F238E27FC236}">
                <a16:creationId xmlns:a16="http://schemas.microsoft.com/office/drawing/2014/main" id="{8A6EFEDA-D056-4CF4-95A4-09C33D66D7AD}"/>
              </a:ext>
            </a:extLst>
          </p:cNvPr>
          <p:cNvSpPr/>
          <p:nvPr/>
        </p:nvSpPr>
        <p:spPr>
          <a:xfrm>
            <a:off x="7147508" y="4140409"/>
            <a:ext cx="3166051" cy="2117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CaixaDeTexto 13">
            <a:extLst>
              <a:ext uri="{FF2B5EF4-FFF2-40B4-BE49-F238E27FC236}">
                <a16:creationId xmlns:a16="http://schemas.microsoft.com/office/drawing/2014/main" id="{D9B2AA6A-4A9B-413C-922C-8FC21951F9AE}"/>
              </a:ext>
            </a:extLst>
          </p:cNvPr>
          <p:cNvSpPr txBox="1"/>
          <p:nvPr/>
        </p:nvSpPr>
        <p:spPr>
          <a:xfrm>
            <a:off x="7448941" y="4255806"/>
            <a:ext cx="1435521" cy="369332"/>
          </a:xfrm>
          <a:prstGeom prst="rect">
            <a:avLst/>
          </a:prstGeom>
          <a:noFill/>
        </p:spPr>
        <p:txBody>
          <a:bodyPr wrap="none" rtlCol="0">
            <a:spAutoFit/>
          </a:bodyPr>
          <a:lstStyle/>
          <a:p>
            <a:r>
              <a:rPr lang="pt-BR" dirty="0"/>
              <a:t>Worker Node</a:t>
            </a:r>
            <a:endParaRPr lang="en-US" dirty="0"/>
          </a:p>
        </p:txBody>
      </p:sp>
      <p:sp>
        <p:nvSpPr>
          <p:cNvPr id="15" name="Retângulo 14">
            <a:extLst>
              <a:ext uri="{FF2B5EF4-FFF2-40B4-BE49-F238E27FC236}">
                <a16:creationId xmlns:a16="http://schemas.microsoft.com/office/drawing/2014/main" id="{20B2105A-57BA-462A-BEFE-9AF279DE6516}"/>
              </a:ext>
            </a:extLst>
          </p:cNvPr>
          <p:cNvSpPr/>
          <p:nvPr/>
        </p:nvSpPr>
        <p:spPr>
          <a:xfrm>
            <a:off x="7283395" y="4865894"/>
            <a:ext cx="1435522" cy="611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Executor</a:t>
            </a:r>
            <a:endParaRPr lang="en-IE" dirty="0"/>
          </a:p>
        </p:txBody>
      </p:sp>
      <p:sp>
        <p:nvSpPr>
          <p:cNvPr id="16" name="Retângulo 15">
            <a:extLst>
              <a:ext uri="{FF2B5EF4-FFF2-40B4-BE49-F238E27FC236}">
                <a16:creationId xmlns:a16="http://schemas.microsoft.com/office/drawing/2014/main" id="{EADB03C6-A940-4105-80C6-8824D141A468}"/>
              </a:ext>
            </a:extLst>
          </p:cNvPr>
          <p:cNvSpPr/>
          <p:nvPr/>
        </p:nvSpPr>
        <p:spPr>
          <a:xfrm>
            <a:off x="7283395" y="5477783"/>
            <a:ext cx="2871044" cy="611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Retângulo 16">
            <a:extLst>
              <a:ext uri="{FF2B5EF4-FFF2-40B4-BE49-F238E27FC236}">
                <a16:creationId xmlns:a16="http://schemas.microsoft.com/office/drawing/2014/main" id="{31A9A20E-1E89-4029-9538-EBAA692E21CE}"/>
              </a:ext>
            </a:extLst>
          </p:cNvPr>
          <p:cNvSpPr/>
          <p:nvPr/>
        </p:nvSpPr>
        <p:spPr>
          <a:xfrm>
            <a:off x="8718917" y="4864894"/>
            <a:ext cx="1435522" cy="6118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Cache</a:t>
            </a:r>
            <a:endParaRPr lang="en-IE" dirty="0"/>
          </a:p>
        </p:txBody>
      </p:sp>
      <p:sp>
        <p:nvSpPr>
          <p:cNvPr id="18" name="Retângulo 17">
            <a:extLst>
              <a:ext uri="{FF2B5EF4-FFF2-40B4-BE49-F238E27FC236}">
                <a16:creationId xmlns:a16="http://schemas.microsoft.com/office/drawing/2014/main" id="{237FCD75-6122-46F1-BF5C-CCF33741FFFD}"/>
              </a:ext>
            </a:extLst>
          </p:cNvPr>
          <p:cNvSpPr/>
          <p:nvPr/>
        </p:nvSpPr>
        <p:spPr>
          <a:xfrm>
            <a:off x="7687286" y="5626907"/>
            <a:ext cx="975360" cy="38987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Task</a:t>
            </a:r>
            <a:endParaRPr lang="en-IE" dirty="0"/>
          </a:p>
        </p:txBody>
      </p:sp>
      <p:sp>
        <p:nvSpPr>
          <p:cNvPr id="19" name="Retângulo 18">
            <a:extLst>
              <a:ext uri="{FF2B5EF4-FFF2-40B4-BE49-F238E27FC236}">
                <a16:creationId xmlns:a16="http://schemas.microsoft.com/office/drawing/2014/main" id="{13D2787B-C179-4017-973C-A8DE3B01E84F}"/>
              </a:ext>
            </a:extLst>
          </p:cNvPr>
          <p:cNvSpPr/>
          <p:nvPr/>
        </p:nvSpPr>
        <p:spPr>
          <a:xfrm>
            <a:off x="8718917" y="5626906"/>
            <a:ext cx="975360" cy="38987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Task</a:t>
            </a:r>
            <a:endParaRPr lang="en-IE" dirty="0"/>
          </a:p>
        </p:txBody>
      </p:sp>
      <p:cxnSp>
        <p:nvCxnSpPr>
          <p:cNvPr id="20" name="Conector de Seta Reta 19">
            <a:extLst>
              <a:ext uri="{FF2B5EF4-FFF2-40B4-BE49-F238E27FC236}">
                <a16:creationId xmlns:a16="http://schemas.microsoft.com/office/drawing/2014/main" id="{3CB50DE1-04A4-40EB-8887-6A42D6160939}"/>
              </a:ext>
            </a:extLst>
          </p:cNvPr>
          <p:cNvCxnSpPr/>
          <p:nvPr/>
        </p:nvCxnSpPr>
        <p:spPr>
          <a:xfrm flipV="1">
            <a:off x="9468577" y="3541644"/>
            <a:ext cx="0" cy="10834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tângulo 20">
            <a:extLst>
              <a:ext uri="{FF2B5EF4-FFF2-40B4-BE49-F238E27FC236}">
                <a16:creationId xmlns:a16="http://schemas.microsoft.com/office/drawing/2014/main" id="{4FA2B8EC-1B0D-4D94-A638-DD923F6B9A35}"/>
              </a:ext>
            </a:extLst>
          </p:cNvPr>
          <p:cNvSpPr/>
          <p:nvPr/>
        </p:nvSpPr>
        <p:spPr>
          <a:xfrm>
            <a:off x="4181519" y="3541644"/>
            <a:ext cx="1941341" cy="6118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Cluster Manager</a:t>
            </a:r>
            <a:endParaRPr lang="en-IE" dirty="0">
              <a:solidFill>
                <a:schemeClr val="tx1"/>
              </a:solidFill>
            </a:endParaRPr>
          </a:p>
        </p:txBody>
      </p:sp>
      <p:cxnSp>
        <p:nvCxnSpPr>
          <p:cNvPr id="22" name="Conector de Seta Reta 21">
            <a:extLst>
              <a:ext uri="{FF2B5EF4-FFF2-40B4-BE49-F238E27FC236}">
                <a16:creationId xmlns:a16="http://schemas.microsoft.com/office/drawing/2014/main" id="{C4A3A81A-FB30-45E3-B03F-29DD37549EDD}"/>
              </a:ext>
            </a:extLst>
          </p:cNvPr>
          <p:cNvCxnSpPr/>
          <p:nvPr/>
        </p:nvCxnSpPr>
        <p:spPr>
          <a:xfrm flipV="1">
            <a:off x="6308035" y="3078878"/>
            <a:ext cx="698695" cy="389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7CBA3FEE-A343-486D-AAA6-ABC7B7893074}"/>
              </a:ext>
            </a:extLst>
          </p:cNvPr>
          <p:cNvCxnSpPr>
            <a:cxnSpLocks/>
          </p:cNvCxnSpPr>
          <p:nvPr/>
        </p:nvCxnSpPr>
        <p:spPr>
          <a:xfrm>
            <a:off x="6287109" y="4237468"/>
            <a:ext cx="608202" cy="500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ector: Curvo 23">
            <a:extLst>
              <a:ext uri="{FF2B5EF4-FFF2-40B4-BE49-F238E27FC236}">
                <a16:creationId xmlns:a16="http://schemas.microsoft.com/office/drawing/2014/main" id="{F8D717B9-DEED-4D02-8701-E6EBFCA2E561}"/>
              </a:ext>
            </a:extLst>
          </p:cNvPr>
          <p:cNvCxnSpPr>
            <a:cxnSpLocks/>
            <a:stCxn id="5" idx="0"/>
          </p:cNvCxnSpPr>
          <p:nvPr/>
        </p:nvCxnSpPr>
        <p:spPr>
          <a:xfrm rot="5400000" flipH="1" flipV="1">
            <a:off x="4120472" y="641441"/>
            <a:ext cx="1344961" cy="4980885"/>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Curvo 24">
            <a:extLst>
              <a:ext uri="{FF2B5EF4-FFF2-40B4-BE49-F238E27FC236}">
                <a16:creationId xmlns:a16="http://schemas.microsoft.com/office/drawing/2014/main" id="{F2E1D9BD-D6E0-469F-B148-FA03D619E237}"/>
              </a:ext>
            </a:extLst>
          </p:cNvPr>
          <p:cNvCxnSpPr>
            <a:cxnSpLocks/>
            <a:stCxn id="5" idx="2"/>
          </p:cNvCxnSpPr>
          <p:nvPr/>
        </p:nvCxnSpPr>
        <p:spPr>
          <a:xfrm rot="16200000" flipH="1">
            <a:off x="4283203" y="2435558"/>
            <a:ext cx="1060531" cy="5021917"/>
          </a:xfrm>
          <a:prstGeom prst="curved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5904D3EB-5425-4859-A3C2-21714785844B}"/>
              </a:ext>
            </a:extLst>
          </p:cNvPr>
          <p:cNvCxnSpPr/>
          <p:nvPr/>
        </p:nvCxnSpPr>
        <p:spPr>
          <a:xfrm>
            <a:off x="3538330" y="3817615"/>
            <a:ext cx="516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76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71726D4-C179-4BC8-A5C0-2FCB01C69AFA}"/>
              </a:ext>
            </a:extLst>
          </p:cNvPr>
          <p:cNvSpPr txBox="1"/>
          <p:nvPr/>
        </p:nvSpPr>
        <p:spPr>
          <a:xfrm>
            <a:off x="530086" y="344557"/>
            <a:ext cx="6774355" cy="523220"/>
          </a:xfrm>
          <a:prstGeom prst="rect">
            <a:avLst/>
          </a:prstGeom>
          <a:noFill/>
        </p:spPr>
        <p:txBody>
          <a:bodyPr wrap="none" rtlCol="0">
            <a:spAutoFit/>
          </a:bodyPr>
          <a:lstStyle/>
          <a:p>
            <a:r>
              <a:rPr lang="pt-BR" sz="2800" dirty="0"/>
              <a:t>Conceitos chave para se trabalhar com Spark</a:t>
            </a:r>
            <a:endParaRPr lang="en-IE" sz="2800" dirty="0"/>
          </a:p>
        </p:txBody>
      </p:sp>
      <p:sp>
        <p:nvSpPr>
          <p:cNvPr id="4" name="CaixaDeTexto 3">
            <a:extLst>
              <a:ext uri="{FF2B5EF4-FFF2-40B4-BE49-F238E27FC236}">
                <a16:creationId xmlns:a16="http://schemas.microsoft.com/office/drawing/2014/main" id="{66DE265E-E645-4351-B6C4-FB182B30B74A}"/>
              </a:ext>
            </a:extLst>
          </p:cNvPr>
          <p:cNvSpPr txBox="1"/>
          <p:nvPr/>
        </p:nvSpPr>
        <p:spPr>
          <a:xfrm>
            <a:off x="543339" y="920785"/>
            <a:ext cx="4810540" cy="861774"/>
          </a:xfrm>
          <a:prstGeom prst="rect">
            <a:avLst/>
          </a:prstGeom>
          <a:noFill/>
        </p:spPr>
        <p:txBody>
          <a:bodyPr wrap="square" rtlCol="0">
            <a:spAutoFit/>
          </a:bodyPr>
          <a:lstStyle/>
          <a:p>
            <a:pPr algn="just"/>
            <a:r>
              <a:rPr lang="pt-BR" b="1" dirty="0">
                <a:solidFill>
                  <a:srgbClr val="C00000"/>
                </a:solidFill>
              </a:rPr>
              <a:t>SparkContext</a:t>
            </a:r>
          </a:p>
          <a:p>
            <a:pPr algn="just"/>
            <a:r>
              <a:rPr lang="pt-BR" sz="1600" dirty="0"/>
              <a:t>É nele onde o seu programa principal (</a:t>
            </a:r>
            <a:r>
              <a:rPr lang="pt-BR" sz="1600" b="1" dirty="0"/>
              <a:t>driver</a:t>
            </a:r>
            <a:r>
              <a:rPr lang="pt-BR" sz="1600" dirty="0"/>
              <a:t>) será executado para orquestrar toda a lógica do seu código.</a:t>
            </a:r>
            <a:endParaRPr lang="en-IE" sz="1600" dirty="0"/>
          </a:p>
        </p:txBody>
      </p:sp>
      <p:sp>
        <p:nvSpPr>
          <p:cNvPr id="5" name="CaixaDeTexto 4">
            <a:extLst>
              <a:ext uri="{FF2B5EF4-FFF2-40B4-BE49-F238E27FC236}">
                <a16:creationId xmlns:a16="http://schemas.microsoft.com/office/drawing/2014/main" id="{BD74A0A5-BFF5-4E51-AD36-9A23ED3FE3F6}"/>
              </a:ext>
            </a:extLst>
          </p:cNvPr>
          <p:cNvSpPr txBox="1"/>
          <p:nvPr/>
        </p:nvSpPr>
        <p:spPr>
          <a:xfrm>
            <a:off x="543338" y="2071230"/>
            <a:ext cx="4810540" cy="1600438"/>
          </a:xfrm>
          <a:prstGeom prst="rect">
            <a:avLst/>
          </a:prstGeom>
          <a:noFill/>
        </p:spPr>
        <p:txBody>
          <a:bodyPr wrap="square" rtlCol="0">
            <a:spAutoFit/>
          </a:bodyPr>
          <a:lstStyle/>
          <a:p>
            <a:pPr algn="just"/>
            <a:r>
              <a:rPr lang="pt-BR" b="1" dirty="0">
                <a:solidFill>
                  <a:srgbClr val="C00000"/>
                </a:solidFill>
              </a:rPr>
              <a:t>Transformations e Actions</a:t>
            </a:r>
          </a:p>
          <a:p>
            <a:pPr algn="just"/>
            <a:r>
              <a:rPr lang="pt-BR" sz="1600" dirty="0"/>
              <a:t>São os tipos de operações de podemos fazer em nossos dados (dataframe, datasets ou RDD’s). Spark realiza </a:t>
            </a:r>
            <a:r>
              <a:rPr lang="pt-BR" sz="1600" b="1" dirty="0"/>
              <a:t>lazy evaluation </a:t>
            </a:r>
            <a:r>
              <a:rPr lang="pt-BR" sz="1600" dirty="0"/>
              <a:t>para processar as “transformations”, ou seja, apenas quando uma “action” é encontrada, o programa é de fato executado.</a:t>
            </a:r>
            <a:endParaRPr lang="en-IE" sz="1600" dirty="0"/>
          </a:p>
        </p:txBody>
      </p:sp>
      <p:sp>
        <p:nvSpPr>
          <p:cNvPr id="6" name="CaixaDeTexto 5">
            <a:extLst>
              <a:ext uri="{FF2B5EF4-FFF2-40B4-BE49-F238E27FC236}">
                <a16:creationId xmlns:a16="http://schemas.microsoft.com/office/drawing/2014/main" id="{D3F45DC1-EAE2-40FC-8A14-B8441C360478}"/>
              </a:ext>
            </a:extLst>
          </p:cNvPr>
          <p:cNvSpPr txBox="1"/>
          <p:nvPr/>
        </p:nvSpPr>
        <p:spPr>
          <a:xfrm>
            <a:off x="6274903" y="920785"/>
            <a:ext cx="5373757" cy="2092881"/>
          </a:xfrm>
          <a:prstGeom prst="rect">
            <a:avLst/>
          </a:prstGeom>
          <a:noFill/>
        </p:spPr>
        <p:txBody>
          <a:bodyPr wrap="square" rtlCol="0">
            <a:spAutoFit/>
          </a:bodyPr>
          <a:lstStyle/>
          <a:p>
            <a:pPr algn="just"/>
            <a:r>
              <a:rPr lang="pt-BR" b="1" dirty="0">
                <a:solidFill>
                  <a:srgbClr val="C00000"/>
                </a:solidFill>
              </a:rPr>
              <a:t>DAG (Direct Acyclic Graph)</a:t>
            </a:r>
          </a:p>
          <a:p>
            <a:pPr algn="just"/>
            <a:r>
              <a:rPr lang="pt-BR" sz="1600" dirty="0"/>
              <a:t>Mapeia todas as “transformations” e “actions” do seu programa, assim como gerencia as “tasks” e “stages” necessárias para rodar o código.</a:t>
            </a:r>
          </a:p>
          <a:p>
            <a:pPr algn="just"/>
            <a:r>
              <a:rPr lang="pt-BR" sz="1600" dirty="0"/>
              <a:t>Uma vez que as tasks de uma determinada stage são executadas, Spark não precisa voltar para a mesma stage para executar algo novamente, pois os resultados são salvos em memória.</a:t>
            </a:r>
          </a:p>
        </p:txBody>
      </p:sp>
      <p:sp>
        <p:nvSpPr>
          <p:cNvPr id="7" name="Retângulo: Cantos Arredondados 6">
            <a:extLst>
              <a:ext uri="{FF2B5EF4-FFF2-40B4-BE49-F238E27FC236}">
                <a16:creationId xmlns:a16="http://schemas.microsoft.com/office/drawing/2014/main" id="{1D12BCE4-FE64-4CC9-A97A-3B6F704FCBFE}"/>
              </a:ext>
            </a:extLst>
          </p:cNvPr>
          <p:cNvSpPr/>
          <p:nvPr/>
        </p:nvSpPr>
        <p:spPr>
          <a:xfrm>
            <a:off x="9203643" y="3037834"/>
            <a:ext cx="775257" cy="977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Task 1</a:t>
            </a:r>
          </a:p>
          <a:p>
            <a:pPr algn="ctr"/>
            <a:r>
              <a:rPr lang="pt-BR" sz="1200" dirty="0"/>
              <a:t>Task 2</a:t>
            </a:r>
          </a:p>
          <a:p>
            <a:pPr algn="ctr"/>
            <a:r>
              <a:rPr lang="pt-BR" sz="1200" dirty="0"/>
              <a:t>Task 3</a:t>
            </a:r>
            <a:endParaRPr lang="en-IE" sz="1200" dirty="0"/>
          </a:p>
        </p:txBody>
      </p:sp>
      <p:sp>
        <p:nvSpPr>
          <p:cNvPr id="8" name="Retângulo: Cantos Arredondados 7">
            <a:extLst>
              <a:ext uri="{FF2B5EF4-FFF2-40B4-BE49-F238E27FC236}">
                <a16:creationId xmlns:a16="http://schemas.microsoft.com/office/drawing/2014/main" id="{64A7D78F-4E27-4781-BF76-D027E0C6C09C}"/>
              </a:ext>
            </a:extLst>
          </p:cNvPr>
          <p:cNvSpPr/>
          <p:nvPr/>
        </p:nvSpPr>
        <p:spPr>
          <a:xfrm>
            <a:off x="10038523" y="3037834"/>
            <a:ext cx="775257" cy="977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Task 1</a:t>
            </a:r>
          </a:p>
          <a:p>
            <a:pPr algn="ctr"/>
            <a:r>
              <a:rPr lang="pt-BR" sz="1200" dirty="0"/>
              <a:t>Task 2</a:t>
            </a:r>
          </a:p>
          <a:p>
            <a:pPr algn="ctr"/>
            <a:r>
              <a:rPr lang="pt-BR" sz="1200" dirty="0"/>
              <a:t>Task 3</a:t>
            </a:r>
            <a:endParaRPr lang="en-IE" sz="1200" dirty="0"/>
          </a:p>
        </p:txBody>
      </p:sp>
      <p:sp>
        <p:nvSpPr>
          <p:cNvPr id="9" name="Retângulo: Cantos Arredondados 8">
            <a:extLst>
              <a:ext uri="{FF2B5EF4-FFF2-40B4-BE49-F238E27FC236}">
                <a16:creationId xmlns:a16="http://schemas.microsoft.com/office/drawing/2014/main" id="{6174F2B6-0093-4C2C-8D17-F7F34CC39334}"/>
              </a:ext>
            </a:extLst>
          </p:cNvPr>
          <p:cNvSpPr/>
          <p:nvPr/>
        </p:nvSpPr>
        <p:spPr>
          <a:xfrm>
            <a:off x="10873403" y="3037834"/>
            <a:ext cx="775257" cy="977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Task 1</a:t>
            </a:r>
          </a:p>
          <a:p>
            <a:pPr algn="ctr"/>
            <a:r>
              <a:rPr lang="pt-BR" sz="1200" dirty="0"/>
              <a:t>Task 2</a:t>
            </a:r>
          </a:p>
          <a:p>
            <a:pPr algn="ctr"/>
            <a:r>
              <a:rPr lang="pt-BR" sz="1200" dirty="0"/>
              <a:t>Task 3</a:t>
            </a:r>
            <a:endParaRPr lang="en-IE" sz="1200" dirty="0"/>
          </a:p>
        </p:txBody>
      </p:sp>
      <p:sp>
        <p:nvSpPr>
          <p:cNvPr id="10" name="CaixaDeTexto 9">
            <a:extLst>
              <a:ext uri="{FF2B5EF4-FFF2-40B4-BE49-F238E27FC236}">
                <a16:creationId xmlns:a16="http://schemas.microsoft.com/office/drawing/2014/main" id="{7B61D466-A644-4BEE-AA76-2B9E15AC65F1}"/>
              </a:ext>
            </a:extLst>
          </p:cNvPr>
          <p:cNvSpPr txBox="1"/>
          <p:nvPr/>
        </p:nvSpPr>
        <p:spPr>
          <a:xfrm>
            <a:off x="9307156" y="2759968"/>
            <a:ext cx="639983" cy="276999"/>
          </a:xfrm>
          <a:prstGeom prst="rect">
            <a:avLst/>
          </a:prstGeom>
          <a:noFill/>
        </p:spPr>
        <p:txBody>
          <a:bodyPr wrap="square" rtlCol="0">
            <a:spAutoFit/>
          </a:bodyPr>
          <a:lstStyle/>
          <a:p>
            <a:r>
              <a:rPr lang="pt-BR" sz="1200" dirty="0"/>
              <a:t>Stage 1</a:t>
            </a:r>
            <a:endParaRPr lang="en-IE" sz="1200" dirty="0"/>
          </a:p>
        </p:txBody>
      </p:sp>
      <p:sp>
        <p:nvSpPr>
          <p:cNvPr id="11" name="CaixaDeTexto 10">
            <a:extLst>
              <a:ext uri="{FF2B5EF4-FFF2-40B4-BE49-F238E27FC236}">
                <a16:creationId xmlns:a16="http://schemas.microsoft.com/office/drawing/2014/main" id="{A5A9079B-AB6C-454C-B371-57D1AE7C0BA9}"/>
              </a:ext>
            </a:extLst>
          </p:cNvPr>
          <p:cNvSpPr txBox="1"/>
          <p:nvPr/>
        </p:nvSpPr>
        <p:spPr>
          <a:xfrm>
            <a:off x="10098146" y="2766812"/>
            <a:ext cx="775257" cy="276999"/>
          </a:xfrm>
          <a:prstGeom prst="rect">
            <a:avLst/>
          </a:prstGeom>
          <a:noFill/>
        </p:spPr>
        <p:txBody>
          <a:bodyPr wrap="square" rtlCol="0">
            <a:spAutoFit/>
          </a:bodyPr>
          <a:lstStyle/>
          <a:p>
            <a:r>
              <a:rPr lang="pt-BR" sz="1200" dirty="0"/>
              <a:t>Stage 2</a:t>
            </a:r>
            <a:endParaRPr lang="en-IE" sz="1200" dirty="0"/>
          </a:p>
        </p:txBody>
      </p:sp>
      <p:sp>
        <p:nvSpPr>
          <p:cNvPr id="12" name="CaixaDeTexto 11">
            <a:extLst>
              <a:ext uri="{FF2B5EF4-FFF2-40B4-BE49-F238E27FC236}">
                <a16:creationId xmlns:a16="http://schemas.microsoft.com/office/drawing/2014/main" id="{DAEE2EC2-41C4-40EC-92F3-DC1CDFEB14F9}"/>
              </a:ext>
            </a:extLst>
          </p:cNvPr>
          <p:cNvSpPr txBox="1"/>
          <p:nvPr/>
        </p:nvSpPr>
        <p:spPr>
          <a:xfrm>
            <a:off x="10964787" y="2760835"/>
            <a:ext cx="639983" cy="276999"/>
          </a:xfrm>
          <a:prstGeom prst="rect">
            <a:avLst/>
          </a:prstGeom>
          <a:noFill/>
        </p:spPr>
        <p:txBody>
          <a:bodyPr wrap="square" rtlCol="0">
            <a:spAutoFit/>
          </a:bodyPr>
          <a:lstStyle/>
          <a:p>
            <a:r>
              <a:rPr lang="pt-BR" sz="1200" dirty="0"/>
              <a:t>Stage 3</a:t>
            </a:r>
            <a:endParaRPr lang="en-IE" sz="1200" dirty="0"/>
          </a:p>
        </p:txBody>
      </p:sp>
      <p:cxnSp>
        <p:nvCxnSpPr>
          <p:cNvPr id="14" name="Conector de Seta Reta 13">
            <a:extLst>
              <a:ext uri="{FF2B5EF4-FFF2-40B4-BE49-F238E27FC236}">
                <a16:creationId xmlns:a16="http://schemas.microsoft.com/office/drawing/2014/main" id="{0F698D73-9C34-4FE5-A70B-78EB189F4BF8}"/>
              </a:ext>
            </a:extLst>
          </p:cNvPr>
          <p:cNvCxnSpPr/>
          <p:nvPr/>
        </p:nvCxnSpPr>
        <p:spPr>
          <a:xfrm flipV="1">
            <a:off x="9826485" y="3449615"/>
            <a:ext cx="271661" cy="313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ctor de Seta Reta 14">
            <a:extLst>
              <a:ext uri="{FF2B5EF4-FFF2-40B4-BE49-F238E27FC236}">
                <a16:creationId xmlns:a16="http://schemas.microsoft.com/office/drawing/2014/main" id="{595B8A88-CDFC-41F0-ADCF-8E997EB74A54}"/>
              </a:ext>
            </a:extLst>
          </p:cNvPr>
          <p:cNvCxnSpPr/>
          <p:nvPr/>
        </p:nvCxnSpPr>
        <p:spPr>
          <a:xfrm flipV="1">
            <a:off x="10720988" y="3387412"/>
            <a:ext cx="271661" cy="313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aixaDeTexto 15">
            <a:extLst>
              <a:ext uri="{FF2B5EF4-FFF2-40B4-BE49-F238E27FC236}">
                <a16:creationId xmlns:a16="http://schemas.microsoft.com/office/drawing/2014/main" id="{C7C9BE43-0B45-4C02-8BE3-E93BA4B67EA7}"/>
              </a:ext>
            </a:extLst>
          </p:cNvPr>
          <p:cNvSpPr txBox="1"/>
          <p:nvPr/>
        </p:nvSpPr>
        <p:spPr>
          <a:xfrm>
            <a:off x="543339" y="3953606"/>
            <a:ext cx="5380383" cy="2092881"/>
          </a:xfrm>
          <a:prstGeom prst="rect">
            <a:avLst/>
          </a:prstGeom>
          <a:noFill/>
        </p:spPr>
        <p:txBody>
          <a:bodyPr wrap="square" rtlCol="0">
            <a:spAutoFit/>
          </a:bodyPr>
          <a:lstStyle/>
          <a:p>
            <a:r>
              <a:rPr lang="pt-BR" b="1" dirty="0">
                <a:solidFill>
                  <a:srgbClr val="C00000"/>
                </a:solidFill>
              </a:rPr>
              <a:t>RDD (Resillient Distributed Datasets)</a:t>
            </a:r>
            <a:endParaRPr lang="pt-BR" dirty="0"/>
          </a:p>
          <a:p>
            <a:pPr marL="285750" indent="-285750">
              <a:buFont typeface="Arial" panose="020B0604020202020204" pitchFamily="34" charset="0"/>
              <a:buChar char="•"/>
            </a:pPr>
            <a:r>
              <a:rPr lang="pt-BR" sz="1400" dirty="0"/>
              <a:t>Distribui os dados em partições</a:t>
            </a:r>
          </a:p>
          <a:p>
            <a:pPr marL="285750" indent="-285750">
              <a:buFont typeface="Arial" panose="020B0604020202020204" pitchFamily="34" charset="0"/>
              <a:buChar char="•"/>
            </a:pPr>
            <a:r>
              <a:rPr lang="pt-BR" sz="1400" dirty="0"/>
              <a:t>São imutáveis</a:t>
            </a:r>
          </a:p>
          <a:p>
            <a:pPr marL="285750" indent="-285750">
              <a:buFont typeface="Arial" panose="020B0604020202020204" pitchFamily="34" charset="0"/>
              <a:buChar char="•"/>
            </a:pPr>
            <a:endParaRPr lang="pt-BR" sz="1400" dirty="0"/>
          </a:p>
          <a:p>
            <a:r>
              <a:rPr lang="pt-BR" sz="1400" dirty="0"/>
              <a:t>De acordo com a documentação do Spark, as principais propriedades de um RDD são:</a:t>
            </a:r>
          </a:p>
          <a:p>
            <a:pPr marL="742950" lvl="1" indent="-285750">
              <a:buFont typeface="Arial" panose="020B0604020202020204" pitchFamily="34" charset="0"/>
              <a:buChar char="•"/>
            </a:pPr>
            <a:r>
              <a:rPr lang="pt-BR" sz="1400" dirty="0"/>
              <a:t>Conhecer sua lista de partições</a:t>
            </a:r>
          </a:p>
          <a:p>
            <a:pPr marL="742950" lvl="1" indent="-285750">
              <a:buFont typeface="Arial" panose="020B0604020202020204" pitchFamily="34" charset="0"/>
              <a:buChar char="•"/>
            </a:pPr>
            <a:r>
              <a:rPr lang="pt-BR" sz="1400" dirty="0"/>
              <a:t>Possuir compute functions (por exemplo, .filter(), etc)</a:t>
            </a:r>
          </a:p>
          <a:p>
            <a:pPr marL="742950" lvl="1" indent="-285750">
              <a:buFont typeface="Arial" panose="020B0604020202020204" pitchFamily="34" charset="0"/>
              <a:buChar char="•"/>
            </a:pPr>
            <a:r>
              <a:rPr lang="pt-BR" sz="1400" dirty="0"/>
              <a:t>Saber gerenciar as dependências de cálculo</a:t>
            </a:r>
          </a:p>
        </p:txBody>
      </p:sp>
      <p:sp>
        <p:nvSpPr>
          <p:cNvPr id="17" name="Retângulo 16">
            <a:extLst>
              <a:ext uri="{FF2B5EF4-FFF2-40B4-BE49-F238E27FC236}">
                <a16:creationId xmlns:a16="http://schemas.microsoft.com/office/drawing/2014/main" id="{493923AD-9C45-4DCF-962E-71016E783473}"/>
              </a:ext>
            </a:extLst>
          </p:cNvPr>
          <p:cNvSpPr/>
          <p:nvPr/>
        </p:nvSpPr>
        <p:spPr>
          <a:xfrm>
            <a:off x="6274901" y="4261816"/>
            <a:ext cx="5652055" cy="2462213"/>
          </a:xfrm>
          <a:prstGeom prst="rect">
            <a:avLst/>
          </a:prstGeom>
        </p:spPr>
        <p:txBody>
          <a:bodyPr wrap="square">
            <a:spAutoFit/>
          </a:bodyPr>
          <a:lstStyle/>
          <a:p>
            <a:pPr algn="just"/>
            <a:r>
              <a:rPr lang="pt-BR" sz="1400" b="1" dirty="0"/>
              <a:t>Pontos de atenção</a:t>
            </a:r>
          </a:p>
          <a:p>
            <a:pPr algn="just"/>
            <a:endParaRPr lang="pt-BR" sz="1400" b="1" dirty="0"/>
          </a:p>
          <a:p>
            <a:pPr marL="285750" indent="-285750" algn="just">
              <a:buFont typeface="Arial" panose="020B0604020202020204" pitchFamily="34" charset="0"/>
              <a:buChar char="•"/>
            </a:pPr>
            <a:r>
              <a:rPr lang="pt-BR" sz="1400" dirty="0"/>
              <a:t>Depois que uma operação é feita, Spark não vai deixar todos os RDD’s salvos na memória. Podemos configurar isso por meio do recurso de persistência (cache). Por padrão, Spark insere no cache dados intermediários quando uma tarefa é finalizada (resultados da stage). </a:t>
            </a:r>
          </a:p>
          <a:p>
            <a:pPr marL="285750" indent="-285750" algn="just">
              <a:buFont typeface="Arial" panose="020B0604020202020204" pitchFamily="34" charset="0"/>
              <a:buChar char="•"/>
            </a:pPr>
            <a:r>
              <a:rPr lang="pt-BR" sz="1400" dirty="0"/>
              <a:t>O plano de execução lógico é diferente do plano de execução físico. No plano lógico entendemos como cada etapa será calculada. No plano físico, para otimizar o uso de memória e disco, Spark pode efetuar mais de uma tarefa ao mesmo tempo (por exemplo, aplicar dois filtros em uma única passagem pelo dataframe).</a:t>
            </a:r>
          </a:p>
        </p:txBody>
      </p:sp>
    </p:spTree>
    <p:extLst>
      <p:ext uri="{BB962C8B-B14F-4D97-AF65-F5344CB8AC3E}">
        <p14:creationId xmlns:p14="http://schemas.microsoft.com/office/powerpoint/2010/main" val="68030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D3792A8-3403-4EE9-8E10-7A4DEC244611}"/>
              </a:ext>
            </a:extLst>
          </p:cNvPr>
          <p:cNvSpPr txBox="1"/>
          <p:nvPr/>
        </p:nvSpPr>
        <p:spPr>
          <a:xfrm>
            <a:off x="530086" y="344557"/>
            <a:ext cx="4664097" cy="523220"/>
          </a:xfrm>
          <a:prstGeom prst="rect">
            <a:avLst/>
          </a:prstGeom>
          <a:noFill/>
        </p:spPr>
        <p:txBody>
          <a:bodyPr wrap="none" rtlCol="0">
            <a:spAutoFit/>
          </a:bodyPr>
          <a:lstStyle/>
          <a:p>
            <a:r>
              <a:rPr lang="pt-BR" sz="2800" dirty="0"/>
              <a:t>Comparando Spark vs Hadoop</a:t>
            </a:r>
            <a:endParaRPr lang="en-IE" sz="2800" dirty="0"/>
          </a:p>
        </p:txBody>
      </p:sp>
      <p:sp>
        <p:nvSpPr>
          <p:cNvPr id="3" name="CaixaDeTexto 2">
            <a:extLst>
              <a:ext uri="{FF2B5EF4-FFF2-40B4-BE49-F238E27FC236}">
                <a16:creationId xmlns:a16="http://schemas.microsoft.com/office/drawing/2014/main" id="{65028835-3BD5-4477-870C-BD5061904A03}"/>
              </a:ext>
            </a:extLst>
          </p:cNvPr>
          <p:cNvSpPr txBox="1"/>
          <p:nvPr/>
        </p:nvSpPr>
        <p:spPr>
          <a:xfrm>
            <a:off x="530086" y="1158131"/>
            <a:ext cx="10827026" cy="5016758"/>
          </a:xfrm>
          <a:prstGeom prst="rect">
            <a:avLst/>
          </a:prstGeom>
          <a:noFill/>
        </p:spPr>
        <p:txBody>
          <a:bodyPr wrap="square" rtlCol="0">
            <a:spAutoFit/>
          </a:bodyPr>
          <a:lstStyle/>
          <a:p>
            <a:r>
              <a:rPr lang="pt-BR" sz="1600" b="1" dirty="0"/>
              <a:t>MapReduce </a:t>
            </a:r>
            <a:r>
              <a:rPr lang="pt-BR" sz="1600" dirty="0"/>
              <a:t>é um paradigma de desenvolvimento em computação distribuída composto por três etapas: map, reduce e suffle. </a:t>
            </a:r>
          </a:p>
          <a:p>
            <a:endParaRPr lang="pt-BR" sz="1600" dirty="0"/>
          </a:p>
          <a:p>
            <a:r>
              <a:rPr lang="pt-BR" sz="1600" dirty="0"/>
              <a:t>Podemos considerar que </a:t>
            </a:r>
            <a:r>
              <a:rPr lang="pt-BR" sz="1600" dirty="0" err="1"/>
              <a:t>Hadoop</a:t>
            </a:r>
            <a:r>
              <a:rPr lang="pt-BR" sz="1600" dirty="0"/>
              <a:t> usa </a:t>
            </a:r>
            <a:r>
              <a:rPr lang="pt-BR" sz="1600" dirty="0" err="1"/>
              <a:t>MapReduce</a:t>
            </a:r>
            <a:r>
              <a:rPr lang="pt-BR" sz="1600" dirty="0"/>
              <a:t> para transformar os dados, já </a:t>
            </a:r>
            <a:r>
              <a:rPr lang="pt-BR" sz="1600" dirty="0" err="1"/>
              <a:t>Spark</a:t>
            </a:r>
            <a:r>
              <a:rPr lang="pt-BR" sz="1600" dirty="0"/>
              <a:t> utiliza várias outras funções de transformação de dados, incluindo </a:t>
            </a:r>
            <a:r>
              <a:rPr lang="pt-BR" sz="1600" dirty="0" err="1"/>
              <a:t>MapReduce</a:t>
            </a:r>
            <a:r>
              <a:rPr lang="pt-BR" sz="1600" dirty="0"/>
              <a:t>. Em geral, quando falamos de </a:t>
            </a:r>
            <a:r>
              <a:rPr lang="pt-BR" sz="1600" dirty="0" err="1"/>
              <a:t>MapReduce</a:t>
            </a:r>
            <a:r>
              <a:rPr lang="pt-BR" sz="1600" dirty="0"/>
              <a:t> sempre atrelamos o termo ao </a:t>
            </a:r>
            <a:r>
              <a:rPr lang="pt-BR" sz="1600" dirty="0" err="1"/>
              <a:t>Hadoop</a:t>
            </a:r>
            <a:r>
              <a:rPr lang="pt-BR" sz="1600" dirty="0"/>
              <a:t>. Porém, o paradigma </a:t>
            </a:r>
            <a:r>
              <a:rPr lang="pt-BR" sz="1600" dirty="0" err="1"/>
              <a:t>MapReduce</a:t>
            </a:r>
            <a:r>
              <a:rPr lang="pt-BR" sz="1600" dirty="0"/>
              <a:t> não é exclusivo do </a:t>
            </a:r>
            <a:r>
              <a:rPr lang="pt-BR" sz="1600" dirty="0" err="1"/>
              <a:t>Hadoop</a:t>
            </a:r>
            <a:r>
              <a:rPr lang="pt-BR" sz="1600" dirty="0"/>
              <a:t>.</a:t>
            </a:r>
          </a:p>
          <a:p>
            <a:endParaRPr lang="pt-BR" sz="1600" dirty="0"/>
          </a:p>
          <a:p>
            <a:r>
              <a:rPr lang="pt-BR" sz="1600" b="1" dirty="0" err="1"/>
              <a:t>Hadoop</a:t>
            </a:r>
            <a:r>
              <a:rPr lang="pt-BR" sz="1600" b="1" dirty="0"/>
              <a:t> MapReduce </a:t>
            </a:r>
            <a:r>
              <a:rPr lang="pt-BR" sz="1600" dirty="0"/>
              <a:t>armazena resultados parciais e finais em disco (HDFS).</a:t>
            </a:r>
          </a:p>
          <a:p>
            <a:endParaRPr lang="pt-BR" sz="1600" dirty="0"/>
          </a:p>
          <a:p>
            <a:r>
              <a:rPr lang="pt-BR" sz="1600" dirty="0"/>
              <a:t>Spark precisa de um sistema de armazenamento de arquivos distribuído, como HDFS, S3, HBASE.</a:t>
            </a:r>
          </a:p>
          <a:p>
            <a:endParaRPr lang="pt-BR" sz="1600" dirty="0"/>
          </a:p>
          <a:p>
            <a:r>
              <a:rPr lang="pt-BR" sz="1600" dirty="0"/>
              <a:t>Spark tem grande vantagem sobre Hadoop MapReduce principalmente em atividades iterativas, pois Spark consegue trabalhar com dados em memória por meio de RDD’s. Também em atividades interativas (pelo fato da memória e pelo fato que que Spark oferece outros formas de transformar os dados, além de MapReduce)</a:t>
            </a:r>
          </a:p>
          <a:p>
            <a:endParaRPr lang="pt-BR" sz="1600" dirty="0"/>
          </a:p>
          <a:p>
            <a:r>
              <a:rPr lang="pt-BR" sz="1600" dirty="0"/>
              <a:t>Resource management: Hadoop usa YARN. Spark pode usar seu in-built resource manager ou qualquer outro</a:t>
            </a:r>
          </a:p>
          <a:p>
            <a:endParaRPr lang="pt-BR" sz="1600" dirty="0"/>
          </a:p>
          <a:p>
            <a:r>
              <a:rPr lang="pt-BR" sz="1600" dirty="0"/>
              <a:t>Spark pode ser instalado em um standalone cluster, inclusive usando local file system como storage. Porém, o ideal seria usar um sistema de arquivos distribuído.</a:t>
            </a:r>
          </a:p>
          <a:p>
            <a:endParaRPr lang="pt-BR" sz="1600" dirty="0"/>
          </a:p>
          <a:p>
            <a:r>
              <a:rPr lang="pt-BR" sz="1600" dirty="0"/>
              <a:t>Faz muito sentido instalar Spark e Hadoop no mesmo cluster.</a:t>
            </a:r>
          </a:p>
        </p:txBody>
      </p:sp>
    </p:spTree>
    <p:extLst>
      <p:ext uri="{BB962C8B-B14F-4D97-AF65-F5344CB8AC3E}">
        <p14:creationId xmlns:p14="http://schemas.microsoft.com/office/powerpoint/2010/main" val="270160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6601125-FD86-4C7E-B882-DE7040375CFD}"/>
              </a:ext>
            </a:extLst>
          </p:cNvPr>
          <p:cNvSpPr txBox="1"/>
          <p:nvPr/>
        </p:nvSpPr>
        <p:spPr>
          <a:xfrm>
            <a:off x="530086" y="1407975"/>
            <a:ext cx="10827026" cy="3416320"/>
          </a:xfrm>
          <a:prstGeom prst="rect">
            <a:avLst/>
          </a:prstGeom>
          <a:noFill/>
        </p:spPr>
        <p:txBody>
          <a:bodyPr wrap="square" rtlCol="0">
            <a:spAutoFit/>
          </a:bodyPr>
          <a:lstStyle/>
          <a:p>
            <a:r>
              <a:rPr lang="pt-BR" b="1" dirty="0">
                <a:solidFill>
                  <a:srgbClr val="C00000"/>
                </a:solidFill>
              </a:rPr>
              <a:t>In-Memory computing</a:t>
            </a:r>
          </a:p>
          <a:p>
            <a:pPr lvl="1"/>
            <a:r>
              <a:rPr lang="pt-BR" dirty="0"/>
              <a:t>Spark oferece computação em memória em escala distribuída</a:t>
            </a:r>
          </a:p>
          <a:p>
            <a:pPr lvl="1"/>
            <a:endParaRPr lang="pt-BR" dirty="0"/>
          </a:p>
          <a:p>
            <a:r>
              <a:rPr lang="pt-BR" b="1" dirty="0">
                <a:solidFill>
                  <a:srgbClr val="C00000"/>
                </a:solidFill>
              </a:rPr>
              <a:t>Execution engine</a:t>
            </a:r>
          </a:p>
          <a:p>
            <a:pPr lvl="1"/>
            <a:r>
              <a:rPr lang="pt-BR" dirty="0"/>
              <a:t>Antes de executar um código, Spark cria um plano de execução lógico, plano de execução físico e tarefas. Estas tarefas irão compor a DAG</a:t>
            </a:r>
          </a:p>
          <a:p>
            <a:pPr lvl="1"/>
            <a:endParaRPr lang="pt-BR" dirty="0"/>
          </a:p>
          <a:p>
            <a:r>
              <a:rPr lang="pt-BR" b="1" dirty="0">
                <a:solidFill>
                  <a:srgbClr val="C00000"/>
                </a:solidFill>
              </a:rPr>
              <a:t>RDD</a:t>
            </a:r>
          </a:p>
          <a:p>
            <a:pPr lvl="1"/>
            <a:r>
              <a:rPr lang="pt-BR" dirty="0"/>
              <a:t>RDD permite com que Spark gerencie todas as transformações e ações do programa</a:t>
            </a:r>
          </a:p>
          <a:p>
            <a:pPr lvl="1"/>
            <a:endParaRPr lang="pt-BR" dirty="0"/>
          </a:p>
          <a:p>
            <a:r>
              <a:rPr lang="pt-BR" b="1" dirty="0">
                <a:solidFill>
                  <a:srgbClr val="C00000"/>
                </a:solidFill>
              </a:rPr>
              <a:t>Spark Architecture</a:t>
            </a:r>
          </a:p>
          <a:p>
            <a:pPr lvl="1"/>
            <a:r>
              <a:rPr lang="pt-BR" dirty="0"/>
              <a:t>Sua arquitetura é projetada para ter eficiência em usando in-memory computing e computação distribuída</a:t>
            </a:r>
          </a:p>
        </p:txBody>
      </p:sp>
      <p:sp>
        <p:nvSpPr>
          <p:cNvPr id="3" name="CaixaDeTexto 2">
            <a:extLst>
              <a:ext uri="{FF2B5EF4-FFF2-40B4-BE49-F238E27FC236}">
                <a16:creationId xmlns:a16="http://schemas.microsoft.com/office/drawing/2014/main" id="{EA7D8953-B08A-4989-ADA6-9929C0B824C8}"/>
              </a:ext>
            </a:extLst>
          </p:cNvPr>
          <p:cNvSpPr txBox="1"/>
          <p:nvPr/>
        </p:nvSpPr>
        <p:spPr>
          <a:xfrm>
            <a:off x="530086" y="344557"/>
            <a:ext cx="8412880" cy="523220"/>
          </a:xfrm>
          <a:prstGeom prst="rect">
            <a:avLst/>
          </a:prstGeom>
          <a:noFill/>
        </p:spPr>
        <p:txBody>
          <a:bodyPr wrap="none" rtlCol="0">
            <a:spAutoFit/>
          </a:bodyPr>
          <a:lstStyle/>
          <a:p>
            <a:r>
              <a:rPr lang="pt-BR" sz="2800" dirty="0"/>
              <a:t>Por que Spark é mais rápido do que Hadoop MapReduce</a:t>
            </a:r>
            <a:endParaRPr lang="en-IE" sz="2800" dirty="0"/>
          </a:p>
        </p:txBody>
      </p:sp>
    </p:spTree>
    <p:extLst>
      <p:ext uri="{BB962C8B-B14F-4D97-AF65-F5344CB8AC3E}">
        <p14:creationId xmlns:p14="http://schemas.microsoft.com/office/powerpoint/2010/main" val="2949317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21421</TotalTime>
  <Words>1654</Words>
  <Application>Microsoft Office PowerPoint</Application>
  <PresentationFormat>Widescreen</PresentationFormat>
  <Paragraphs>195</Paragraphs>
  <Slides>18</Slides>
  <Notes>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Calibri Light</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Weslley Moura</dc:creator>
  <cp:lastModifiedBy>Weslley</cp:lastModifiedBy>
  <cp:revision>174</cp:revision>
  <dcterms:created xsi:type="dcterms:W3CDTF">2016-11-10T21:15:20Z</dcterms:created>
  <dcterms:modified xsi:type="dcterms:W3CDTF">2019-07-06T20:14:54Z</dcterms:modified>
</cp:coreProperties>
</file>