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753600" cy="7315200"/>
  <p:notesSz cx="6858000" cy="9144000"/>
  <p:embeddedFontLst>
    <p:embeddedFont>
      <p:font typeface="Poppins Medium" charset="1" panose="00000600000000000000"/>
      <p:regular r:id="rId15"/>
    </p:embeddedFont>
    <p:embeddedFont>
      <p:font typeface="Poppins Bold" charset="1" panose="00000800000000000000"/>
      <p:regular r:id="rId16"/>
    </p:embeddedFont>
    <p:embeddedFont>
      <p:font typeface="Poppins Ultra-Bold" charset="1" panose="00000900000000000000"/>
      <p:regular r:id="rId17"/>
    </p:embeddedFont>
    <p:embeddedFont>
      <p:font typeface="Open Sans Bold" charset="1" panose="020B0806030504020204"/>
      <p:regular r:id="rId18"/>
    </p:embeddedFont>
    <p:embeddedFont>
      <p:font typeface="Open Sans Light" charset="1" panose="020B0306030504020204"/>
      <p:regular r:id="rId19"/>
    </p:embeddedFont>
    <p:embeddedFont>
      <p:font typeface="Public Sans Bold" charset="1" panose="00000000000000000000"/>
      <p:regular r:id="rId20"/>
    </p:embeddedFont>
    <p:embeddedFont>
      <p:font typeface="Inter" charset="1" panose="020B0502030000000004"/>
      <p:regular r:id="rId21"/>
    </p:embeddedFont>
    <p:embeddedFont>
      <p:font typeface="Inter Bold" charset="1" panose="020B0802030000000004"/>
      <p:regular r:id="rId22"/>
    </p:embeddedFont>
    <p:embeddedFont>
      <p:font typeface="Canva Sans Bold" charset="1" panose="020B0803030501040103"/>
      <p:regular r:id="rId23"/>
    </p:embeddedFont>
    <p:embeddedFont>
      <p:font typeface="Public San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874497"/>
            <a:ext cx="10129262" cy="2194560"/>
            <a:chOff x="0" y="0"/>
            <a:chExt cx="375157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1578" cy="812800"/>
            </a:xfrm>
            <a:custGeom>
              <a:avLst/>
              <a:gdLst/>
              <a:ahLst/>
              <a:cxnLst/>
              <a:rect r="r" b="b" t="t" l="l"/>
              <a:pathLst>
                <a:path h="812800" w="3751578">
                  <a:moveTo>
                    <a:pt x="0" y="0"/>
                  </a:moveTo>
                  <a:lnTo>
                    <a:pt x="3751578" y="0"/>
                  </a:lnTo>
                  <a:lnTo>
                    <a:pt x="375157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751578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400" y="7026897"/>
            <a:ext cx="10129262" cy="2194560"/>
            <a:chOff x="0" y="0"/>
            <a:chExt cx="375157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51578" cy="812800"/>
            </a:xfrm>
            <a:custGeom>
              <a:avLst/>
              <a:gdLst/>
              <a:ahLst/>
              <a:cxnLst/>
              <a:rect r="r" b="b" t="t" l="l"/>
              <a:pathLst>
                <a:path h="812800" w="3751578">
                  <a:moveTo>
                    <a:pt x="0" y="0"/>
                  </a:moveTo>
                  <a:lnTo>
                    <a:pt x="3751578" y="0"/>
                  </a:lnTo>
                  <a:lnTo>
                    <a:pt x="375157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751578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606037" y="2563890"/>
            <a:ext cx="2896105" cy="289610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7335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508755" y="1662761"/>
            <a:ext cx="2503848" cy="4920919"/>
            <a:chOff x="0" y="0"/>
            <a:chExt cx="3338465" cy="65612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17922" cy="3117922"/>
            </a:xfrm>
            <a:custGeom>
              <a:avLst/>
              <a:gdLst/>
              <a:ahLst/>
              <a:cxnLst/>
              <a:rect r="r" b="b" t="t" l="l"/>
              <a:pathLst>
                <a:path h="3117922" w="3117922">
                  <a:moveTo>
                    <a:pt x="0" y="0"/>
                  </a:moveTo>
                  <a:lnTo>
                    <a:pt x="3117922" y="0"/>
                  </a:lnTo>
                  <a:lnTo>
                    <a:pt x="3117922" y="3117922"/>
                  </a:lnTo>
                  <a:lnTo>
                    <a:pt x="0" y="31179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true" rot="0">
              <a:off x="0" y="3222761"/>
              <a:ext cx="3338465" cy="3338465"/>
            </a:xfrm>
            <a:custGeom>
              <a:avLst/>
              <a:gdLst/>
              <a:ahLst/>
              <a:cxnLst/>
              <a:rect r="r" b="b" t="t" l="l"/>
              <a:pathLst>
                <a:path h="3338465" w="3338465">
                  <a:moveTo>
                    <a:pt x="0" y="3338465"/>
                  </a:moveTo>
                  <a:lnTo>
                    <a:pt x="3338465" y="3338465"/>
                  </a:lnTo>
                  <a:lnTo>
                    <a:pt x="3338465" y="0"/>
                  </a:lnTo>
                  <a:lnTo>
                    <a:pt x="0" y="0"/>
                  </a:lnTo>
                  <a:lnTo>
                    <a:pt x="0" y="3338465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095574" y="2094203"/>
            <a:ext cx="1951239" cy="3936867"/>
            <a:chOff x="0" y="0"/>
            <a:chExt cx="2601652" cy="5249156"/>
          </a:xfrm>
        </p:grpSpPr>
        <p:sp>
          <p:nvSpPr>
            <p:cNvPr name="Freeform 14" id="14"/>
            <p:cNvSpPr/>
            <p:nvPr/>
          </p:nvSpPr>
          <p:spPr>
            <a:xfrm flipH="true" flipV="false" rot="0">
              <a:off x="58986" y="0"/>
              <a:ext cx="2542666" cy="2542666"/>
            </a:xfrm>
            <a:custGeom>
              <a:avLst/>
              <a:gdLst/>
              <a:ahLst/>
              <a:cxnLst/>
              <a:rect r="r" b="b" t="t" l="l"/>
              <a:pathLst>
                <a:path h="2542666" w="2542666">
                  <a:moveTo>
                    <a:pt x="2542666" y="0"/>
                  </a:moveTo>
                  <a:lnTo>
                    <a:pt x="0" y="0"/>
                  </a:lnTo>
                  <a:lnTo>
                    <a:pt x="0" y="2542666"/>
                  </a:lnTo>
                  <a:lnTo>
                    <a:pt x="2542666" y="2542666"/>
                  </a:lnTo>
                  <a:lnTo>
                    <a:pt x="2542666" y="0"/>
                  </a:lnTo>
                  <a:close/>
                </a:path>
              </a:pathLst>
            </a:custGeom>
            <a:blipFill>
              <a:blip r:embed="rId6">
                <a:alphaModFix amt="47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true" flipV="true" rot="0">
              <a:off x="0" y="2647504"/>
              <a:ext cx="2601652" cy="2601652"/>
            </a:xfrm>
            <a:custGeom>
              <a:avLst/>
              <a:gdLst/>
              <a:ahLst/>
              <a:cxnLst/>
              <a:rect r="r" b="b" t="t" l="l"/>
              <a:pathLst>
                <a:path h="2601652" w="2601652">
                  <a:moveTo>
                    <a:pt x="2601652" y="2601652"/>
                  </a:moveTo>
                  <a:lnTo>
                    <a:pt x="0" y="2601652"/>
                  </a:lnTo>
                  <a:lnTo>
                    <a:pt x="0" y="0"/>
                  </a:lnTo>
                  <a:lnTo>
                    <a:pt x="2601652" y="0"/>
                  </a:lnTo>
                  <a:lnTo>
                    <a:pt x="2601652" y="2601652"/>
                  </a:lnTo>
                  <a:close/>
                </a:path>
              </a:pathLst>
            </a:custGeom>
            <a:blipFill>
              <a:blip r:embed="rId6">
                <a:alphaModFix amt="47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00546" y="3910230"/>
              <a:ext cx="1776733" cy="674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37"/>
                </a:lnSpc>
              </a:pPr>
              <a:r>
                <a:rPr lang="en-US" b="true" sz="1455" spc="-84">
                  <a:solidFill>
                    <a:srgbClr val="000000">
                      <a:alpha val="32549"/>
                    </a:srgbClr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04. Non-Profit Markets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12459" y="981054"/>
              <a:ext cx="1776733" cy="674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37"/>
                </a:lnSpc>
              </a:pPr>
              <a:r>
                <a:rPr lang="en-US" b="true" sz="1455" spc="-84">
                  <a:solidFill>
                    <a:srgbClr val="000000">
                      <a:alpha val="32549"/>
                    </a:srgbClr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02. Global Markets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120919" y="3078772"/>
            <a:ext cx="1866340" cy="1866340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-4198661" y="-3699474"/>
            <a:ext cx="7357074" cy="7357074"/>
          </a:xfrm>
          <a:custGeom>
            <a:avLst/>
            <a:gdLst/>
            <a:ahLst/>
            <a:cxnLst/>
            <a:rect r="r" b="b" t="t" l="l"/>
            <a:pathLst>
              <a:path h="7357074" w="7357074">
                <a:moveTo>
                  <a:pt x="0" y="0"/>
                </a:moveTo>
                <a:lnTo>
                  <a:pt x="7357073" y="0"/>
                </a:lnTo>
                <a:lnTo>
                  <a:pt x="7357073" y="7357074"/>
                </a:lnTo>
                <a:lnTo>
                  <a:pt x="0" y="73570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699733" y="4565896"/>
            <a:ext cx="5782905" cy="5782905"/>
          </a:xfrm>
          <a:custGeom>
            <a:avLst/>
            <a:gdLst/>
            <a:ahLst/>
            <a:cxnLst/>
            <a:rect r="r" b="b" t="t" l="l"/>
            <a:pathLst>
              <a:path h="5782905" w="5782905">
                <a:moveTo>
                  <a:pt x="0" y="0"/>
                </a:moveTo>
                <a:lnTo>
                  <a:pt x="5782905" y="0"/>
                </a:lnTo>
                <a:lnTo>
                  <a:pt x="5782905" y="5782905"/>
                </a:lnTo>
                <a:lnTo>
                  <a:pt x="0" y="57829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650475" y="3543614"/>
            <a:ext cx="807227" cy="936656"/>
          </a:xfrm>
          <a:custGeom>
            <a:avLst/>
            <a:gdLst/>
            <a:ahLst/>
            <a:cxnLst/>
            <a:rect r="r" b="b" t="t" l="l"/>
            <a:pathLst>
              <a:path h="936656" w="807227">
                <a:moveTo>
                  <a:pt x="0" y="0"/>
                </a:moveTo>
                <a:lnTo>
                  <a:pt x="807227" y="0"/>
                </a:lnTo>
                <a:lnTo>
                  <a:pt x="807227" y="936656"/>
                </a:lnTo>
                <a:lnTo>
                  <a:pt x="0" y="9366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-520125" y="5699097"/>
            <a:ext cx="1490495" cy="663948"/>
          </a:xfrm>
          <a:custGeom>
            <a:avLst/>
            <a:gdLst/>
            <a:ahLst/>
            <a:cxnLst/>
            <a:rect r="r" b="b" t="t" l="l"/>
            <a:pathLst>
              <a:path h="663948" w="1490495">
                <a:moveTo>
                  <a:pt x="0" y="0"/>
                </a:moveTo>
                <a:lnTo>
                  <a:pt x="1490495" y="0"/>
                </a:lnTo>
                <a:lnTo>
                  <a:pt x="1490495" y="663947"/>
                </a:lnTo>
                <a:lnTo>
                  <a:pt x="0" y="66394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845938" y="1091373"/>
            <a:ext cx="1490495" cy="663948"/>
          </a:xfrm>
          <a:custGeom>
            <a:avLst/>
            <a:gdLst/>
            <a:ahLst/>
            <a:cxnLst/>
            <a:rect r="r" b="b" t="t" l="l"/>
            <a:pathLst>
              <a:path h="663948" w="1490495">
                <a:moveTo>
                  <a:pt x="0" y="0"/>
                </a:moveTo>
                <a:lnTo>
                  <a:pt x="1490495" y="0"/>
                </a:lnTo>
                <a:lnTo>
                  <a:pt x="1490495" y="663948"/>
                </a:lnTo>
                <a:lnTo>
                  <a:pt x="0" y="66394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247168" y="2877619"/>
            <a:ext cx="1332550" cy="37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"/>
              </a:lnSpc>
            </a:pPr>
            <a:r>
              <a:rPr lang="en-US" b="true" sz="1455" spc="-8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01. Consumer Markets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247168" y="5130603"/>
            <a:ext cx="1332550" cy="379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"/>
              </a:lnSpc>
            </a:pPr>
            <a:r>
              <a:rPr lang="en-US" b="true" sz="1455" spc="-8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03. Business Markets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706787" y="826221"/>
            <a:ext cx="4340026" cy="59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8"/>
              </a:lnSpc>
            </a:pPr>
            <a:r>
              <a:rPr lang="en-US" b="true" sz="3327" spc="-183">
                <a:solidFill>
                  <a:srgbClr val="17335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Marketing Types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0" y="6874497"/>
            <a:ext cx="10129262" cy="2194560"/>
            <a:chOff x="0" y="0"/>
            <a:chExt cx="3751578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751578" cy="812800"/>
            </a:xfrm>
            <a:custGeom>
              <a:avLst/>
              <a:gdLst/>
              <a:ahLst/>
              <a:cxnLst/>
              <a:rect r="r" b="b" t="t" l="l"/>
              <a:pathLst>
                <a:path h="812800" w="3751578">
                  <a:moveTo>
                    <a:pt x="0" y="0"/>
                  </a:moveTo>
                  <a:lnTo>
                    <a:pt x="3751578" y="0"/>
                  </a:lnTo>
                  <a:lnTo>
                    <a:pt x="375157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9525"/>
              <a:ext cx="3751578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79553" y="1932961"/>
            <a:ext cx="5994494" cy="4650719"/>
            <a:chOff x="0" y="0"/>
            <a:chExt cx="7992658" cy="620095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547618" y="0"/>
              <a:ext cx="4897423" cy="3838387"/>
              <a:chOff x="0" y="0"/>
              <a:chExt cx="8102006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02006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8102006">
                    <a:moveTo>
                      <a:pt x="4051003" y="0"/>
                    </a:moveTo>
                    <a:cubicBezTo>
                      <a:pt x="1813696" y="0"/>
                      <a:pt x="0" y="1421496"/>
                      <a:pt x="0" y="3175000"/>
                    </a:cubicBezTo>
                    <a:cubicBezTo>
                      <a:pt x="0" y="4928504"/>
                      <a:pt x="1813696" y="6350000"/>
                      <a:pt x="4051003" y="6350000"/>
                    </a:cubicBezTo>
                    <a:cubicBezTo>
                      <a:pt x="6288310" y="6350000"/>
                      <a:pt x="8102006" y="4928504"/>
                      <a:pt x="8102006" y="3175000"/>
                    </a:cubicBezTo>
                    <a:cubicBezTo>
                      <a:pt x="8102006" y="1421496"/>
                      <a:pt x="6288310" y="0"/>
                      <a:pt x="4051003" y="0"/>
                    </a:cubicBezTo>
                    <a:close/>
                  </a:path>
                </a:pathLst>
              </a:custGeom>
              <a:solidFill>
                <a:srgbClr val="9ED442">
                  <a:alpha val="69804"/>
                </a:srgbClr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095236" y="2362571"/>
              <a:ext cx="4897423" cy="3838387"/>
              <a:chOff x="0" y="0"/>
              <a:chExt cx="8102006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02006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8102006">
                    <a:moveTo>
                      <a:pt x="4051003" y="0"/>
                    </a:moveTo>
                    <a:cubicBezTo>
                      <a:pt x="1813696" y="0"/>
                      <a:pt x="0" y="1421496"/>
                      <a:pt x="0" y="3175000"/>
                    </a:cubicBezTo>
                    <a:cubicBezTo>
                      <a:pt x="0" y="4928504"/>
                      <a:pt x="1813696" y="6350000"/>
                      <a:pt x="4051003" y="6350000"/>
                    </a:cubicBezTo>
                    <a:cubicBezTo>
                      <a:pt x="6288310" y="6350000"/>
                      <a:pt x="8102006" y="4928504"/>
                      <a:pt x="8102006" y="3175000"/>
                    </a:cubicBezTo>
                    <a:cubicBezTo>
                      <a:pt x="8102006" y="1421496"/>
                      <a:pt x="6288310" y="0"/>
                      <a:pt x="4051003" y="0"/>
                    </a:cubicBezTo>
                    <a:close/>
                  </a:path>
                </a:pathLst>
              </a:custGeom>
              <a:solidFill>
                <a:srgbClr val="38B6FF">
                  <a:alpha val="69804"/>
                </a:srgbClr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2362571"/>
              <a:ext cx="4897423" cy="3838387"/>
              <a:chOff x="0" y="0"/>
              <a:chExt cx="8102006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02006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8102006">
                    <a:moveTo>
                      <a:pt x="4051003" y="0"/>
                    </a:moveTo>
                    <a:cubicBezTo>
                      <a:pt x="1813696" y="0"/>
                      <a:pt x="0" y="1421496"/>
                      <a:pt x="0" y="3175000"/>
                    </a:cubicBezTo>
                    <a:cubicBezTo>
                      <a:pt x="0" y="4928504"/>
                      <a:pt x="1813696" y="6350000"/>
                      <a:pt x="4051003" y="6350000"/>
                    </a:cubicBezTo>
                    <a:cubicBezTo>
                      <a:pt x="6288310" y="6350000"/>
                      <a:pt x="8102006" y="4928504"/>
                      <a:pt x="8102006" y="3175000"/>
                    </a:cubicBezTo>
                    <a:cubicBezTo>
                      <a:pt x="8102006" y="1421496"/>
                      <a:pt x="6288310" y="0"/>
                      <a:pt x="4051003" y="0"/>
                    </a:cubicBezTo>
                    <a:close/>
                  </a:path>
                </a:pathLst>
              </a:custGeom>
              <a:solidFill>
                <a:srgbClr val="4C8D6E">
                  <a:alpha val="69804"/>
                </a:srgbClr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898230" y="3384849"/>
              <a:ext cx="1100962" cy="453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6"/>
                </a:lnSpc>
              </a:pPr>
              <a:r>
                <a:rPr lang="en-US" b="true" sz="2040">
                  <a:solidFill>
                    <a:srgbClr val="54545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392246" y="576414"/>
              <a:ext cx="1100962" cy="453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6"/>
                </a:lnSpc>
              </a:pPr>
              <a:r>
                <a:rPr lang="en-US" b="true" sz="2040">
                  <a:solidFill>
                    <a:srgbClr val="54545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993466" y="3384849"/>
              <a:ext cx="1100962" cy="453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6"/>
                </a:lnSpc>
              </a:pPr>
              <a:r>
                <a:rPr lang="en-US" b="true" sz="2040">
                  <a:solidFill>
                    <a:srgbClr val="54545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395109" y="1434533"/>
              <a:ext cx="3095236" cy="453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6"/>
                </a:lnSpc>
              </a:pPr>
              <a:r>
                <a:rPr lang="en-US" b="true" sz="2040">
                  <a:solidFill>
                    <a:srgbClr val="54545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Targ</a:t>
              </a:r>
              <a:r>
                <a:rPr lang="en-US" b="true" sz="2040">
                  <a:solidFill>
                    <a:srgbClr val="54545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eting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954696" y="4031184"/>
              <a:ext cx="2988031" cy="453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6"/>
                </a:lnSpc>
              </a:pPr>
              <a:r>
                <a:rPr lang="en-US" b="true" sz="2040">
                  <a:solidFill>
                    <a:srgbClr val="54545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Segmentation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031837" y="4031184"/>
              <a:ext cx="3024220" cy="453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6"/>
                </a:lnSpc>
              </a:pPr>
              <a:r>
                <a:rPr lang="en-US" b="true" sz="2040">
                  <a:solidFill>
                    <a:srgbClr val="54545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Posi</a:t>
              </a:r>
              <a:r>
                <a:rPr lang="en-US" b="true" sz="2040">
                  <a:solidFill>
                    <a:srgbClr val="545454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tioning 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841349" y="776051"/>
            <a:ext cx="8070901" cy="60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58"/>
              </a:lnSpc>
              <a:spcBef>
                <a:spcPct val="0"/>
              </a:spcBef>
            </a:pPr>
            <a:r>
              <a:rPr lang="en-US" b="true" sz="3327" spc="-183" strike="noStrike" u="none">
                <a:solidFill>
                  <a:srgbClr val="17335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STP Framework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0" y="6874497"/>
            <a:ext cx="10129262" cy="2194560"/>
            <a:chOff x="0" y="0"/>
            <a:chExt cx="3751578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751578" cy="812800"/>
            </a:xfrm>
            <a:custGeom>
              <a:avLst/>
              <a:gdLst/>
              <a:ahLst/>
              <a:cxnLst/>
              <a:rect r="r" b="b" t="t" l="l"/>
              <a:pathLst>
                <a:path h="812800" w="3751578">
                  <a:moveTo>
                    <a:pt x="0" y="0"/>
                  </a:moveTo>
                  <a:lnTo>
                    <a:pt x="3751578" y="0"/>
                  </a:lnTo>
                  <a:lnTo>
                    <a:pt x="375157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3751578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8290560" cy="1788454"/>
            <a:chOff x="0" y="0"/>
            <a:chExt cx="1982765" cy="427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82765" cy="427725"/>
            </a:xfrm>
            <a:custGeom>
              <a:avLst/>
              <a:gdLst/>
              <a:ahLst/>
              <a:cxnLst/>
              <a:rect r="r" b="b" t="t" l="l"/>
              <a:pathLst>
                <a:path h="427725" w="1982765">
                  <a:moveTo>
                    <a:pt x="0" y="0"/>
                  </a:moveTo>
                  <a:lnTo>
                    <a:pt x="1982765" y="0"/>
                  </a:lnTo>
                  <a:lnTo>
                    <a:pt x="1982765" y="427725"/>
                  </a:lnTo>
                  <a:lnTo>
                    <a:pt x="0" y="427725"/>
                  </a:lnTo>
                  <a:close/>
                </a:path>
              </a:pathLst>
            </a:custGeom>
            <a:solidFill>
              <a:srgbClr val="0046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31520" y="2763373"/>
            <a:ext cx="8290560" cy="1788454"/>
            <a:chOff x="0" y="0"/>
            <a:chExt cx="1982765" cy="427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82765" cy="427725"/>
            </a:xfrm>
            <a:custGeom>
              <a:avLst/>
              <a:gdLst/>
              <a:ahLst/>
              <a:cxnLst/>
              <a:rect r="r" b="b" t="t" l="l"/>
              <a:pathLst>
                <a:path h="427725" w="1982765">
                  <a:moveTo>
                    <a:pt x="0" y="0"/>
                  </a:moveTo>
                  <a:lnTo>
                    <a:pt x="1982765" y="0"/>
                  </a:lnTo>
                  <a:lnTo>
                    <a:pt x="1982765" y="427725"/>
                  </a:lnTo>
                  <a:lnTo>
                    <a:pt x="0" y="427725"/>
                  </a:lnTo>
                  <a:close/>
                </a:path>
              </a:pathLst>
            </a:custGeom>
            <a:solidFill>
              <a:srgbClr val="00A58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31520" y="4795226"/>
            <a:ext cx="8290560" cy="1788454"/>
            <a:chOff x="0" y="0"/>
            <a:chExt cx="1982765" cy="427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82765" cy="427725"/>
            </a:xfrm>
            <a:custGeom>
              <a:avLst/>
              <a:gdLst/>
              <a:ahLst/>
              <a:cxnLst/>
              <a:rect r="r" b="b" t="t" l="l"/>
              <a:pathLst>
                <a:path h="427725" w="1982765">
                  <a:moveTo>
                    <a:pt x="0" y="0"/>
                  </a:moveTo>
                  <a:lnTo>
                    <a:pt x="1982765" y="0"/>
                  </a:lnTo>
                  <a:lnTo>
                    <a:pt x="1982765" y="427725"/>
                  </a:lnTo>
                  <a:lnTo>
                    <a:pt x="0" y="427725"/>
                  </a:lnTo>
                  <a:close/>
                </a:path>
              </a:pathLst>
            </a:custGeom>
            <a:solidFill>
              <a:srgbClr val="E1B441">
                <a:alpha val="50980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079621" y="736322"/>
            <a:ext cx="3454939" cy="177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2"/>
              </a:lnSpc>
            </a:pPr>
            <a:r>
              <a:rPr lang="en-US" sz="80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Geographic :</a:t>
            </a:r>
          </a:p>
          <a:p>
            <a:pPr algn="l" marL="174665" indent="-87333" lvl="1">
              <a:lnSpc>
                <a:spcPts val="1132"/>
              </a:lnSpc>
              <a:buFont typeface="Arial"/>
              <a:buChar char="•"/>
            </a:pPr>
            <a:r>
              <a:rPr lang="en-US" sz="80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Greater Cairo: Cairo, Giza, 6th October, Sheikh Zayed.</a:t>
            </a:r>
          </a:p>
          <a:p>
            <a:pPr algn="l" marL="174665" indent="-87333" lvl="1">
              <a:lnSpc>
                <a:spcPts val="1132"/>
              </a:lnSpc>
              <a:buFont typeface="Arial"/>
              <a:buChar char="•"/>
            </a:pPr>
            <a:r>
              <a:rPr lang="en-US" sz="80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North Coast &amp; Alexandria: Resorts &amp; projects up to Marsa Matrou</a:t>
            </a:r>
            <a:r>
              <a:rPr lang="en-US" sz="80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h.</a:t>
            </a:r>
          </a:p>
          <a:p>
            <a:pPr algn="l" marL="174665" indent="-87333" lvl="1">
              <a:lnSpc>
                <a:spcPts val="1132"/>
              </a:lnSpc>
              <a:buFont typeface="Arial"/>
              <a:buChar char="•"/>
            </a:pPr>
            <a:r>
              <a:rPr lang="en-US" sz="80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New Cities: New Capital, Alamein, Ain Sokhna.</a:t>
            </a:r>
          </a:p>
          <a:p>
            <a:pPr algn="l">
              <a:lnSpc>
                <a:spcPts val="1132"/>
              </a:lnSpc>
            </a:pPr>
            <a:r>
              <a:rPr lang="en-US" sz="80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Demographic :</a:t>
            </a:r>
          </a:p>
          <a:p>
            <a:pPr algn="l" marL="174665" indent="-87333" lvl="1">
              <a:lnSpc>
                <a:spcPts val="1132"/>
              </a:lnSpc>
              <a:buFont typeface="Arial"/>
              <a:buChar char="•"/>
            </a:pPr>
            <a:r>
              <a:rPr lang="en-US" sz="80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B2B (Main): Contractors, developers, landscapers.</a:t>
            </a:r>
          </a:p>
          <a:p>
            <a:pPr algn="l" marL="174665" indent="-87333" lvl="1">
              <a:lnSpc>
                <a:spcPts val="1132"/>
              </a:lnSpc>
              <a:buFont typeface="Arial"/>
              <a:buChar char="•"/>
            </a:pPr>
            <a:r>
              <a:rPr lang="en-US" sz="80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B2G: Municipalities &amp; public projects.</a:t>
            </a:r>
          </a:p>
          <a:p>
            <a:pPr algn="l" marL="174665" indent="-87333" lvl="1">
              <a:lnSpc>
                <a:spcPts val="1132"/>
              </a:lnSpc>
              <a:buFont typeface="Arial"/>
              <a:buChar char="•"/>
            </a:pPr>
            <a:r>
              <a:rPr lang="en-US" sz="80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B2C (Minor): Villas, small developers, garages.</a:t>
            </a:r>
          </a:p>
          <a:p>
            <a:pPr algn="l">
              <a:lnSpc>
                <a:spcPts val="1132"/>
              </a:lnSpc>
            </a:pPr>
            <a:r>
              <a:rPr lang="en-US" sz="80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Behavioural :</a:t>
            </a:r>
          </a:p>
          <a:p>
            <a:pPr algn="l" marL="174665" indent="-87333" lvl="1">
              <a:lnSpc>
                <a:spcPts val="1132"/>
              </a:lnSpc>
              <a:buFont typeface="Arial"/>
              <a:buChar char="•"/>
            </a:pPr>
            <a:r>
              <a:rPr lang="en-US" sz="80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Price-driven: Focus on affordability.</a:t>
            </a:r>
          </a:p>
          <a:p>
            <a:pPr algn="l" marL="174665" indent="-87333" lvl="1">
              <a:lnSpc>
                <a:spcPts val="1132"/>
              </a:lnSpc>
              <a:buFont typeface="Arial"/>
              <a:buChar char="•"/>
            </a:pPr>
            <a:r>
              <a:rPr lang="en-US" sz="80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Quality-driven: Focus on durability &amp; design.</a:t>
            </a:r>
          </a:p>
          <a:p>
            <a:pPr algn="l" marL="174665" indent="-87333" lvl="1">
              <a:lnSpc>
                <a:spcPts val="1132"/>
              </a:lnSpc>
              <a:buFont typeface="Arial"/>
              <a:buChar char="•"/>
            </a:pPr>
            <a:r>
              <a:rPr lang="en-US" sz="80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Reliability-driven: Focus on on-time delivery.</a:t>
            </a:r>
          </a:p>
          <a:p>
            <a:pPr algn="l">
              <a:lnSpc>
                <a:spcPts val="113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079621" y="3237849"/>
            <a:ext cx="3454939" cy="82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2"/>
              </a:lnSpc>
              <a:spcBef>
                <a:spcPct val="0"/>
              </a:spcBef>
            </a:pPr>
            <a:r>
              <a:rPr lang="en-US" b="true" sz="80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Primary</a:t>
            </a:r>
            <a:r>
              <a:rPr lang="en-US" b="true" sz="80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:</a:t>
            </a:r>
          </a:p>
          <a:p>
            <a:pPr algn="l" marL="174665" indent="-87332" lvl="1">
              <a:lnSpc>
                <a:spcPts val="1132"/>
              </a:lnSpc>
              <a:spcBef>
                <a:spcPct val="0"/>
              </a:spcBef>
              <a:buFont typeface="Arial"/>
              <a:buChar char="•"/>
            </a:pPr>
            <a:r>
              <a:rPr lang="en-US" sz="809" strike="noStrike" u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B2B (90%): Medium &amp; large contractors, real estate developers.</a:t>
            </a:r>
          </a:p>
          <a:p>
            <a:pPr algn="l" marL="174665" indent="-87332" lvl="1">
              <a:lnSpc>
                <a:spcPts val="1132"/>
              </a:lnSpc>
              <a:spcBef>
                <a:spcPct val="0"/>
              </a:spcBef>
              <a:buFont typeface="Arial"/>
              <a:buChar char="•"/>
            </a:pPr>
            <a:r>
              <a:rPr lang="en-US" sz="809" strike="noStrike" u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B2G: Municipalities &amp; authorities for public projects.</a:t>
            </a:r>
          </a:p>
          <a:p>
            <a:pPr algn="l">
              <a:lnSpc>
                <a:spcPts val="1132"/>
              </a:lnSpc>
              <a:spcBef>
                <a:spcPct val="0"/>
              </a:spcBef>
            </a:pPr>
            <a:r>
              <a:rPr lang="en-US" sz="809" strike="noStrike" u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Secondary</a:t>
            </a:r>
            <a:r>
              <a:rPr lang="en-US" sz="809" strike="noStrike" u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:</a:t>
            </a:r>
          </a:p>
          <a:p>
            <a:pPr algn="l" marL="174665" indent="-87332" lvl="1">
              <a:lnSpc>
                <a:spcPts val="1132"/>
              </a:lnSpc>
              <a:spcBef>
                <a:spcPct val="0"/>
              </a:spcBef>
              <a:buFont typeface="Arial"/>
              <a:buChar char="•"/>
            </a:pPr>
            <a:r>
              <a:rPr lang="en-US" sz="809" strike="noStrike" u="non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B2C: Villas, garages, gardens → via distributors/retail.</a:t>
            </a:r>
          </a:p>
          <a:p>
            <a:pPr algn="l">
              <a:lnSpc>
                <a:spcPts val="1132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079621" y="5365606"/>
            <a:ext cx="3454939" cy="676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"/>
              </a:lnSpc>
            </a:pPr>
            <a:r>
              <a:rPr lang="en-US" sz="799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"Global Cement Products positions itself as the most reliable supplier partner for large-scale projects in Egypt, delivering high-quality interlock and curbstone products at competitive prices, with unmatched flexibility to meet any required quantity on time."</a:t>
            </a:r>
          </a:p>
          <a:p>
            <a:pPr algn="l">
              <a:lnSpc>
                <a:spcPts val="1119"/>
              </a:lnSpc>
            </a:pPr>
          </a:p>
        </p:txBody>
      </p:sp>
      <p:sp>
        <p:nvSpPr>
          <p:cNvPr name="AutoShape 11" id="11"/>
          <p:cNvSpPr/>
          <p:nvPr/>
        </p:nvSpPr>
        <p:spPr>
          <a:xfrm flipH="true">
            <a:off x="1928328" y="935630"/>
            <a:ext cx="7431" cy="1440046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949983" y="1134532"/>
            <a:ext cx="792996" cy="88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8"/>
              </a:lnSpc>
            </a:pPr>
            <a:r>
              <a:rPr lang="en-US" b="true" sz="527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AutoShape 13" id="13"/>
          <p:cNvSpPr/>
          <p:nvPr/>
        </p:nvSpPr>
        <p:spPr>
          <a:xfrm flipH="true">
            <a:off x="1928328" y="2937577"/>
            <a:ext cx="7431" cy="1440046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949983" y="3136480"/>
            <a:ext cx="792996" cy="88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8"/>
              </a:lnSpc>
            </a:pPr>
            <a:r>
              <a:rPr lang="en-US" b="true" sz="527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AutoShape 15" id="15"/>
          <p:cNvSpPr/>
          <p:nvPr/>
        </p:nvSpPr>
        <p:spPr>
          <a:xfrm flipH="true">
            <a:off x="1928328" y="5075256"/>
            <a:ext cx="7431" cy="1440046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949983" y="5274159"/>
            <a:ext cx="792996" cy="88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8"/>
              </a:lnSpc>
            </a:pPr>
            <a:r>
              <a:rPr lang="en-US" b="true" sz="527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0" y="6874497"/>
            <a:ext cx="10129262" cy="2194560"/>
            <a:chOff x="0" y="0"/>
            <a:chExt cx="3751578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751578" cy="812800"/>
            </a:xfrm>
            <a:custGeom>
              <a:avLst/>
              <a:gdLst/>
              <a:ahLst/>
              <a:cxnLst/>
              <a:rect r="r" b="b" t="t" l="l"/>
              <a:pathLst>
                <a:path h="812800" w="3751578">
                  <a:moveTo>
                    <a:pt x="0" y="0"/>
                  </a:moveTo>
                  <a:lnTo>
                    <a:pt x="3751578" y="0"/>
                  </a:lnTo>
                  <a:lnTo>
                    <a:pt x="375157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3751578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3778909"/>
            <a:ext cx="2364650" cy="1883823"/>
            <a:chOff x="0" y="0"/>
            <a:chExt cx="12012885" cy="95701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11949385" cy="9506689"/>
            </a:xfrm>
            <a:custGeom>
              <a:avLst/>
              <a:gdLst/>
              <a:ahLst/>
              <a:cxnLst/>
              <a:rect r="r" b="b" t="t" l="l"/>
              <a:pathLst>
                <a:path h="9506689" w="11949385">
                  <a:moveTo>
                    <a:pt x="11856675" y="9506689"/>
                  </a:moveTo>
                  <a:lnTo>
                    <a:pt x="92710" y="9506689"/>
                  </a:lnTo>
                  <a:cubicBezTo>
                    <a:pt x="41910" y="9506689"/>
                    <a:pt x="0" y="9464780"/>
                    <a:pt x="0" y="94139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1855405" y="0"/>
                  </a:lnTo>
                  <a:cubicBezTo>
                    <a:pt x="11906205" y="0"/>
                    <a:pt x="11948115" y="41910"/>
                    <a:pt x="11948115" y="92710"/>
                  </a:cubicBezTo>
                  <a:lnTo>
                    <a:pt x="11948115" y="9412710"/>
                  </a:lnTo>
                  <a:cubicBezTo>
                    <a:pt x="11949385" y="9464780"/>
                    <a:pt x="11907475" y="9506689"/>
                    <a:pt x="11856675" y="9506689"/>
                  </a:cubicBezTo>
                  <a:close/>
                </a:path>
              </a:pathLst>
            </a:custGeom>
            <a:solidFill>
              <a:srgbClr val="004654">
                <a:alpha val="20784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12885" cy="9570189"/>
            </a:xfrm>
            <a:custGeom>
              <a:avLst/>
              <a:gdLst/>
              <a:ahLst/>
              <a:cxnLst/>
              <a:rect r="r" b="b" t="t" l="l"/>
              <a:pathLst>
                <a:path h="9570189" w="12012885">
                  <a:moveTo>
                    <a:pt x="11888425" y="59690"/>
                  </a:moveTo>
                  <a:cubicBezTo>
                    <a:pt x="11923985" y="59690"/>
                    <a:pt x="11953194" y="88900"/>
                    <a:pt x="11953194" y="124460"/>
                  </a:cubicBezTo>
                  <a:lnTo>
                    <a:pt x="11953194" y="9445730"/>
                  </a:lnTo>
                  <a:cubicBezTo>
                    <a:pt x="11953194" y="9481289"/>
                    <a:pt x="11923985" y="9510499"/>
                    <a:pt x="11888425" y="9510499"/>
                  </a:cubicBezTo>
                  <a:lnTo>
                    <a:pt x="124460" y="9510499"/>
                  </a:lnTo>
                  <a:cubicBezTo>
                    <a:pt x="88900" y="9510499"/>
                    <a:pt x="59690" y="9481289"/>
                    <a:pt x="59690" y="94457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1888425" y="59690"/>
                  </a:lnTo>
                  <a:moveTo>
                    <a:pt x="118884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45730"/>
                  </a:lnTo>
                  <a:cubicBezTo>
                    <a:pt x="0" y="9514310"/>
                    <a:pt x="55880" y="9570189"/>
                    <a:pt x="124460" y="9570189"/>
                  </a:cubicBezTo>
                  <a:lnTo>
                    <a:pt x="11888425" y="9570189"/>
                  </a:lnTo>
                  <a:cubicBezTo>
                    <a:pt x="11957005" y="9570189"/>
                    <a:pt x="12012885" y="9514310"/>
                    <a:pt x="12012885" y="9445730"/>
                  </a:cubicBezTo>
                  <a:lnTo>
                    <a:pt x="12012885" y="124460"/>
                  </a:lnTo>
                  <a:cubicBezTo>
                    <a:pt x="12012885" y="55880"/>
                    <a:pt x="11957005" y="0"/>
                    <a:pt x="11888425" y="0"/>
                  </a:cubicBezTo>
                  <a:close/>
                </a:path>
              </a:pathLst>
            </a:custGeom>
            <a:solidFill>
              <a:srgbClr val="004654">
                <a:alpha val="20784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284901" y="3778909"/>
            <a:ext cx="3231091" cy="1883823"/>
            <a:chOff x="0" y="0"/>
            <a:chExt cx="16414573" cy="95701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16351073" cy="9506689"/>
            </a:xfrm>
            <a:custGeom>
              <a:avLst/>
              <a:gdLst/>
              <a:ahLst/>
              <a:cxnLst/>
              <a:rect r="r" b="b" t="t" l="l"/>
              <a:pathLst>
                <a:path h="9506689" w="16351073">
                  <a:moveTo>
                    <a:pt x="16258363" y="9506689"/>
                  </a:moveTo>
                  <a:lnTo>
                    <a:pt x="92710" y="9506689"/>
                  </a:lnTo>
                  <a:cubicBezTo>
                    <a:pt x="41910" y="9506689"/>
                    <a:pt x="0" y="9464780"/>
                    <a:pt x="0" y="94139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257093" y="0"/>
                  </a:lnTo>
                  <a:cubicBezTo>
                    <a:pt x="16307893" y="0"/>
                    <a:pt x="16349804" y="41910"/>
                    <a:pt x="16349804" y="92710"/>
                  </a:cubicBezTo>
                  <a:lnTo>
                    <a:pt x="16349804" y="9412710"/>
                  </a:lnTo>
                  <a:cubicBezTo>
                    <a:pt x="16351073" y="9464780"/>
                    <a:pt x="16309163" y="9506689"/>
                    <a:pt x="16258363" y="9506689"/>
                  </a:cubicBezTo>
                  <a:close/>
                </a:path>
              </a:pathLst>
            </a:custGeom>
            <a:solidFill>
              <a:srgbClr val="00A589">
                <a:alpha val="27843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414573" cy="9570189"/>
            </a:xfrm>
            <a:custGeom>
              <a:avLst/>
              <a:gdLst/>
              <a:ahLst/>
              <a:cxnLst/>
              <a:rect r="r" b="b" t="t" l="l"/>
              <a:pathLst>
                <a:path h="9570189" w="16414573">
                  <a:moveTo>
                    <a:pt x="16290113" y="59690"/>
                  </a:moveTo>
                  <a:cubicBezTo>
                    <a:pt x="16325673" y="59690"/>
                    <a:pt x="16354882" y="88900"/>
                    <a:pt x="16354882" y="124460"/>
                  </a:cubicBezTo>
                  <a:lnTo>
                    <a:pt x="16354882" y="9445730"/>
                  </a:lnTo>
                  <a:cubicBezTo>
                    <a:pt x="16354882" y="9481289"/>
                    <a:pt x="16325673" y="9510499"/>
                    <a:pt x="16290113" y="9510499"/>
                  </a:cubicBezTo>
                  <a:lnTo>
                    <a:pt x="124460" y="9510499"/>
                  </a:lnTo>
                  <a:cubicBezTo>
                    <a:pt x="88900" y="9510499"/>
                    <a:pt x="59690" y="9481289"/>
                    <a:pt x="59690" y="94457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290113" y="59690"/>
                  </a:lnTo>
                  <a:moveTo>
                    <a:pt x="1629011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45730"/>
                  </a:lnTo>
                  <a:cubicBezTo>
                    <a:pt x="0" y="9514310"/>
                    <a:pt x="55880" y="9570189"/>
                    <a:pt x="124460" y="9570189"/>
                  </a:cubicBezTo>
                  <a:lnTo>
                    <a:pt x="16290113" y="9570189"/>
                  </a:lnTo>
                  <a:cubicBezTo>
                    <a:pt x="16358693" y="9570189"/>
                    <a:pt x="16414573" y="9514310"/>
                    <a:pt x="16414573" y="9445730"/>
                  </a:cubicBezTo>
                  <a:lnTo>
                    <a:pt x="16414573" y="124460"/>
                  </a:lnTo>
                  <a:cubicBezTo>
                    <a:pt x="16414573" y="55880"/>
                    <a:pt x="16358693" y="0"/>
                    <a:pt x="16290113" y="0"/>
                  </a:cubicBezTo>
                  <a:close/>
                </a:path>
              </a:pathLst>
            </a:custGeom>
            <a:solidFill>
              <a:srgbClr val="00A589">
                <a:alpha val="27843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31520" y="2970588"/>
            <a:ext cx="2364650" cy="549095"/>
            <a:chOff x="0" y="0"/>
            <a:chExt cx="10623540" cy="24668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23540" cy="2466889"/>
            </a:xfrm>
            <a:custGeom>
              <a:avLst/>
              <a:gdLst/>
              <a:ahLst/>
              <a:cxnLst/>
              <a:rect r="r" b="b" t="t" l="l"/>
              <a:pathLst>
                <a:path h="2466889" w="10623540">
                  <a:moveTo>
                    <a:pt x="10499080" y="2466889"/>
                  </a:moveTo>
                  <a:lnTo>
                    <a:pt x="124460" y="2466889"/>
                  </a:lnTo>
                  <a:cubicBezTo>
                    <a:pt x="55880" y="2466889"/>
                    <a:pt x="0" y="2411009"/>
                    <a:pt x="0" y="23424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499080" y="0"/>
                  </a:lnTo>
                  <a:cubicBezTo>
                    <a:pt x="10567660" y="0"/>
                    <a:pt x="10623540" y="55880"/>
                    <a:pt x="10623540" y="124460"/>
                  </a:cubicBezTo>
                  <a:lnTo>
                    <a:pt x="10623540" y="2342429"/>
                  </a:lnTo>
                  <a:cubicBezTo>
                    <a:pt x="10623540" y="2411009"/>
                    <a:pt x="10567660" y="2466889"/>
                    <a:pt x="10499080" y="2466889"/>
                  </a:cubicBezTo>
                  <a:close/>
                </a:path>
              </a:pathLst>
            </a:custGeom>
            <a:solidFill>
              <a:srgbClr val="0046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284901" y="2970588"/>
            <a:ext cx="3231091" cy="549095"/>
            <a:chOff x="0" y="0"/>
            <a:chExt cx="14516153" cy="246688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516153" cy="2466889"/>
            </a:xfrm>
            <a:custGeom>
              <a:avLst/>
              <a:gdLst/>
              <a:ahLst/>
              <a:cxnLst/>
              <a:rect r="r" b="b" t="t" l="l"/>
              <a:pathLst>
                <a:path h="2466889" w="14516153">
                  <a:moveTo>
                    <a:pt x="14391692" y="2466889"/>
                  </a:moveTo>
                  <a:lnTo>
                    <a:pt x="124460" y="2466889"/>
                  </a:lnTo>
                  <a:cubicBezTo>
                    <a:pt x="55880" y="2466889"/>
                    <a:pt x="0" y="2411009"/>
                    <a:pt x="0" y="23424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391694" y="0"/>
                  </a:lnTo>
                  <a:cubicBezTo>
                    <a:pt x="14460272" y="0"/>
                    <a:pt x="14516153" y="55880"/>
                    <a:pt x="14516153" y="124460"/>
                  </a:cubicBezTo>
                  <a:lnTo>
                    <a:pt x="14516153" y="2342429"/>
                  </a:lnTo>
                  <a:cubicBezTo>
                    <a:pt x="14516153" y="2411009"/>
                    <a:pt x="14460272" y="2466889"/>
                    <a:pt x="14391694" y="2466889"/>
                  </a:cubicBezTo>
                  <a:close/>
                </a:path>
              </a:pathLst>
            </a:custGeom>
            <a:solidFill>
              <a:srgbClr val="00A58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47464" y="3509892"/>
            <a:ext cx="316670" cy="131826"/>
            <a:chOff x="0" y="0"/>
            <a:chExt cx="3117892" cy="12979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117892" cy="1297940"/>
            </a:xfrm>
            <a:custGeom>
              <a:avLst/>
              <a:gdLst/>
              <a:ahLst/>
              <a:cxnLst/>
              <a:rect r="r" b="b" t="t" l="l"/>
              <a:pathLst>
                <a:path h="1297940" w="3117892">
                  <a:moveTo>
                    <a:pt x="0" y="0"/>
                  </a:moveTo>
                  <a:lnTo>
                    <a:pt x="1558946" y="1297940"/>
                  </a:lnTo>
                  <a:lnTo>
                    <a:pt x="3117892" y="0"/>
                  </a:lnTo>
                  <a:close/>
                </a:path>
              </a:pathLst>
            </a:custGeom>
            <a:solidFill>
              <a:srgbClr val="00465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4673100" y="3509892"/>
            <a:ext cx="432702" cy="131826"/>
            <a:chOff x="0" y="0"/>
            <a:chExt cx="4260332" cy="12979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60332" cy="1297940"/>
            </a:xfrm>
            <a:custGeom>
              <a:avLst/>
              <a:gdLst/>
              <a:ahLst/>
              <a:cxnLst/>
              <a:rect r="r" b="b" t="t" l="l"/>
              <a:pathLst>
                <a:path h="1297940" w="4260332">
                  <a:moveTo>
                    <a:pt x="0" y="0"/>
                  </a:moveTo>
                  <a:lnTo>
                    <a:pt x="2130166" y="1297940"/>
                  </a:lnTo>
                  <a:lnTo>
                    <a:pt x="4260332" y="0"/>
                  </a:lnTo>
                  <a:close/>
                </a:path>
              </a:pathLst>
            </a:custGeom>
            <a:solidFill>
              <a:srgbClr val="00A58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639816" y="3778909"/>
            <a:ext cx="1129896" cy="1883823"/>
            <a:chOff x="0" y="0"/>
            <a:chExt cx="5740093" cy="95701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31750" y="31750"/>
              <a:ext cx="5676593" cy="9506689"/>
            </a:xfrm>
            <a:custGeom>
              <a:avLst/>
              <a:gdLst/>
              <a:ahLst/>
              <a:cxnLst/>
              <a:rect r="r" b="b" t="t" l="l"/>
              <a:pathLst>
                <a:path h="9506689" w="5676593">
                  <a:moveTo>
                    <a:pt x="5583883" y="9506689"/>
                  </a:moveTo>
                  <a:lnTo>
                    <a:pt x="92710" y="9506689"/>
                  </a:lnTo>
                  <a:cubicBezTo>
                    <a:pt x="41910" y="9506689"/>
                    <a:pt x="0" y="9464780"/>
                    <a:pt x="0" y="94139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582613" y="0"/>
                  </a:lnTo>
                  <a:cubicBezTo>
                    <a:pt x="5633413" y="0"/>
                    <a:pt x="5675323" y="41910"/>
                    <a:pt x="5675323" y="92710"/>
                  </a:cubicBezTo>
                  <a:lnTo>
                    <a:pt x="5675323" y="9412710"/>
                  </a:lnTo>
                  <a:cubicBezTo>
                    <a:pt x="5676593" y="9464780"/>
                    <a:pt x="5634683" y="9506689"/>
                    <a:pt x="5583883" y="9506689"/>
                  </a:cubicBezTo>
                  <a:close/>
                </a:path>
              </a:pathLst>
            </a:custGeom>
            <a:solidFill>
              <a:srgbClr val="FAC541">
                <a:alpha val="40000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740093" cy="9570189"/>
            </a:xfrm>
            <a:custGeom>
              <a:avLst/>
              <a:gdLst/>
              <a:ahLst/>
              <a:cxnLst/>
              <a:rect r="r" b="b" t="t" l="l"/>
              <a:pathLst>
                <a:path h="9570189" w="5740093">
                  <a:moveTo>
                    <a:pt x="5615633" y="59690"/>
                  </a:moveTo>
                  <a:cubicBezTo>
                    <a:pt x="5651193" y="59690"/>
                    <a:pt x="5680403" y="88900"/>
                    <a:pt x="5680403" y="124460"/>
                  </a:cubicBezTo>
                  <a:lnTo>
                    <a:pt x="5680403" y="9445730"/>
                  </a:lnTo>
                  <a:cubicBezTo>
                    <a:pt x="5680403" y="9481289"/>
                    <a:pt x="5651193" y="9510499"/>
                    <a:pt x="5615633" y="9510499"/>
                  </a:cubicBezTo>
                  <a:lnTo>
                    <a:pt x="124460" y="9510499"/>
                  </a:lnTo>
                  <a:cubicBezTo>
                    <a:pt x="88900" y="9510499"/>
                    <a:pt x="59690" y="9481289"/>
                    <a:pt x="59690" y="94457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615633" y="59690"/>
                  </a:lnTo>
                  <a:moveTo>
                    <a:pt x="56156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45730"/>
                  </a:lnTo>
                  <a:cubicBezTo>
                    <a:pt x="0" y="9514310"/>
                    <a:pt x="55880" y="9570189"/>
                    <a:pt x="124460" y="9570189"/>
                  </a:cubicBezTo>
                  <a:lnTo>
                    <a:pt x="5615633" y="9570189"/>
                  </a:lnTo>
                  <a:cubicBezTo>
                    <a:pt x="5684213" y="9570189"/>
                    <a:pt x="5740093" y="9514310"/>
                    <a:pt x="5740093" y="9445730"/>
                  </a:cubicBezTo>
                  <a:lnTo>
                    <a:pt x="5740093" y="124460"/>
                  </a:lnTo>
                  <a:cubicBezTo>
                    <a:pt x="5740093" y="55880"/>
                    <a:pt x="5684213" y="0"/>
                    <a:pt x="5615633" y="0"/>
                  </a:cubicBezTo>
                  <a:close/>
                </a:path>
              </a:pathLst>
            </a:custGeom>
            <a:solidFill>
              <a:srgbClr val="FAC541">
                <a:alpha val="40000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639816" y="2970588"/>
            <a:ext cx="1129896" cy="549095"/>
            <a:chOff x="0" y="0"/>
            <a:chExt cx="5076225" cy="246688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076225" cy="2466889"/>
            </a:xfrm>
            <a:custGeom>
              <a:avLst/>
              <a:gdLst/>
              <a:ahLst/>
              <a:cxnLst/>
              <a:rect r="r" b="b" t="t" l="l"/>
              <a:pathLst>
                <a:path h="2466889" w="5076225">
                  <a:moveTo>
                    <a:pt x="4951765" y="2466889"/>
                  </a:moveTo>
                  <a:lnTo>
                    <a:pt x="124460" y="2466889"/>
                  </a:lnTo>
                  <a:cubicBezTo>
                    <a:pt x="55880" y="2466889"/>
                    <a:pt x="0" y="2411009"/>
                    <a:pt x="0" y="23424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51765" y="0"/>
                  </a:lnTo>
                  <a:cubicBezTo>
                    <a:pt x="5020345" y="0"/>
                    <a:pt x="5076225" y="55880"/>
                    <a:pt x="5076225" y="124460"/>
                  </a:cubicBezTo>
                  <a:lnTo>
                    <a:pt x="5076225" y="2342429"/>
                  </a:lnTo>
                  <a:cubicBezTo>
                    <a:pt x="5076225" y="2411009"/>
                    <a:pt x="5020345" y="2466889"/>
                    <a:pt x="4951765" y="2466889"/>
                  </a:cubicBezTo>
                  <a:close/>
                </a:path>
              </a:pathLst>
            </a:custGeom>
            <a:solidFill>
              <a:srgbClr val="E1B441">
                <a:alpha val="50980"/>
              </a:srgbClr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7125263" y="3509892"/>
            <a:ext cx="151314" cy="131826"/>
            <a:chOff x="0" y="0"/>
            <a:chExt cx="1489816" cy="129794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89816" cy="1297940"/>
            </a:xfrm>
            <a:custGeom>
              <a:avLst/>
              <a:gdLst/>
              <a:ahLst/>
              <a:cxnLst/>
              <a:rect r="r" b="b" t="t" l="l"/>
              <a:pathLst>
                <a:path h="1297940" w="1489816">
                  <a:moveTo>
                    <a:pt x="0" y="0"/>
                  </a:moveTo>
                  <a:lnTo>
                    <a:pt x="744908" y="1297940"/>
                  </a:lnTo>
                  <a:lnTo>
                    <a:pt x="1489816" y="0"/>
                  </a:lnTo>
                  <a:close/>
                </a:path>
              </a:pathLst>
            </a:custGeom>
            <a:solidFill>
              <a:srgbClr val="E1B441">
                <a:alpha val="31765"/>
              </a:srgbClr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7892184" y="3778909"/>
            <a:ext cx="1129896" cy="1883823"/>
            <a:chOff x="0" y="0"/>
            <a:chExt cx="5740093" cy="957019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31750" y="31750"/>
              <a:ext cx="5676593" cy="9506689"/>
            </a:xfrm>
            <a:custGeom>
              <a:avLst/>
              <a:gdLst/>
              <a:ahLst/>
              <a:cxnLst/>
              <a:rect r="r" b="b" t="t" l="l"/>
              <a:pathLst>
                <a:path h="9506689" w="5676593">
                  <a:moveTo>
                    <a:pt x="5583883" y="9506689"/>
                  </a:moveTo>
                  <a:lnTo>
                    <a:pt x="92710" y="9506689"/>
                  </a:lnTo>
                  <a:cubicBezTo>
                    <a:pt x="41910" y="9506689"/>
                    <a:pt x="0" y="9464780"/>
                    <a:pt x="0" y="941398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582613" y="0"/>
                  </a:lnTo>
                  <a:cubicBezTo>
                    <a:pt x="5633413" y="0"/>
                    <a:pt x="5675323" y="41910"/>
                    <a:pt x="5675323" y="92710"/>
                  </a:cubicBezTo>
                  <a:lnTo>
                    <a:pt x="5675323" y="9412710"/>
                  </a:lnTo>
                  <a:cubicBezTo>
                    <a:pt x="5676593" y="9464780"/>
                    <a:pt x="5634683" y="9506689"/>
                    <a:pt x="5583883" y="9506689"/>
                  </a:cubicBezTo>
                  <a:close/>
                </a:path>
              </a:pathLst>
            </a:custGeom>
            <a:solidFill>
              <a:srgbClr val="FC6C43">
                <a:alpha val="50980"/>
              </a:srgbClr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740093" cy="9570189"/>
            </a:xfrm>
            <a:custGeom>
              <a:avLst/>
              <a:gdLst/>
              <a:ahLst/>
              <a:cxnLst/>
              <a:rect r="r" b="b" t="t" l="l"/>
              <a:pathLst>
                <a:path h="9570189" w="5740093">
                  <a:moveTo>
                    <a:pt x="5615633" y="59690"/>
                  </a:moveTo>
                  <a:cubicBezTo>
                    <a:pt x="5651193" y="59690"/>
                    <a:pt x="5680403" y="88900"/>
                    <a:pt x="5680403" y="124460"/>
                  </a:cubicBezTo>
                  <a:lnTo>
                    <a:pt x="5680403" y="9445730"/>
                  </a:lnTo>
                  <a:cubicBezTo>
                    <a:pt x="5680403" y="9481289"/>
                    <a:pt x="5651193" y="9510499"/>
                    <a:pt x="5615633" y="9510499"/>
                  </a:cubicBezTo>
                  <a:lnTo>
                    <a:pt x="124460" y="9510499"/>
                  </a:lnTo>
                  <a:cubicBezTo>
                    <a:pt x="88900" y="9510499"/>
                    <a:pt x="59690" y="9481289"/>
                    <a:pt x="59690" y="94457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615633" y="59690"/>
                  </a:lnTo>
                  <a:moveTo>
                    <a:pt x="56156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45730"/>
                  </a:lnTo>
                  <a:cubicBezTo>
                    <a:pt x="0" y="9514310"/>
                    <a:pt x="55880" y="9570189"/>
                    <a:pt x="124460" y="9570189"/>
                  </a:cubicBezTo>
                  <a:lnTo>
                    <a:pt x="5615633" y="9570189"/>
                  </a:lnTo>
                  <a:cubicBezTo>
                    <a:pt x="5684213" y="9570189"/>
                    <a:pt x="5740093" y="9514310"/>
                    <a:pt x="5740093" y="9445730"/>
                  </a:cubicBezTo>
                  <a:lnTo>
                    <a:pt x="5740093" y="124460"/>
                  </a:lnTo>
                  <a:cubicBezTo>
                    <a:pt x="5740093" y="55880"/>
                    <a:pt x="5684213" y="0"/>
                    <a:pt x="5615633" y="0"/>
                  </a:cubicBezTo>
                  <a:close/>
                </a:path>
              </a:pathLst>
            </a:custGeom>
            <a:solidFill>
              <a:srgbClr val="FC6C43">
                <a:alpha val="50980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7892184" y="2970588"/>
            <a:ext cx="1129896" cy="549095"/>
            <a:chOff x="0" y="0"/>
            <a:chExt cx="5076225" cy="246688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076225" cy="2466889"/>
            </a:xfrm>
            <a:custGeom>
              <a:avLst/>
              <a:gdLst/>
              <a:ahLst/>
              <a:cxnLst/>
              <a:rect r="r" b="b" t="t" l="l"/>
              <a:pathLst>
                <a:path h="2466889" w="5076225">
                  <a:moveTo>
                    <a:pt x="4951765" y="2466889"/>
                  </a:moveTo>
                  <a:lnTo>
                    <a:pt x="124460" y="2466889"/>
                  </a:lnTo>
                  <a:cubicBezTo>
                    <a:pt x="55880" y="2466889"/>
                    <a:pt x="0" y="2411009"/>
                    <a:pt x="0" y="23424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51765" y="0"/>
                  </a:lnTo>
                  <a:cubicBezTo>
                    <a:pt x="5020345" y="0"/>
                    <a:pt x="5076225" y="55880"/>
                    <a:pt x="5076225" y="124460"/>
                  </a:cubicBezTo>
                  <a:lnTo>
                    <a:pt x="5076225" y="2342429"/>
                  </a:lnTo>
                  <a:cubicBezTo>
                    <a:pt x="5076225" y="2411009"/>
                    <a:pt x="5020345" y="2466889"/>
                    <a:pt x="4951765" y="2466889"/>
                  </a:cubicBezTo>
                  <a:close/>
                </a:path>
              </a:pathLst>
            </a:custGeom>
            <a:solidFill>
              <a:srgbClr val="FC6C43">
                <a:alpha val="50980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377630" y="3509892"/>
            <a:ext cx="151314" cy="131826"/>
            <a:chOff x="0" y="0"/>
            <a:chExt cx="1489816" cy="129794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489816" cy="1297940"/>
            </a:xfrm>
            <a:custGeom>
              <a:avLst/>
              <a:gdLst/>
              <a:ahLst/>
              <a:cxnLst/>
              <a:rect r="r" b="b" t="t" l="l"/>
              <a:pathLst>
                <a:path h="1297940" w="1489816">
                  <a:moveTo>
                    <a:pt x="0" y="0"/>
                  </a:moveTo>
                  <a:lnTo>
                    <a:pt x="744908" y="1297940"/>
                  </a:lnTo>
                  <a:lnTo>
                    <a:pt x="1489816" y="0"/>
                  </a:lnTo>
                  <a:close/>
                </a:path>
              </a:pathLst>
            </a:custGeom>
            <a:solidFill>
              <a:srgbClr val="FC6C43">
                <a:alpha val="50980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624781" y="2418020"/>
            <a:ext cx="578128" cy="392490"/>
            <a:chOff x="0" y="0"/>
            <a:chExt cx="1312797" cy="89125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12797" cy="891255"/>
            </a:xfrm>
            <a:custGeom>
              <a:avLst/>
              <a:gdLst/>
              <a:ahLst/>
              <a:cxnLst/>
              <a:rect r="r" b="b" t="t" l="l"/>
              <a:pathLst>
                <a:path h="891255" w="1312797">
                  <a:moveTo>
                    <a:pt x="656398" y="0"/>
                  </a:moveTo>
                  <a:cubicBezTo>
                    <a:pt x="293880" y="0"/>
                    <a:pt x="0" y="199514"/>
                    <a:pt x="0" y="445627"/>
                  </a:cubicBezTo>
                  <a:cubicBezTo>
                    <a:pt x="0" y="691741"/>
                    <a:pt x="293880" y="891255"/>
                    <a:pt x="656398" y="891255"/>
                  </a:cubicBezTo>
                  <a:cubicBezTo>
                    <a:pt x="1018917" y="891255"/>
                    <a:pt x="1312797" y="691741"/>
                    <a:pt x="1312797" y="445627"/>
                  </a:cubicBezTo>
                  <a:cubicBezTo>
                    <a:pt x="1312797" y="199514"/>
                    <a:pt x="1018917" y="0"/>
                    <a:pt x="656398" y="0"/>
                  </a:cubicBez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3075" y="74030"/>
              <a:ext cx="1066647" cy="7336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440"/>
                </a:lnSpc>
                <a:spcBef>
                  <a:spcPct val="0"/>
                </a:spcBef>
              </a:pPr>
              <a:r>
                <a:rPr lang="en-US" b="true" sz="1200" strike="noStrike" u="non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505465" y="2418020"/>
            <a:ext cx="789962" cy="392490"/>
            <a:chOff x="0" y="0"/>
            <a:chExt cx="1793824" cy="89125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793824" cy="891255"/>
            </a:xfrm>
            <a:custGeom>
              <a:avLst/>
              <a:gdLst/>
              <a:ahLst/>
              <a:cxnLst/>
              <a:rect r="r" b="b" t="t" l="l"/>
              <a:pathLst>
                <a:path h="891255" w="1793824">
                  <a:moveTo>
                    <a:pt x="896912" y="0"/>
                  </a:moveTo>
                  <a:cubicBezTo>
                    <a:pt x="401561" y="0"/>
                    <a:pt x="0" y="199514"/>
                    <a:pt x="0" y="445627"/>
                  </a:cubicBezTo>
                  <a:cubicBezTo>
                    <a:pt x="0" y="691741"/>
                    <a:pt x="401561" y="891255"/>
                    <a:pt x="896912" y="891255"/>
                  </a:cubicBezTo>
                  <a:cubicBezTo>
                    <a:pt x="1392263" y="891255"/>
                    <a:pt x="1793824" y="691741"/>
                    <a:pt x="1793824" y="445627"/>
                  </a:cubicBezTo>
                  <a:cubicBezTo>
                    <a:pt x="1793824" y="199514"/>
                    <a:pt x="1392263" y="0"/>
                    <a:pt x="896912" y="0"/>
                  </a:cubicBezTo>
                  <a:close/>
                </a:path>
              </a:pathLst>
            </a:custGeom>
            <a:solidFill>
              <a:srgbClr val="00A58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68171" y="74030"/>
              <a:ext cx="1457482" cy="7336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440"/>
                </a:lnSpc>
                <a:spcBef>
                  <a:spcPct val="0"/>
                </a:spcBef>
              </a:pPr>
              <a:r>
                <a:rPr lang="en-US" b="true" sz="1200" strike="noStrike" u="non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066641" y="2418020"/>
            <a:ext cx="276246" cy="392490"/>
            <a:chOff x="0" y="0"/>
            <a:chExt cx="627291" cy="89125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27291" cy="891255"/>
            </a:xfrm>
            <a:custGeom>
              <a:avLst/>
              <a:gdLst/>
              <a:ahLst/>
              <a:cxnLst/>
              <a:rect r="r" b="b" t="t" l="l"/>
              <a:pathLst>
                <a:path h="891255" w="627291">
                  <a:moveTo>
                    <a:pt x="313646" y="0"/>
                  </a:moveTo>
                  <a:cubicBezTo>
                    <a:pt x="140424" y="0"/>
                    <a:pt x="0" y="199514"/>
                    <a:pt x="0" y="445627"/>
                  </a:cubicBezTo>
                  <a:cubicBezTo>
                    <a:pt x="0" y="691741"/>
                    <a:pt x="140424" y="891255"/>
                    <a:pt x="313646" y="891255"/>
                  </a:cubicBezTo>
                  <a:cubicBezTo>
                    <a:pt x="486867" y="891255"/>
                    <a:pt x="627291" y="691741"/>
                    <a:pt x="627291" y="445627"/>
                  </a:cubicBezTo>
                  <a:cubicBezTo>
                    <a:pt x="627291" y="199514"/>
                    <a:pt x="486867" y="0"/>
                    <a:pt x="313646" y="0"/>
                  </a:cubicBezTo>
                  <a:close/>
                </a:path>
              </a:pathLst>
            </a:custGeom>
            <a:solidFill>
              <a:srgbClr val="E1B441">
                <a:alpha val="5098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58809" y="74030"/>
              <a:ext cx="509674" cy="7336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440"/>
                </a:lnSpc>
                <a:spcBef>
                  <a:spcPct val="0"/>
                </a:spcBef>
              </a:pPr>
              <a:r>
                <a:rPr lang="en-US" b="true" sz="1200" strike="noStrike" u="none">
                  <a:solidFill>
                    <a:srgbClr val="FFFFFF">
                      <a:alpha val="50980"/>
                    </a:srgbClr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3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8319009" y="2418020"/>
            <a:ext cx="276246" cy="392490"/>
            <a:chOff x="0" y="0"/>
            <a:chExt cx="627291" cy="89125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27291" cy="891255"/>
            </a:xfrm>
            <a:custGeom>
              <a:avLst/>
              <a:gdLst/>
              <a:ahLst/>
              <a:cxnLst/>
              <a:rect r="r" b="b" t="t" l="l"/>
              <a:pathLst>
                <a:path h="891255" w="627291">
                  <a:moveTo>
                    <a:pt x="313646" y="0"/>
                  </a:moveTo>
                  <a:cubicBezTo>
                    <a:pt x="140424" y="0"/>
                    <a:pt x="0" y="199514"/>
                    <a:pt x="0" y="445627"/>
                  </a:cubicBezTo>
                  <a:cubicBezTo>
                    <a:pt x="0" y="691741"/>
                    <a:pt x="140424" y="891255"/>
                    <a:pt x="313646" y="891255"/>
                  </a:cubicBezTo>
                  <a:cubicBezTo>
                    <a:pt x="486867" y="891255"/>
                    <a:pt x="627291" y="691741"/>
                    <a:pt x="627291" y="445627"/>
                  </a:cubicBezTo>
                  <a:cubicBezTo>
                    <a:pt x="627291" y="199514"/>
                    <a:pt x="486867" y="0"/>
                    <a:pt x="313646" y="0"/>
                  </a:cubicBezTo>
                  <a:close/>
                </a:path>
              </a:pathLst>
            </a:custGeom>
            <a:solidFill>
              <a:srgbClr val="FC6C43">
                <a:alpha val="5098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58809" y="74030"/>
              <a:ext cx="509674" cy="7336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440"/>
                </a:lnSpc>
                <a:spcBef>
                  <a:spcPct val="0"/>
                </a:spcBef>
              </a:pPr>
              <a:r>
                <a:rPr lang="en-US" b="true" sz="1200" strike="noStrike" u="none">
                  <a:solidFill>
                    <a:srgbClr val="FFFFFF">
                      <a:alpha val="50980"/>
                    </a:srgbClr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4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998928" y="4059430"/>
            <a:ext cx="1829834" cy="119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0337" indent="-100168" lvl="1">
              <a:lnSpc>
                <a:spcPts val="1373"/>
              </a:lnSpc>
              <a:buFont typeface="Arial"/>
              <a:buChar char="•"/>
            </a:pPr>
            <a:r>
              <a:rPr lang="en-US" sz="927" spc="-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Primary location:</a:t>
            </a:r>
            <a:r>
              <a:rPr lang="en-US" sz="927" spc="-9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algn="l">
              <a:lnSpc>
                <a:spcPts val="1373"/>
              </a:lnSpc>
            </a:pPr>
            <a:r>
              <a:rPr lang="en-US" sz="927" spc="-9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6th of October, Giza, Greater Cairo.</a:t>
            </a:r>
          </a:p>
          <a:p>
            <a:pPr algn="l" marL="200337" indent="-100168" lvl="1">
              <a:lnSpc>
                <a:spcPts val="1373"/>
              </a:lnSpc>
              <a:buFont typeface="Arial"/>
              <a:buChar char="•"/>
            </a:pPr>
            <a:r>
              <a:rPr lang="en-US" sz="927" spc="-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Expansion areas:</a:t>
            </a:r>
          </a:p>
          <a:p>
            <a:pPr algn="l">
              <a:lnSpc>
                <a:spcPts val="1373"/>
              </a:lnSpc>
            </a:pPr>
            <a:r>
              <a:rPr lang="en-US" sz="927" spc="-9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 Alexandria, North Coast, New Cities (Alamein, Ain Sokhna).</a:t>
            </a:r>
          </a:p>
          <a:p>
            <a:pPr algn="l">
              <a:lnSpc>
                <a:spcPts val="1373"/>
              </a:lnSpc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3650290" y="4059430"/>
            <a:ext cx="2500311" cy="153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0337" indent="-100168" lvl="1">
              <a:lnSpc>
                <a:spcPts val="1373"/>
              </a:lnSpc>
              <a:buFont typeface="Arial"/>
              <a:buChar char="•"/>
            </a:pPr>
            <a:r>
              <a:rPr lang="en-US" sz="927" spc="-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B2B (Companies): </a:t>
            </a:r>
            <a:r>
              <a:rPr lang="en-US" sz="927" spc="-9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Construction contractors, real estate developers, landscaping companies.</a:t>
            </a:r>
          </a:p>
          <a:p>
            <a:pPr algn="l" marL="200337" indent="-100168" lvl="1">
              <a:lnSpc>
                <a:spcPts val="1373"/>
              </a:lnSpc>
              <a:buFont typeface="Arial"/>
              <a:buChar char="•"/>
            </a:pPr>
            <a:r>
              <a:rPr lang="en-US" sz="927" spc="-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B2G</a:t>
            </a:r>
            <a:r>
              <a:rPr lang="en-US" sz="927" spc="-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(Government): </a:t>
            </a:r>
            <a:r>
              <a:rPr lang="en-US" sz="927" spc="-9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Municipalities and local authorities for roads &amp; public projects.</a:t>
            </a:r>
          </a:p>
          <a:p>
            <a:pPr algn="l" marL="200337" indent="-100168" lvl="1">
              <a:lnSpc>
                <a:spcPts val="1373"/>
              </a:lnSpc>
              <a:buFont typeface="Arial"/>
              <a:buChar char="•"/>
            </a:pPr>
            <a:r>
              <a:rPr lang="en-US" sz="927" spc="-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B2C (Individuals):</a:t>
            </a:r>
            <a:r>
              <a:rPr lang="en-US" sz="927" spc="-9">
                <a:solidFill>
                  <a:srgbClr val="A6A6A6"/>
                </a:solidFill>
                <a:latin typeface="Inter"/>
                <a:ea typeface="Inter"/>
                <a:cs typeface="Inter"/>
                <a:sym typeface="Inter"/>
              </a:rPr>
              <a:t> Villa owners, small property developers, private garages.</a:t>
            </a:r>
          </a:p>
          <a:p>
            <a:pPr algn="l">
              <a:lnSpc>
                <a:spcPts val="1373"/>
              </a:lnSpc>
            </a:pPr>
          </a:p>
        </p:txBody>
      </p:sp>
      <p:sp>
        <p:nvSpPr>
          <p:cNvPr name="TextBox 44" id="44"/>
          <p:cNvSpPr txBox="true"/>
          <p:nvPr/>
        </p:nvSpPr>
        <p:spPr>
          <a:xfrm rot="0">
            <a:off x="974728" y="3111677"/>
            <a:ext cx="1854035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"/>
              </a:lnSpc>
            </a:pPr>
            <a:r>
              <a:rPr lang="en-US" b="true" sz="1499" spc="4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GEOGRAPHIC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617223" y="3111677"/>
            <a:ext cx="2533379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"/>
              </a:lnSpc>
            </a:pPr>
            <a:r>
              <a:rPr lang="en-US" b="true" sz="1499" spc="4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DEMOGR</a:t>
            </a:r>
            <a:r>
              <a:rPr lang="en-US" b="true" sz="1499" spc="44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aphic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767591" y="4059430"/>
            <a:ext cx="874346" cy="681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0337" indent="-100168" lvl="1">
              <a:lnSpc>
                <a:spcPts val="1373"/>
              </a:lnSpc>
              <a:buFont typeface="Arial"/>
              <a:buChar char="•"/>
            </a:pPr>
            <a:r>
              <a:rPr lang="en-US" sz="927" spc="-9">
                <a:solidFill>
                  <a:srgbClr val="A6A6A6">
                    <a:alpha val="50980"/>
                  </a:srgbClr>
                </a:solidFill>
                <a:latin typeface="Inter"/>
                <a:ea typeface="Inter"/>
                <a:cs typeface="Inter"/>
                <a:sym typeface="Inter"/>
              </a:rPr>
              <a:t>Developers/contractors </a:t>
            </a:r>
          </a:p>
          <a:p>
            <a:pPr algn="l" marL="200337" indent="-100168" lvl="1">
              <a:lnSpc>
                <a:spcPts val="1373"/>
              </a:lnSpc>
              <a:buFont typeface="Arial"/>
              <a:buChar char="•"/>
            </a:pPr>
            <a:r>
              <a:rPr lang="en-US" sz="927" spc="-9">
                <a:solidFill>
                  <a:srgbClr val="A6A6A6">
                    <a:alpha val="50980"/>
                  </a:srgbClr>
                </a:solidFill>
                <a:latin typeface="Inter"/>
                <a:ea typeface="Inter"/>
                <a:cs typeface="Inter"/>
                <a:sym typeface="Inter"/>
              </a:rPr>
              <a:t>Individual homeowner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756028" y="3165270"/>
            <a:ext cx="885910" cy="149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3"/>
              </a:lnSpc>
            </a:pPr>
            <a:r>
              <a:rPr lang="en-US" b="true" sz="909" spc="27">
                <a:solidFill>
                  <a:srgbClr val="FFFFFF">
                    <a:alpha val="50980"/>
                  </a:srgbClr>
                </a:solidFill>
                <a:latin typeface="Inter Bold"/>
                <a:ea typeface="Inter Bold"/>
                <a:cs typeface="Inter Bold"/>
                <a:sym typeface="Inter Bold"/>
              </a:rPr>
              <a:t>BEHAVIOURAL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019959" y="4049905"/>
            <a:ext cx="874346" cy="1303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221926" indent="-110963" lvl="1">
              <a:lnSpc>
                <a:spcPts val="1521"/>
              </a:lnSpc>
              <a:buFont typeface="Arial"/>
              <a:buChar char="•"/>
            </a:pPr>
            <a:r>
              <a:rPr lang="en-US" sz="1027" spc="-10">
                <a:solidFill>
                  <a:srgbClr val="A6A6A6">
                    <a:alpha val="50980"/>
                  </a:srgbClr>
                </a:solidFill>
                <a:latin typeface="Inter"/>
                <a:ea typeface="Inter"/>
                <a:cs typeface="Inter"/>
                <a:sym typeface="Inter"/>
              </a:rPr>
              <a:t>High-end projects/resorts</a:t>
            </a:r>
          </a:p>
          <a:p>
            <a:pPr algn="ctr" marL="221926" indent="-110963" lvl="1">
              <a:lnSpc>
                <a:spcPts val="1521"/>
              </a:lnSpc>
              <a:buFont typeface="Arial"/>
              <a:buChar char="•"/>
            </a:pPr>
            <a:r>
              <a:rPr lang="en-US" sz="1027" spc="-10">
                <a:solidFill>
                  <a:srgbClr val="A6A6A6">
                    <a:alpha val="50980"/>
                  </a:srgbClr>
                </a:solidFill>
                <a:latin typeface="Inter"/>
                <a:ea typeface="Inter"/>
                <a:cs typeface="Inter"/>
                <a:sym typeface="Inter"/>
              </a:rPr>
              <a:t>Regular customers</a:t>
            </a:r>
          </a:p>
          <a:p>
            <a:pPr algn="ctr" marL="221926" indent="-110963" lvl="1">
              <a:lnSpc>
                <a:spcPts val="1521"/>
              </a:lnSpc>
              <a:buFont typeface="Arial"/>
              <a:buChar char="•"/>
            </a:pPr>
            <a:r>
              <a:rPr lang="en-US" sz="1027" spc="-10">
                <a:solidFill>
                  <a:srgbClr val="A6A6A6">
                    <a:alpha val="50980"/>
                  </a:srgbClr>
                </a:solidFill>
                <a:latin typeface="Inter"/>
                <a:ea typeface="Inter"/>
                <a:cs typeface="Inter"/>
                <a:sym typeface="Inter"/>
              </a:rPr>
              <a:t>Lifestyle</a:t>
            </a:r>
          </a:p>
          <a:p>
            <a:pPr algn="ctr">
              <a:lnSpc>
                <a:spcPts val="1521"/>
              </a:lnSpc>
            </a:pPr>
          </a:p>
        </p:txBody>
      </p:sp>
      <p:sp>
        <p:nvSpPr>
          <p:cNvPr name="TextBox 49" id="49"/>
          <p:cNvSpPr txBox="true"/>
          <p:nvPr/>
        </p:nvSpPr>
        <p:spPr>
          <a:xfrm rot="0">
            <a:off x="8008395" y="3088246"/>
            <a:ext cx="885910" cy="304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3"/>
              </a:lnSpc>
            </a:pPr>
            <a:r>
              <a:rPr lang="en-US" b="true" sz="909" spc="27">
                <a:solidFill>
                  <a:srgbClr val="FFFFFF">
                    <a:alpha val="50980"/>
                  </a:srgbClr>
                </a:solidFill>
                <a:latin typeface="Inter Bold"/>
                <a:ea typeface="Inter Bold"/>
                <a:cs typeface="Inter Bold"/>
                <a:sym typeface="Inter Bold"/>
              </a:rPr>
              <a:t>PSYCHOGRAPHIC</a:t>
            </a:r>
            <a:r>
              <a:rPr lang="en-US" b="true" sz="909" spc="27">
                <a:solidFill>
                  <a:srgbClr val="FFFFFF">
                    <a:alpha val="50980"/>
                  </a:srgbClr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049558" y="1490543"/>
            <a:ext cx="5654483" cy="555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7"/>
              </a:lnSpc>
              <a:spcBef>
                <a:spcPct val="0"/>
              </a:spcBef>
            </a:pPr>
            <a:r>
              <a:rPr lang="en-US" b="true" sz="3241" spc="-3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 bases of segmentation 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0" y="6874497"/>
            <a:ext cx="10129262" cy="2194560"/>
            <a:chOff x="0" y="0"/>
            <a:chExt cx="3751578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3751578" cy="812800"/>
            </a:xfrm>
            <a:custGeom>
              <a:avLst/>
              <a:gdLst/>
              <a:ahLst/>
              <a:cxnLst/>
              <a:rect r="r" b="b" t="t" l="l"/>
              <a:pathLst>
                <a:path h="812800" w="3751578">
                  <a:moveTo>
                    <a:pt x="0" y="0"/>
                  </a:moveTo>
                  <a:lnTo>
                    <a:pt x="3751578" y="0"/>
                  </a:lnTo>
                  <a:lnTo>
                    <a:pt x="375157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9525"/>
              <a:ext cx="3751578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751" y="1784308"/>
            <a:ext cx="1965668" cy="4799372"/>
            <a:chOff x="0" y="0"/>
            <a:chExt cx="2620891" cy="639916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495198"/>
              <a:ext cx="2620891" cy="4903964"/>
              <a:chOff x="0" y="0"/>
              <a:chExt cx="833113" cy="155884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33113" cy="1558843"/>
              </a:xfrm>
              <a:custGeom>
                <a:avLst/>
                <a:gdLst/>
                <a:ahLst/>
                <a:cxnLst/>
                <a:rect r="r" b="b" t="t" l="l"/>
                <a:pathLst>
                  <a:path h="1558843" w="833113">
                    <a:moveTo>
                      <a:pt x="0" y="0"/>
                    </a:moveTo>
                    <a:lnTo>
                      <a:pt x="833113" y="0"/>
                    </a:lnTo>
                    <a:lnTo>
                      <a:pt x="833113" y="1558843"/>
                    </a:lnTo>
                    <a:lnTo>
                      <a:pt x="0" y="1558843"/>
                    </a:lnTo>
                    <a:close/>
                  </a:path>
                </a:pathLst>
              </a:custGeom>
              <a:solidFill>
                <a:srgbClr val="004654">
                  <a:alpha val="20784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9525"/>
                <a:ext cx="833113" cy="1568368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142" y="0"/>
              <a:ext cx="2614748" cy="1955814"/>
              <a:chOff x="0" y="0"/>
              <a:chExt cx="1350027" cy="100981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350027" cy="1009811"/>
              </a:xfrm>
              <a:custGeom>
                <a:avLst/>
                <a:gdLst/>
                <a:ahLst/>
                <a:cxnLst/>
                <a:rect r="r" b="b" t="t" l="l"/>
                <a:pathLst>
                  <a:path h="1009811" w="1350027">
                    <a:moveTo>
                      <a:pt x="1350027" y="0"/>
                    </a:moveTo>
                    <a:lnTo>
                      <a:pt x="1350027" y="895511"/>
                    </a:lnTo>
                    <a:lnTo>
                      <a:pt x="675014" y="1009811"/>
                    </a:lnTo>
                    <a:lnTo>
                      <a:pt x="0" y="895511"/>
                    </a:lnTo>
                    <a:lnTo>
                      <a:pt x="0" y="0"/>
                    </a:lnTo>
                    <a:lnTo>
                      <a:pt x="1350027" y="0"/>
                    </a:lnTo>
                    <a:close/>
                  </a:path>
                </a:pathLst>
              </a:custGeom>
              <a:solidFill>
                <a:srgbClr val="004654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1350027" cy="905036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2840137" y="1784308"/>
            <a:ext cx="1965668" cy="4799372"/>
            <a:chOff x="0" y="0"/>
            <a:chExt cx="2620891" cy="639916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495198"/>
              <a:ext cx="2620891" cy="4903964"/>
              <a:chOff x="0" y="0"/>
              <a:chExt cx="833113" cy="15588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33113" cy="1558843"/>
              </a:xfrm>
              <a:custGeom>
                <a:avLst/>
                <a:gdLst/>
                <a:ahLst/>
                <a:cxnLst/>
                <a:rect r="r" b="b" t="t" l="l"/>
                <a:pathLst>
                  <a:path h="1558843" w="833113">
                    <a:moveTo>
                      <a:pt x="0" y="0"/>
                    </a:moveTo>
                    <a:lnTo>
                      <a:pt x="833113" y="0"/>
                    </a:lnTo>
                    <a:lnTo>
                      <a:pt x="833113" y="1558843"/>
                    </a:lnTo>
                    <a:lnTo>
                      <a:pt x="0" y="1558843"/>
                    </a:lnTo>
                    <a:close/>
                  </a:path>
                </a:pathLst>
              </a:custGeom>
              <a:solidFill>
                <a:srgbClr val="00A589">
                  <a:alpha val="27843"/>
                </a:srgbClr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9525"/>
                <a:ext cx="833113" cy="1568368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6142" y="0"/>
              <a:ext cx="2614748" cy="1955814"/>
              <a:chOff x="0" y="0"/>
              <a:chExt cx="1350027" cy="100981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50027" cy="1009811"/>
              </a:xfrm>
              <a:custGeom>
                <a:avLst/>
                <a:gdLst/>
                <a:ahLst/>
                <a:cxnLst/>
                <a:rect r="r" b="b" t="t" l="l"/>
                <a:pathLst>
                  <a:path h="1009811" w="1350027">
                    <a:moveTo>
                      <a:pt x="1350027" y="0"/>
                    </a:moveTo>
                    <a:lnTo>
                      <a:pt x="1350027" y="895511"/>
                    </a:lnTo>
                    <a:lnTo>
                      <a:pt x="675014" y="1009811"/>
                    </a:lnTo>
                    <a:lnTo>
                      <a:pt x="0" y="895511"/>
                    </a:lnTo>
                    <a:lnTo>
                      <a:pt x="0" y="0"/>
                    </a:lnTo>
                    <a:lnTo>
                      <a:pt x="1350027" y="0"/>
                    </a:lnTo>
                    <a:close/>
                  </a:path>
                </a:pathLst>
              </a:custGeom>
              <a:solidFill>
                <a:srgbClr val="00A589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"/>
                <a:ext cx="1350027" cy="905036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4948524" y="1784308"/>
            <a:ext cx="1965668" cy="4799372"/>
            <a:chOff x="0" y="0"/>
            <a:chExt cx="2620891" cy="639916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1495198"/>
              <a:ext cx="2620891" cy="4903964"/>
              <a:chOff x="0" y="0"/>
              <a:chExt cx="833113" cy="155884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33113" cy="1558843"/>
              </a:xfrm>
              <a:custGeom>
                <a:avLst/>
                <a:gdLst/>
                <a:ahLst/>
                <a:cxnLst/>
                <a:rect r="r" b="b" t="t" l="l"/>
                <a:pathLst>
                  <a:path h="1558843" w="833113">
                    <a:moveTo>
                      <a:pt x="0" y="0"/>
                    </a:moveTo>
                    <a:lnTo>
                      <a:pt x="833113" y="0"/>
                    </a:lnTo>
                    <a:lnTo>
                      <a:pt x="833113" y="1558843"/>
                    </a:lnTo>
                    <a:lnTo>
                      <a:pt x="0" y="1558843"/>
                    </a:lnTo>
                    <a:close/>
                  </a:path>
                </a:pathLst>
              </a:custGeom>
              <a:solidFill>
                <a:srgbClr val="FAC541">
                  <a:alpha val="40000"/>
                </a:srgbClr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9525"/>
                <a:ext cx="833113" cy="1568368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6142" y="0"/>
              <a:ext cx="2614748" cy="1955814"/>
              <a:chOff x="0" y="0"/>
              <a:chExt cx="1350027" cy="100981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350027" cy="1009811"/>
              </a:xfrm>
              <a:custGeom>
                <a:avLst/>
                <a:gdLst/>
                <a:ahLst/>
                <a:cxnLst/>
                <a:rect r="r" b="b" t="t" l="l"/>
                <a:pathLst>
                  <a:path h="1009811" w="1350027">
                    <a:moveTo>
                      <a:pt x="1350027" y="0"/>
                    </a:moveTo>
                    <a:lnTo>
                      <a:pt x="1350027" y="895511"/>
                    </a:lnTo>
                    <a:lnTo>
                      <a:pt x="675014" y="1009811"/>
                    </a:lnTo>
                    <a:lnTo>
                      <a:pt x="0" y="895511"/>
                    </a:lnTo>
                    <a:lnTo>
                      <a:pt x="0" y="0"/>
                    </a:lnTo>
                    <a:lnTo>
                      <a:pt x="1350027" y="0"/>
                    </a:lnTo>
                    <a:close/>
                  </a:path>
                </a:pathLst>
              </a:custGeom>
              <a:solidFill>
                <a:srgbClr val="E1B441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9525"/>
                <a:ext cx="1350027" cy="905036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7056643" y="1784308"/>
            <a:ext cx="1965668" cy="4799372"/>
            <a:chOff x="0" y="0"/>
            <a:chExt cx="2620891" cy="6399163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1495198"/>
              <a:ext cx="2620891" cy="4903964"/>
              <a:chOff x="0" y="0"/>
              <a:chExt cx="833113" cy="1558843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33113" cy="1558843"/>
              </a:xfrm>
              <a:custGeom>
                <a:avLst/>
                <a:gdLst/>
                <a:ahLst/>
                <a:cxnLst/>
                <a:rect r="r" b="b" t="t" l="l"/>
                <a:pathLst>
                  <a:path h="1558843" w="833113">
                    <a:moveTo>
                      <a:pt x="0" y="0"/>
                    </a:moveTo>
                    <a:lnTo>
                      <a:pt x="833113" y="0"/>
                    </a:lnTo>
                    <a:lnTo>
                      <a:pt x="833113" y="1558843"/>
                    </a:lnTo>
                    <a:lnTo>
                      <a:pt x="0" y="1558843"/>
                    </a:lnTo>
                    <a:close/>
                  </a:path>
                </a:pathLst>
              </a:custGeom>
              <a:solidFill>
                <a:srgbClr val="FC6C43">
                  <a:alpha val="40000"/>
                </a:srgbClr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9525"/>
                <a:ext cx="833113" cy="1568368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6142" y="0"/>
              <a:ext cx="2614748" cy="1955814"/>
              <a:chOff x="0" y="0"/>
              <a:chExt cx="1350027" cy="1009811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350027" cy="1009811"/>
              </a:xfrm>
              <a:custGeom>
                <a:avLst/>
                <a:gdLst/>
                <a:ahLst/>
                <a:cxnLst/>
                <a:rect r="r" b="b" t="t" l="l"/>
                <a:pathLst>
                  <a:path h="1009811" w="1350027">
                    <a:moveTo>
                      <a:pt x="1350027" y="0"/>
                    </a:moveTo>
                    <a:lnTo>
                      <a:pt x="1350027" y="895511"/>
                    </a:lnTo>
                    <a:lnTo>
                      <a:pt x="675014" y="1009811"/>
                    </a:lnTo>
                    <a:lnTo>
                      <a:pt x="0" y="895511"/>
                    </a:lnTo>
                    <a:lnTo>
                      <a:pt x="0" y="0"/>
                    </a:lnTo>
                    <a:lnTo>
                      <a:pt x="1350027" y="0"/>
                    </a:lnTo>
                    <a:close/>
                  </a:path>
                </a:pathLst>
              </a:custGeom>
              <a:solidFill>
                <a:srgbClr val="FC6C43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9525"/>
                <a:ext cx="1350027" cy="905036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</p:grpSp>
      <p:grpSp>
        <p:nvGrpSpPr>
          <p:cNvPr name="Group 30" id="30"/>
          <p:cNvGrpSpPr/>
          <p:nvPr/>
        </p:nvGrpSpPr>
        <p:grpSpPr>
          <a:xfrm rot="0">
            <a:off x="0" y="6874497"/>
            <a:ext cx="10129262" cy="2194560"/>
            <a:chOff x="0" y="0"/>
            <a:chExt cx="3751578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751578" cy="812800"/>
            </a:xfrm>
            <a:custGeom>
              <a:avLst/>
              <a:gdLst/>
              <a:ahLst/>
              <a:cxnLst/>
              <a:rect r="r" b="b" t="t" l="l"/>
              <a:pathLst>
                <a:path h="812800" w="3751578">
                  <a:moveTo>
                    <a:pt x="0" y="0"/>
                  </a:moveTo>
                  <a:lnTo>
                    <a:pt x="3751578" y="0"/>
                  </a:lnTo>
                  <a:lnTo>
                    <a:pt x="375157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3751578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731520" y="723563"/>
            <a:ext cx="8290791" cy="756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</a:pPr>
            <a:r>
              <a:rPr lang="en-US" b="true" sz="2493">
                <a:solidFill>
                  <a:srgbClr val="1F444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MARKETING MIX (4P'S) – GLOBAL CEMENT PRODUCTS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31847" y="2282975"/>
            <a:ext cx="176547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true" sz="20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PRODUCT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940233" y="2282975"/>
            <a:ext cx="176547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true" sz="20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PRICE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048352" y="2282975"/>
            <a:ext cx="1765477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true" sz="20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PLACE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156739" y="2292500"/>
            <a:ext cx="176547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b="true" sz="19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PROMOTION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31847" y="3648075"/>
            <a:ext cx="1765477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Interlock, curbstones, and concrete blocks (various shapes &amp; colors).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High quality with flexible production capacity.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Customizable designs (shape, color, strength).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Delivery service available upon client’s request.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Ability to add new product lines if market requires.</a:t>
            </a:r>
          </a:p>
          <a:p>
            <a:pPr algn="l">
              <a:lnSpc>
                <a:spcPts val="1200"/>
              </a:lnSpc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2940233" y="3648075"/>
            <a:ext cx="1765477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Pricing = Cost + Profit margin.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Price variations based on design, color, and product strength.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Discounts and special prices for bulk orders &amp; loyal clients.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Flexible payment methods: Cash, bank transfer, cheques, e-wallets, InstaPay.</a:t>
            </a:r>
          </a:p>
          <a:p>
            <a:pPr algn="l">
              <a:lnSpc>
                <a:spcPts val="1200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5048620" y="3648075"/>
            <a:ext cx="1765477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Direct sa</a:t>
            </a: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les from factory.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Nationwide delivery, with focus on Greater Cairo, North &amp; Central Egypt.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Flexible lead times: immediate delivery from stock or scheduled production.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Future expansion plans to other governorates if market demand grows.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156739" y="3648075"/>
            <a:ext cx="1765477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Chann</a:t>
            </a: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els: Sales representatives, direct relations, strong market reputation.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Product catalog available.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Track record with major institutions (universities, large companies, government &amp; military projects).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Plans to participate in industrial exhibitions.</a:t>
            </a:r>
          </a:p>
          <a:p>
            <a:pPr algn="l" marL="215901" indent="-107951" lvl="1">
              <a:lnSpc>
                <a:spcPts val="1200"/>
              </a:lnSpc>
              <a:buFont typeface="Arial"/>
              <a:buChar char="•"/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Digital marketing campaigns through social media and online platforms.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1784308"/>
            <a:ext cx="8290791" cy="4799372"/>
            <a:chOff x="0" y="0"/>
            <a:chExt cx="11054388" cy="639916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495198"/>
              <a:ext cx="3514673" cy="4903964"/>
              <a:chOff x="0" y="0"/>
              <a:chExt cx="1117223" cy="155884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117223" cy="1558843"/>
              </a:xfrm>
              <a:custGeom>
                <a:avLst/>
                <a:gdLst/>
                <a:ahLst/>
                <a:cxnLst/>
                <a:rect r="r" b="b" t="t" l="l"/>
                <a:pathLst>
                  <a:path h="1558843" w="1117223">
                    <a:moveTo>
                      <a:pt x="0" y="0"/>
                    </a:moveTo>
                    <a:lnTo>
                      <a:pt x="1117223" y="0"/>
                    </a:lnTo>
                    <a:lnTo>
                      <a:pt x="1117223" y="1558843"/>
                    </a:lnTo>
                    <a:lnTo>
                      <a:pt x="0" y="1558843"/>
                    </a:lnTo>
                    <a:close/>
                  </a:path>
                </a:pathLst>
              </a:custGeom>
              <a:solidFill>
                <a:srgbClr val="004654">
                  <a:alpha val="20784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9525"/>
                <a:ext cx="1117223" cy="1568368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8237" y="0"/>
              <a:ext cx="3506436" cy="1955814"/>
              <a:chOff x="0" y="0"/>
              <a:chExt cx="1810417" cy="100981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810416" cy="1009811"/>
              </a:xfrm>
              <a:custGeom>
                <a:avLst/>
                <a:gdLst/>
                <a:ahLst/>
                <a:cxnLst/>
                <a:rect r="r" b="b" t="t" l="l"/>
                <a:pathLst>
                  <a:path h="1009811" w="1810416">
                    <a:moveTo>
                      <a:pt x="1810416" y="0"/>
                    </a:moveTo>
                    <a:lnTo>
                      <a:pt x="1810416" y="895511"/>
                    </a:lnTo>
                    <a:lnTo>
                      <a:pt x="905208" y="1009811"/>
                    </a:lnTo>
                    <a:lnTo>
                      <a:pt x="0" y="895511"/>
                    </a:lnTo>
                    <a:lnTo>
                      <a:pt x="0" y="0"/>
                    </a:lnTo>
                    <a:lnTo>
                      <a:pt x="1810416" y="0"/>
                    </a:lnTo>
                    <a:close/>
                  </a:path>
                </a:pathLst>
              </a:custGeom>
              <a:solidFill>
                <a:srgbClr val="004654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1810417" cy="905036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3769858" y="1495198"/>
              <a:ext cx="3514673" cy="4903964"/>
              <a:chOff x="0" y="0"/>
              <a:chExt cx="1117223" cy="155884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117223" cy="1558843"/>
              </a:xfrm>
              <a:custGeom>
                <a:avLst/>
                <a:gdLst/>
                <a:ahLst/>
                <a:cxnLst/>
                <a:rect r="r" b="b" t="t" l="l"/>
                <a:pathLst>
                  <a:path h="1558843" w="1117223">
                    <a:moveTo>
                      <a:pt x="0" y="0"/>
                    </a:moveTo>
                    <a:lnTo>
                      <a:pt x="1117223" y="0"/>
                    </a:lnTo>
                    <a:lnTo>
                      <a:pt x="1117223" y="1558843"/>
                    </a:lnTo>
                    <a:lnTo>
                      <a:pt x="0" y="1558843"/>
                    </a:lnTo>
                    <a:close/>
                  </a:path>
                </a:pathLst>
              </a:custGeom>
              <a:solidFill>
                <a:srgbClr val="00A589">
                  <a:alpha val="27843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9525"/>
                <a:ext cx="1117223" cy="1568368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3778095" y="0"/>
              <a:ext cx="3506436" cy="1955814"/>
              <a:chOff x="0" y="0"/>
              <a:chExt cx="1810417" cy="100981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810416" cy="1009811"/>
              </a:xfrm>
              <a:custGeom>
                <a:avLst/>
                <a:gdLst/>
                <a:ahLst/>
                <a:cxnLst/>
                <a:rect r="r" b="b" t="t" l="l"/>
                <a:pathLst>
                  <a:path h="1009811" w="1810416">
                    <a:moveTo>
                      <a:pt x="1810416" y="0"/>
                    </a:moveTo>
                    <a:lnTo>
                      <a:pt x="1810416" y="895511"/>
                    </a:lnTo>
                    <a:lnTo>
                      <a:pt x="905208" y="1009811"/>
                    </a:lnTo>
                    <a:lnTo>
                      <a:pt x="0" y="895511"/>
                    </a:lnTo>
                    <a:lnTo>
                      <a:pt x="0" y="0"/>
                    </a:lnTo>
                    <a:lnTo>
                      <a:pt x="1810416" y="0"/>
                    </a:lnTo>
                    <a:close/>
                  </a:path>
                </a:pathLst>
              </a:custGeom>
              <a:solidFill>
                <a:srgbClr val="00A5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9525"/>
                <a:ext cx="1810417" cy="905036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7539715" y="1495198"/>
              <a:ext cx="3514673" cy="4903964"/>
              <a:chOff x="0" y="0"/>
              <a:chExt cx="1117223" cy="155884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117223" cy="1558843"/>
              </a:xfrm>
              <a:custGeom>
                <a:avLst/>
                <a:gdLst/>
                <a:ahLst/>
                <a:cxnLst/>
                <a:rect r="r" b="b" t="t" l="l"/>
                <a:pathLst>
                  <a:path h="1558843" w="1117223">
                    <a:moveTo>
                      <a:pt x="0" y="0"/>
                    </a:moveTo>
                    <a:lnTo>
                      <a:pt x="1117223" y="0"/>
                    </a:lnTo>
                    <a:lnTo>
                      <a:pt x="1117223" y="1558843"/>
                    </a:lnTo>
                    <a:lnTo>
                      <a:pt x="0" y="1558843"/>
                    </a:lnTo>
                    <a:close/>
                  </a:path>
                </a:pathLst>
              </a:custGeom>
              <a:solidFill>
                <a:srgbClr val="FAC541">
                  <a:alpha val="40000"/>
                </a:srgbClr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9525"/>
                <a:ext cx="1117223" cy="1568368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7547952" y="0"/>
              <a:ext cx="3506436" cy="1955814"/>
              <a:chOff x="0" y="0"/>
              <a:chExt cx="1810417" cy="100981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810416" cy="1009811"/>
              </a:xfrm>
              <a:custGeom>
                <a:avLst/>
                <a:gdLst/>
                <a:ahLst/>
                <a:cxnLst/>
                <a:rect r="r" b="b" t="t" l="l"/>
                <a:pathLst>
                  <a:path h="1009811" w="1810416">
                    <a:moveTo>
                      <a:pt x="1810416" y="0"/>
                    </a:moveTo>
                    <a:lnTo>
                      <a:pt x="1810416" y="895511"/>
                    </a:lnTo>
                    <a:lnTo>
                      <a:pt x="905208" y="1009811"/>
                    </a:lnTo>
                    <a:lnTo>
                      <a:pt x="0" y="895511"/>
                    </a:lnTo>
                    <a:lnTo>
                      <a:pt x="0" y="0"/>
                    </a:lnTo>
                    <a:lnTo>
                      <a:pt x="1810416" y="0"/>
                    </a:lnTo>
                    <a:close/>
                  </a:path>
                </a:pathLst>
              </a:custGeom>
              <a:solidFill>
                <a:srgbClr val="E1B441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9525"/>
                <a:ext cx="1810417" cy="905036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78974" y="671239"/>
              <a:ext cx="3156725" cy="425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b="true" sz="2000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PEOPLE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948832" y="671239"/>
              <a:ext cx="3156725" cy="425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b="true" sz="2000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PROCESS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7718211" y="671239"/>
              <a:ext cx="3156725" cy="831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b="true" sz="2000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PHYSICAL EVIDENCE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78974" y="2488198"/>
              <a:ext cx="3156725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15901" indent="-107951" lvl="1">
                <a:lnSpc>
                  <a:spcPts val="1200"/>
                </a:lnSpc>
                <a:buFont typeface="Arial"/>
                <a:buChar char="•"/>
              </a:pPr>
              <a:r>
                <a:rPr lang="en-US" sz="1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Skilled factory workforce with expertise in cement products.</a:t>
              </a:r>
            </a:p>
            <a:p>
              <a:pPr algn="l" marL="215901" indent="-107951" lvl="1">
                <a:lnSpc>
                  <a:spcPts val="1200"/>
                </a:lnSpc>
                <a:buFont typeface="Arial"/>
                <a:buChar char="•"/>
              </a:pPr>
              <a:r>
                <a:rPr lang="en-US" sz="1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Dedicated customer service team for inquiries and after-sales support.</a:t>
              </a:r>
            </a:p>
            <a:p>
              <a:pPr algn="l" marL="215901" indent="-107951" lvl="1">
                <a:lnSpc>
                  <a:spcPts val="1200"/>
                </a:lnSpc>
                <a:buFont typeface="Arial"/>
                <a:buChar char="•"/>
              </a:pPr>
              <a:r>
                <a:rPr lang="en-US" sz="1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Professional sales representatives guiding clients through quotations, samples, and contracts.</a:t>
              </a:r>
            </a:p>
            <a:p>
              <a:pPr algn="l">
                <a:lnSpc>
                  <a:spcPts val="1200"/>
                </a:lnSpc>
              </a:pP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3948832" y="2488198"/>
              <a:ext cx="3156725" cy="2244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15901" indent="-107951" lvl="1">
                <a:lnSpc>
                  <a:spcPts val="1200"/>
                </a:lnSpc>
                <a:buFont typeface="Arial"/>
                <a:buChar char="•"/>
              </a:pPr>
              <a:r>
                <a:rPr lang="en-US" sz="1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Customer journey starts with inquiry → quotation → product samples → contract signing → order execution.</a:t>
              </a:r>
            </a:p>
            <a:p>
              <a:pPr algn="l" marL="215901" indent="-107951" lvl="1">
                <a:lnSpc>
                  <a:spcPts val="1200"/>
                </a:lnSpc>
                <a:buFont typeface="Arial"/>
                <a:buChar char="•"/>
              </a:pPr>
              <a:r>
                <a:rPr lang="en-US" sz="1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Seamless re-ordering process for existing clients.</a:t>
              </a:r>
            </a:p>
            <a:p>
              <a:pPr algn="l" marL="215901" indent="-107951" lvl="1">
                <a:lnSpc>
                  <a:spcPts val="1200"/>
                </a:lnSpc>
                <a:buFont typeface="Arial"/>
                <a:buChar char="•"/>
              </a:pPr>
              <a:r>
                <a:rPr lang="en-US" sz="1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Strict qua</a:t>
              </a:r>
              <a:r>
                <a:rPr lang="en-US" sz="1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lity control and certifications ensure consistency.</a:t>
              </a:r>
            </a:p>
            <a:p>
              <a:pPr algn="l" marL="215901" indent="-107951" lvl="1">
                <a:lnSpc>
                  <a:spcPts val="1200"/>
                </a:lnSpc>
                <a:buFont typeface="Arial"/>
                <a:buChar char="•"/>
              </a:pPr>
              <a:r>
                <a:rPr lang="en-US" sz="1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Transparent communication at every stage for customer confidence.</a:t>
              </a:r>
            </a:p>
            <a:p>
              <a:pPr algn="l">
                <a:lnSpc>
                  <a:spcPts val="1200"/>
                </a:lnSpc>
              </a:pP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7718689" y="2488198"/>
              <a:ext cx="3156725" cy="2244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215901" indent="-107951" lvl="1">
                <a:lnSpc>
                  <a:spcPts val="1200"/>
                </a:lnSpc>
                <a:buFont typeface="Arial"/>
                <a:buChar char="•"/>
              </a:pPr>
              <a:r>
                <a:rPr lang="en-US" sz="1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Professional catalog, samp</a:t>
              </a:r>
              <a:r>
                <a:rPr lang="en-US" sz="1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les, and product displays.</a:t>
              </a:r>
            </a:p>
            <a:p>
              <a:pPr algn="l" marL="215901" indent="-107951" lvl="1">
                <a:lnSpc>
                  <a:spcPts val="1200"/>
                </a:lnSpc>
                <a:buFont typeface="Arial"/>
                <a:buChar char="•"/>
              </a:pPr>
              <a:r>
                <a:rPr lang="en-US" sz="1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High-quality photos and videos from factory production and client projects.</a:t>
              </a:r>
            </a:p>
            <a:p>
              <a:pPr algn="l" marL="215901" indent="-107951" lvl="1">
                <a:lnSpc>
                  <a:spcPts val="1200"/>
                </a:lnSpc>
                <a:buFont typeface="Arial"/>
                <a:buChar char="•"/>
              </a:pPr>
              <a:r>
                <a:rPr lang="en-US" sz="1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Certificates of quality and compliance as proof of durability and standards.</a:t>
              </a:r>
            </a:p>
            <a:p>
              <a:pPr algn="l" marL="215901" indent="-107951" lvl="1">
                <a:lnSpc>
                  <a:spcPts val="1200"/>
                </a:lnSpc>
                <a:buFont typeface="Arial"/>
                <a:buChar char="•"/>
              </a:pPr>
              <a:r>
                <a:rPr lang="en-US" sz="100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Documented portfolio of major completed projects across Egypt.</a:t>
              </a:r>
            </a:p>
            <a:p>
              <a:pPr algn="l" marL="215901" indent="-107951" lvl="1">
                <a:lnSpc>
                  <a:spcPts val="1200"/>
                </a:lnSpc>
                <a:buFont typeface="Arial"/>
                <a:buChar char="•"/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0" y="6874497"/>
            <a:ext cx="10129262" cy="2194560"/>
            <a:chOff x="0" y="0"/>
            <a:chExt cx="3751578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751578" cy="812800"/>
            </a:xfrm>
            <a:custGeom>
              <a:avLst/>
              <a:gdLst/>
              <a:ahLst/>
              <a:cxnLst/>
              <a:rect r="r" b="b" t="t" l="l"/>
              <a:pathLst>
                <a:path h="812800" w="3751578">
                  <a:moveTo>
                    <a:pt x="0" y="0"/>
                  </a:moveTo>
                  <a:lnTo>
                    <a:pt x="3751578" y="0"/>
                  </a:lnTo>
                  <a:lnTo>
                    <a:pt x="375157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"/>
              <a:ext cx="3751578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31520" y="723563"/>
            <a:ext cx="8290791" cy="756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</a:pPr>
            <a:r>
              <a:rPr lang="en-US" b="true" sz="2493">
                <a:solidFill>
                  <a:srgbClr val="1F444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MARKETING MIX (+3P'S) – </a:t>
            </a:r>
          </a:p>
          <a:p>
            <a:pPr algn="ctr">
              <a:lnSpc>
                <a:spcPts val="2992"/>
              </a:lnSpc>
            </a:pPr>
            <a:r>
              <a:rPr lang="en-US" b="true" sz="2493">
                <a:solidFill>
                  <a:srgbClr val="1F444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GLOBAL CEMENT PRODUCTS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5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207457"/>
            <a:ext cx="1118998" cy="2923547"/>
            <a:chOff x="0" y="0"/>
            <a:chExt cx="596653" cy="15588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6653" cy="1558843"/>
            </a:xfrm>
            <a:custGeom>
              <a:avLst/>
              <a:gdLst/>
              <a:ahLst/>
              <a:cxnLst/>
              <a:rect r="r" b="b" t="t" l="l"/>
              <a:pathLst>
                <a:path h="1558843" w="596653">
                  <a:moveTo>
                    <a:pt x="0" y="0"/>
                  </a:moveTo>
                  <a:lnTo>
                    <a:pt x="596653" y="0"/>
                  </a:lnTo>
                  <a:lnTo>
                    <a:pt x="596653" y="1558843"/>
                  </a:lnTo>
                  <a:lnTo>
                    <a:pt x="0" y="1558843"/>
                  </a:lnTo>
                  <a:close/>
                </a:path>
              </a:pathLst>
            </a:custGeom>
            <a:solidFill>
              <a:srgbClr val="004654">
                <a:alpha val="2078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596653" cy="1568368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4142" y="1316080"/>
            <a:ext cx="1116375" cy="891377"/>
            <a:chOff x="0" y="0"/>
            <a:chExt cx="966852" cy="7719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66852" cy="771989"/>
            </a:xfrm>
            <a:custGeom>
              <a:avLst/>
              <a:gdLst/>
              <a:ahLst/>
              <a:cxnLst/>
              <a:rect r="r" b="b" t="t" l="l"/>
              <a:pathLst>
                <a:path h="771989" w="966852">
                  <a:moveTo>
                    <a:pt x="966852" y="0"/>
                  </a:moveTo>
                  <a:lnTo>
                    <a:pt x="966852" y="657689"/>
                  </a:lnTo>
                  <a:lnTo>
                    <a:pt x="483426" y="771989"/>
                  </a:lnTo>
                  <a:lnTo>
                    <a:pt x="0" y="657689"/>
                  </a:lnTo>
                  <a:lnTo>
                    <a:pt x="0" y="0"/>
                  </a:lnTo>
                  <a:lnTo>
                    <a:pt x="966852" y="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966852" cy="667214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31763" y="2207457"/>
            <a:ext cx="1118998" cy="2923547"/>
            <a:chOff x="0" y="0"/>
            <a:chExt cx="596653" cy="15588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96653" cy="1558843"/>
            </a:xfrm>
            <a:custGeom>
              <a:avLst/>
              <a:gdLst/>
              <a:ahLst/>
              <a:cxnLst/>
              <a:rect r="r" b="b" t="t" l="l"/>
              <a:pathLst>
                <a:path h="1558843" w="596653">
                  <a:moveTo>
                    <a:pt x="0" y="0"/>
                  </a:moveTo>
                  <a:lnTo>
                    <a:pt x="596653" y="0"/>
                  </a:lnTo>
                  <a:lnTo>
                    <a:pt x="596653" y="1558843"/>
                  </a:lnTo>
                  <a:lnTo>
                    <a:pt x="0" y="1558843"/>
                  </a:lnTo>
                  <a:close/>
                </a:path>
              </a:pathLst>
            </a:custGeom>
            <a:solidFill>
              <a:srgbClr val="00A589">
                <a:alpha val="27843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596653" cy="1568368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934386" y="1316080"/>
            <a:ext cx="1116375" cy="891377"/>
            <a:chOff x="0" y="0"/>
            <a:chExt cx="966852" cy="7719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6852" cy="771989"/>
            </a:xfrm>
            <a:custGeom>
              <a:avLst/>
              <a:gdLst/>
              <a:ahLst/>
              <a:cxnLst/>
              <a:rect r="r" b="b" t="t" l="l"/>
              <a:pathLst>
                <a:path h="771989" w="966852">
                  <a:moveTo>
                    <a:pt x="966852" y="0"/>
                  </a:moveTo>
                  <a:lnTo>
                    <a:pt x="966852" y="657689"/>
                  </a:lnTo>
                  <a:lnTo>
                    <a:pt x="483426" y="771989"/>
                  </a:lnTo>
                  <a:lnTo>
                    <a:pt x="0" y="657689"/>
                  </a:lnTo>
                  <a:lnTo>
                    <a:pt x="0" y="0"/>
                  </a:lnTo>
                  <a:lnTo>
                    <a:pt x="966852" y="0"/>
                  </a:lnTo>
                  <a:close/>
                </a:path>
              </a:pathLst>
            </a:custGeom>
            <a:solidFill>
              <a:srgbClr val="00A58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966852" cy="667214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132007" y="2207457"/>
            <a:ext cx="1118998" cy="2923547"/>
            <a:chOff x="0" y="0"/>
            <a:chExt cx="596653" cy="15588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96653" cy="1558843"/>
            </a:xfrm>
            <a:custGeom>
              <a:avLst/>
              <a:gdLst/>
              <a:ahLst/>
              <a:cxnLst/>
              <a:rect r="r" b="b" t="t" l="l"/>
              <a:pathLst>
                <a:path h="1558843" w="596653">
                  <a:moveTo>
                    <a:pt x="0" y="0"/>
                  </a:moveTo>
                  <a:lnTo>
                    <a:pt x="596653" y="0"/>
                  </a:lnTo>
                  <a:lnTo>
                    <a:pt x="596653" y="1558843"/>
                  </a:lnTo>
                  <a:lnTo>
                    <a:pt x="0" y="1558843"/>
                  </a:lnTo>
                  <a:close/>
                </a:path>
              </a:pathLst>
            </a:custGeom>
            <a:solidFill>
              <a:srgbClr val="FAC541">
                <a:alpha val="4000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596653" cy="1568368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134629" y="1316080"/>
            <a:ext cx="1116375" cy="891377"/>
            <a:chOff x="0" y="0"/>
            <a:chExt cx="966852" cy="77198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66852" cy="771989"/>
            </a:xfrm>
            <a:custGeom>
              <a:avLst/>
              <a:gdLst/>
              <a:ahLst/>
              <a:cxnLst/>
              <a:rect r="r" b="b" t="t" l="l"/>
              <a:pathLst>
                <a:path h="771989" w="966852">
                  <a:moveTo>
                    <a:pt x="966852" y="0"/>
                  </a:moveTo>
                  <a:lnTo>
                    <a:pt x="966852" y="657689"/>
                  </a:lnTo>
                  <a:lnTo>
                    <a:pt x="483426" y="771989"/>
                  </a:lnTo>
                  <a:lnTo>
                    <a:pt x="0" y="657689"/>
                  </a:lnTo>
                  <a:lnTo>
                    <a:pt x="0" y="0"/>
                  </a:lnTo>
                  <a:lnTo>
                    <a:pt x="966852" y="0"/>
                  </a:lnTo>
                  <a:close/>
                </a:path>
              </a:pathLst>
            </a:custGeom>
            <a:solidFill>
              <a:srgbClr val="E1B44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966852" cy="667214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332098" y="2207457"/>
            <a:ext cx="1118998" cy="2923547"/>
            <a:chOff x="0" y="0"/>
            <a:chExt cx="596653" cy="155884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96653" cy="1558843"/>
            </a:xfrm>
            <a:custGeom>
              <a:avLst/>
              <a:gdLst/>
              <a:ahLst/>
              <a:cxnLst/>
              <a:rect r="r" b="b" t="t" l="l"/>
              <a:pathLst>
                <a:path h="1558843" w="596653">
                  <a:moveTo>
                    <a:pt x="0" y="0"/>
                  </a:moveTo>
                  <a:lnTo>
                    <a:pt x="596653" y="0"/>
                  </a:lnTo>
                  <a:lnTo>
                    <a:pt x="596653" y="1558843"/>
                  </a:lnTo>
                  <a:lnTo>
                    <a:pt x="0" y="1558843"/>
                  </a:lnTo>
                  <a:close/>
                </a:path>
              </a:pathLst>
            </a:custGeom>
            <a:solidFill>
              <a:srgbClr val="FC6C43">
                <a:alpha val="4000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596653" cy="1568368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334721" y="1316080"/>
            <a:ext cx="1116375" cy="891377"/>
            <a:chOff x="0" y="0"/>
            <a:chExt cx="966852" cy="77198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66852" cy="771989"/>
            </a:xfrm>
            <a:custGeom>
              <a:avLst/>
              <a:gdLst/>
              <a:ahLst/>
              <a:cxnLst/>
              <a:rect r="r" b="b" t="t" l="l"/>
              <a:pathLst>
                <a:path h="771989" w="966852">
                  <a:moveTo>
                    <a:pt x="966852" y="0"/>
                  </a:moveTo>
                  <a:lnTo>
                    <a:pt x="966852" y="657689"/>
                  </a:lnTo>
                  <a:lnTo>
                    <a:pt x="483426" y="771989"/>
                  </a:lnTo>
                  <a:lnTo>
                    <a:pt x="0" y="657689"/>
                  </a:lnTo>
                  <a:lnTo>
                    <a:pt x="0" y="0"/>
                  </a:lnTo>
                  <a:lnTo>
                    <a:pt x="966852" y="0"/>
                  </a:lnTo>
                  <a:close/>
                </a:path>
              </a:pathLst>
            </a:custGeom>
            <a:solidFill>
              <a:srgbClr val="FC6C4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966852" cy="667214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88502" y="1727603"/>
            <a:ext cx="1005035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b="true" sz="9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CUSTOMER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88745" y="1727603"/>
            <a:ext cx="1005035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b="true" sz="9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CONVENIENCE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188836" y="1727603"/>
            <a:ext cx="1005035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b="true" sz="9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COST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389080" y="1727603"/>
            <a:ext cx="1005035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b="true" sz="9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COMMUNICATION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88502" y="2407482"/>
            <a:ext cx="1005035" cy="219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Primary: Co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ntractors, real estate developers, government projects (B2B).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Secondary: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Individuals (B2C) for small projects (gardens, driveways).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eeds: Large volumes with high quality, on-time delivery, competitive pricing.</a:t>
            </a:r>
          </a:p>
          <a:p>
            <a:pPr algn="l">
              <a:lnSpc>
                <a:spcPts val="953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988745" y="2407482"/>
            <a:ext cx="1005035" cy="978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Easy ordering via direct sales or phone.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Delivery to any location.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Product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catalog +social media).</a:t>
            </a:r>
          </a:p>
          <a:p>
            <a:pPr algn="l">
              <a:lnSpc>
                <a:spcPts val="953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3193713" y="2407482"/>
            <a:ext cx="1005035" cy="1099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owe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 cost c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ompared to asphalt (materials &amp; installation).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Flexible pricing based on volume.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Special offers for large projects.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93880" y="2407482"/>
            <a:ext cx="1005035" cy="194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Forma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 and professional brand voice.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Core message: "On-time delivery of any required quantity".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Emphasis on quality, trust, speed, and delivery.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Ch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annels: WhatsApp, Facebook, Instagram, website, phone.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5502978" y="2207457"/>
            <a:ext cx="1118998" cy="2923547"/>
            <a:chOff x="0" y="0"/>
            <a:chExt cx="596653" cy="155884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96653" cy="1558843"/>
            </a:xfrm>
            <a:custGeom>
              <a:avLst/>
              <a:gdLst/>
              <a:ahLst/>
              <a:cxnLst/>
              <a:rect r="r" b="b" t="t" l="l"/>
              <a:pathLst>
                <a:path h="1558843" w="596653">
                  <a:moveTo>
                    <a:pt x="0" y="0"/>
                  </a:moveTo>
                  <a:lnTo>
                    <a:pt x="596653" y="0"/>
                  </a:lnTo>
                  <a:lnTo>
                    <a:pt x="596653" y="1558843"/>
                  </a:lnTo>
                  <a:lnTo>
                    <a:pt x="0" y="1558843"/>
                  </a:lnTo>
                  <a:close/>
                </a:path>
              </a:pathLst>
            </a:custGeom>
            <a:solidFill>
              <a:srgbClr val="00A589">
                <a:alpha val="27843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9525"/>
              <a:ext cx="596653" cy="1568368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505601" y="1316080"/>
            <a:ext cx="1116375" cy="891377"/>
            <a:chOff x="0" y="0"/>
            <a:chExt cx="966852" cy="77198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66852" cy="771989"/>
            </a:xfrm>
            <a:custGeom>
              <a:avLst/>
              <a:gdLst/>
              <a:ahLst/>
              <a:cxnLst/>
              <a:rect r="r" b="b" t="t" l="l"/>
              <a:pathLst>
                <a:path h="771989" w="966852">
                  <a:moveTo>
                    <a:pt x="966852" y="0"/>
                  </a:moveTo>
                  <a:lnTo>
                    <a:pt x="966852" y="657689"/>
                  </a:lnTo>
                  <a:lnTo>
                    <a:pt x="483426" y="771989"/>
                  </a:lnTo>
                  <a:lnTo>
                    <a:pt x="0" y="657689"/>
                  </a:lnTo>
                  <a:lnTo>
                    <a:pt x="0" y="0"/>
                  </a:lnTo>
                  <a:lnTo>
                    <a:pt x="966852" y="0"/>
                  </a:lnTo>
                  <a:close/>
                </a:path>
              </a:pathLst>
            </a:custGeom>
            <a:solidFill>
              <a:srgbClr val="00A589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9525"/>
              <a:ext cx="966852" cy="667214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6703222" y="2207457"/>
            <a:ext cx="1118998" cy="2923547"/>
            <a:chOff x="0" y="0"/>
            <a:chExt cx="596653" cy="155884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596653" cy="1558843"/>
            </a:xfrm>
            <a:custGeom>
              <a:avLst/>
              <a:gdLst/>
              <a:ahLst/>
              <a:cxnLst/>
              <a:rect r="r" b="b" t="t" l="l"/>
              <a:pathLst>
                <a:path h="1558843" w="596653">
                  <a:moveTo>
                    <a:pt x="0" y="0"/>
                  </a:moveTo>
                  <a:lnTo>
                    <a:pt x="596653" y="0"/>
                  </a:lnTo>
                  <a:lnTo>
                    <a:pt x="596653" y="1558843"/>
                  </a:lnTo>
                  <a:lnTo>
                    <a:pt x="0" y="1558843"/>
                  </a:lnTo>
                  <a:close/>
                </a:path>
              </a:pathLst>
            </a:custGeom>
            <a:solidFill>
              <a:srgbClr val="FAC541">
                <a:alpha val="4000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9525"/>
              <a:ext cx="596653" cy="1568368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705844" y="1316080"/>
            <a:ext cx="1116375" cy="891377"/>
            <a:chOff x="0" y="0"/>
            <a:chExt cx="966852" cy="77198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66852" cy="771989"/>
            </a:xfrm>
            <a:custGeom>
              <a:avLst/>
              <a:gdLst/>
              <a:ahLst/>
              <a:cxnLst/>
              <a:rect r="r" b="b" t="t" l="l"/>
              <a:pathLst>
                <a:path h="771989" w="966852">
                  <a:moveTo>
                    <a:pt x="966852" y="0"/>
                  </a:moveTo>
                  <a:lnTo>
                    <a:pt x="966852" y="657689"/>
                  </a:lnTo>
                  <a:lnTo>
                    <a:pt x="483426" y="771989"/>
                  </a:lnTo>
                  <a:lnTo>
                    <a:pt x="0" y="657689"/>
                  </a:lnTo>
                  <a:lnTo>
                    <a:pt x="0" y="0"/>
                  </a:lnTo>
                  <a:lnTo>
                    <a:pt x="966852" y="0"/>
                  </a:lnTo>
                  <a:close/>
                </a:path>
              </a:pathLst>
            </a:custGeom>
            <a:solidFill>
              <a:srgbClr val="E1B441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9525"/>
              <a:ext cx="966852" cy="667214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903313" y="2207457"/>
            <a:ext cx="1118998" cy="2923547"/>
            <a:chOff x="0" y="0"/>
            <a:chExt cx="596653" cy="155884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596653" cy="1558843"/>
            </a:xfrm>
            <a:custGeom>
              <a:avLst/>
              <a:gdLst/>
              <a:ahLst/>
              <a:cxnLst/>
              <a:rect r="r" b="b" t="t" l="l"/>
              <a:pathLst>
                <a:path h="1558843" w="596653">
                  <a:moveTo>
                    <a:pt x="0" y="0"/>
                  </a:moveTo>
                  <a:lnTo>
                    <a:pt x="596653" y="0"/>
                  </a:lnTo>
                  <a:lnTo>
                    <a:pt x="596653" y="1558843"/>
                  </a:lnTo>
                  <a:lnTo>
                    <a:pt x="0" y="1558843"/>
                  </a:lnTo>
                  <a:close/>
                </a:path>
              </a:pathLst>
            </a:custGeom>
            <a:solidFill>
              <a:srgbClr val="FC6C43">
                <a:alpha val="40000"/>
              </a:srgbClr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9525"/>
              <a:ext cx="596653" cy="1568368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7905936" y="1316080"/>
            <a:ext cx="1116375" cy="891377"/>
            <a:chOff x="0" y="0"/>
            <a:chExt cx="966852" cy="771989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66852" cy="771989"/>
            </a:xfrm>
            <a:custGeom>
              <a:avLst/>
              <a:gdLst/>
              <a:ahLst/>
              <a:cxnLst/>
              <a:rect r="r" b="b" t="t" l="l"/>
              <a:pathLst>
                <a:path h="771989" w="966852">
                  <a:moveTo>
                    <a:pt x="966852" y="0"/>
                  </a:moveTo>
                  <a:lnTo>
                    <a:pt x="966852" y="657689"/>
                  </a:lnTo>
                  <a:lnTo>
                    <a:pt x="483426" y="771989"/>
                  </a:lnTo>
                  <a:lnTo>
                    <a:pt x="0" y="657689"/>
                  </a:lnTo>
                  <a:lnTo>
                    <a:pt x="0" y="0"/>
                  </a:lnTo>
                  <a:lnTo>
                    <a:pt x="966852" y="0"/>
                  </a:lnTo>
                  <a:close/>
                </a:path>
              </a:pathLst>
            </a:custGeom>
            <a:solidFill>
              <a:srgbClr val="FC6C43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9525"/>
              <a:ext cx="966852" cy="667214"/>
            </a:xfrm>
            <a:prstGeom prst="rect">
              <a:avLst/>
            </a:prstGeom>
          </p:spPr>
          <p:txBody>
            <a:bodyPr anchor="ctr" rtlCol="false" tIns="32603" lIns="32603" bIns="32603" rIns="32603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5559960" y="1727603"/>
            <a:ext cx="1005035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b="true" sz="9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CREDIBILITY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760051" y="1727603"/>
            <a:ext cx="1005035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b="true" sz="9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CONSISTENCY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7960295" y="1727603"/>
            <a:ext cx="1005035" cy="14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"/>
              </a:lnSpc>
            </a:pPr>
            <a:r>
              <a:rPr lang="en-US" b="true" sz="9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CHANNEL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559960" y="2407482"/>
            <a:ext cx="1005035" cy="170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Real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factory photos &amp; executed projects.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Qual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ity certifications &amp; industry experience.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Customer testimonials.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artnerships with trusted contractors &amp; institutions.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755326" y="2407482"/>
            <a:ext cx="1005035" cy="1463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Unif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ied communication sty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le (formal &amp; professional).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Consistent visual identity (colors, fonts, logo).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Repeated core values: Quality – Reliability – Trust – Competitive Price.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7955570" y="2407482"/>
            <a:ext cx="1005035" cy="18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B2B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Sales representatives, construction exhibitions, LinkedIn, website.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B2C:</a:t>
            </a: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Facebook, Instagram, WhatsApp.</a:t>
            </a:r>
          </a:p>
          <a:p>
            <a:pPr algn="l" marL="171615" indent="-85808" lvl="1">
              <a:lnSpc>
                <a:spcPts val="953"/>
              </a:lnSpc>
              <a:buFont typeface="Arial"/>
              <a:buChar char="•"/>
            </a:pPr>
            <a:r>
              <a:rPr lang="en-US" sz="794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Direct marketing + educational content (e.g., benefits of interlock vs. asphalt).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0" y="6874497"/>
            <a:ext cx="10129262" cy="2194560"/>
            <a:chOff x="0" y="0"/>
            <a:chExt cx="3751578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3751578" cy="812800"/>
            </a:xfrm>
            <a:custGeom>
              <a:avLst/>
              <a:gdLst/>
              <a:ahLst/>
              <a:cxnLst/>
              <a:rect r="r" b="b" t="t" l="l"/>
              <a:pathLst>
                <a:path h="812800" w="3751578">
                  <a:moveTo>
                    <a:pt x="0" y="0"/>
                  </a:moveTo>
                  <a:lnTo>
                    <a:pt x="3751578" y="0"/>
                  </a:lnTo>
                  <a:lnTo>
                    <a:pt x="375157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9525"/>
              <a:ext cx="3751578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731520" y="723563"/>
            <a:ext cx="8290791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</a:pPr>
            <a:r>
              <a:rPr lang="en-US" b="true" sz="2493">
                <a:solidFill>
                  <a:srgbClr val="1F444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MARKETING MIX (7C'S)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5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751" y="1784308"/>
            <a:ext cx="1557898" cy="4799372"/>
            <a:chOff x="0" y="0"/>
            <a:chExt cx="2077198" cy="639916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495198"/>
              <a:ext cx="2077198" cy="4903964"/>
              <a:chOff x="0" y="0"/>
              <a:chExt cx="660287" cy="155884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0287" cy="1558843"/>
              </a:xfrm>
              <a:custGeom>
                <a:avLst/>
                <a:gdLst/>
                <a:ahLst/>
                <a:cxnLst/>
                <a:rect r="r" b="b" t="t" l="l"/>
                <a:pathLst>
                  <a:path h="1558843" w="660287">
                    <a:moveTo>
                      <a:pt x="0" y="0"/>
                    </a:moveTo>
                    <a:lnTo>
                      <a:pt x="660287" y="0"/>
                    </a:lnTo>
                    <a:lnTo>
                      <a:pt x="660287" y="1558843"/>
                    </a:lnTo>
                    <a:lnTo>
                      <a:pt x="0" y="1558843"/>
                    </a:lnTo>
                    <a:close/>
                  </a:path>
                </a:pathLst>
              </a:custGeom>
              <a:solidFill>
                <a:srgbClr val="004654">
                  <a:alpha val="20784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9525"/>
                <a:ext cx="660287" cy="1568368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4868" y="0"/>
              <a:ext cx="2072330" cy="1955814"/>
              <a:chOff x="0" y="0"/>
              <a:chExt cx="1069970" cy="100981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69970" cy="1009811"/>
              </a:xfrm>
              <a:custGeom>
                <a:avLst/>
                <a:gdLst/>
                <a:ahLst/>
                <a:cxnLst/>
                <a:rect r="r" b="b" t="t" l="l"/>
                <a:pathLst>
                  <a:path h="1009811" w="1069970">
                    <a:moveTo>
                      <a:pt x="1069970" y="0"/>
                    </a:moveTo>
                    <a:lnTo>
                      <a:pt x="1069970" y="895511"/>
                    </a:lnTo>
                    <a:lnTo>
                      <a:pt x="534985" y="1009811"/>
                    </a:lnTo>
                    <a:lnTo>
                      <a:pt x="0" y="895511"/>
                    </a:lnTo>
                    <a:lnTo>
                      <a:pt x="0" y="0"/>
                    </a:lnTo>
                    <a:lnTo>
                      <a:pt x="1069970" y="0"/>
                    </a:lnTo>
                    <a:close/>
                  </a:path>
                </a:pathLst>
              </a:custGeom>
              <a:solidFill>
                <a:srgbClr val="004654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1069970" cy="905036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2402762" y="1784308"/>
            <a:ext cx="1557898" cy="4799372"/>
            <a:chOff x="0" y="0"/>
            <a:chExt cx="2077198" cy="6399163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495198"/>
              <a:ext cx="2077198" cy="4903964"/>
              <a:chOff x="0" y="0"/>
              <a:chExt cx="660287" cy="15588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60287" cy="1558843"/>
              </a:xfrm>
              <a:custGeom>
                <a:avLst/>
                <a:gdLst/>
                <a:ahLst/>
                <a:cxnLst/>
                <a:rect r="r" b="b" t="t" l="l"/>
                <a:pathLst>
                  <a:path h="1558843" w="660287">
                    <a:moveTo>
                      <a:pt x="0" y="0"/>
                    </a:moveTo>
                    <a:lnTo>
                      <a:pt x="660287" y="0"/>
                    </a:lnTo>
                    <a:lnTo>
                      <a:pt x="660287" y="1558843"/>
                    </a:lnTo>
                    <a:lnTo>
                      <a:pt x="0" y="1558843"/>
                    </a:lnTo>
                    <a:close/>
                  </a:path>
                </a:pathLst>
              </a:custGeom>
              <a:solidFill>
                <a:srgbClr val="00A589">
                  <a:alpha val="27843"/>
                </a:srgbClr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9525"/>
                <a:ext cx="660287" cy="1568368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4868" y="0"/>
              <a:ext cx="2072330" cy="1955814"/>
              <a:chOff x="0" y="0"/>
              <a:chExt cx="1069970" cy="100981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69970" cy="1009811"/>
              </a:xfrm>
              <a:custGeom>
                <a:avLst/>
                <a:gdLst/>
                <a:ahLst/>
                <a:cxnLst/>
                <a:rect r="r" b="b" t="t" l="l"/>
                <a:pathLst>
                  <a:path h="1009811" w="1069970">
                    <a:moveTo>
                      <a:pt x="1069970" y="0"/>
                    </a:moveTo>
                    <a:lnTo>
                      <a:pt x="1069970" y="895511"/>
                    </a:lnTo>
                    <a:lnTo>
                      <a:pt x="534985" y="1009811"/>
                    </a:lnTo>
                    <a:lnTo>
                      <a:pt x="0" y="895511"/>
                    </a:lnTo>
                    <a:lnTo>
                      <a:pt x="0" y="0"/>
                    </a:lnTo>
                    <a:lnTo>
                      <a:pt x="1069970" y="0"/>
                    </a:lnTo>
                    <a:close/>
                  </a:path>
                </a:pathLst>
              </a:custGeom>
              <a:solidFill>
                <a:srgbClr val="00A589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"/>
                <a:ext cx="1069970" cy="905036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4073772" y="1784308"/>
            <a:ext cx="1557898" cy="4799372"/>
            <a:chOff x="0" y="0"/>
            <a:chExt cx="2077198" cy="639916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1495198"/>
              <a:ext cx="2077198" cy="4903964"/>
              <a:chOff x="0" y="0"/>
              <a:chExt cx="660287" cy="155884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60287" cy="1558843"/>
              </a:xfrm>
              <a:custGeom>
                <a:avLst/>
                <a:gdLst/>
                <a:ahLst/>
                <a:cxnLst/>
                <a:rect r="r" b="b" t="t" l="l"/>
                <a:pathLst>
                  <a:path h="1558843" w="660287">
                    <a:moveTo>
                      <a:pt x="0" y="0"/>
                    </a:moveTo>
                    <a:lnTo>
                      <a:pt x="660287" y="0"/>
                    </a:lnTo>
                    <a:lnTo>
                      <a:pt x="660287" y="1558843"/>
                    </a:lnTo>
                    <a:lnTo>
                      <a:pt x="0" y="1558843"/>
                    </a:lnTo>
                    <a:close/>
                  </a:path>
                </a:pathLst>
              </a:custGeom>
              <a:solidFill>
                <a:srgbClr val="FAC541">
                  <a:alpha val="40000"/>
                </a:srgbClr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9525"/>
                <a:ext cx="660287" cy="1568368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4868" y="0"/>
              <a:ext cx="2072330" cy="1955814"/>
              <a:chOff x="0" y="0"/>
              <a:chExt cx="1069970" cy="100981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069970" cy="1009811"/>
              </a:xfrm>
              <a:custGeom>
                <a:avLst/>
                <a:gdLst/>
                <a:ahLst/>
                <a:cxnLst/>
                <a:rect r="r" b="b" t="t" l="l"/>
                <a:pathLst>
                  <a:path h="1009811" w="1069970">
                    <a:moveTo>
                      <a:pt x="1069970" y="0"/>
                    </a:moveTo>
                    <a:lnTo>
                      <a:pt x="1069970" y="895511"/>
                    </a:lnTo>
                    <a:lnTo>
                      <a:pt x="534985" y="1009811"/>
                    </a:lnTo>
                    <a:lnTo>
                      <a:pt x="0" y="895511"/>
                    </a:lnTo>
                    <a:lnTo>
                      <a:pt x="0" y="0"/>
                    </a:lnTo>
                    <a:lnTo>
                      <a:pt x="1069970" y="0"/>
                    </a:lnTo>
                    <a:close/>
                  </a:path>
                </a:pathLst>
              </a:custGeom>
              <a:solidFill>
                <a:srgbClr val="E1B441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9525"/>
                <a:ext cx="1069970" cy="905036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5744571" y="1784308"/>
            <a:ext cx="1557898" cy="4799372"/>
            <a:chOff x="0" y="0"/>
            <a:chExt cx="2077198" cy="6399163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1495198"/>
              <a:ext cx="2077198" cy="4903964"/>
              <a:chOff x="0" y="0"/>
              <a:chExt cx="660287" cy="1558843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60287" cy="1558843"/>
              </a:xfrm>
              <a:custGeom>
                <a:avLst/>
                <a:gdLst/>
                <a:ahLst/>
                <a:cxnLst/>
                <a:rect r="r" b="b" t="t" l="l"/>
                <a:pathLst>
                  <a:path h="1558843" w="660287">
                    <a:moveTo>
                      <a:pt x="0" y="0"/>
                    </a:moveTo>
                    <a:lnTo>
                      <a:pt x="660287" y="0"/>
                    </a:lnTo>
                    <a:lnTo>
                      <a:pt x="660287" y="1558843"/>
                    </a:lnTo>
                    <a:lnTo>
                      <a:pt x="0" y="1558843"/>
                    </a:lnTo>
                    <a:close/>
                  </a:path>
                </a:pathLst>
              </a:custGeom>
              <a:solidFill>
                <a:srgbClr val="FC6C43">
                  <a:alpha val="40000"/>
                </a:srgbClr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9525"/>
                <a:ext cx="660287" cy="1568368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4868" y="0"/>
              <a:ext cx="2072330" cy="1955814"/>
              <a:chOff x="0" y="0"/>
              <a:chExt cx="1069970" cy="1009811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069970" cy="1009811"/>
              </a:xfrm>
              <a:custGeom>
                <a:avLst/>
                <a:gdLst/>
                <a:ahLst/>
                <a:cxnLst/>
                <a:rect r="r" b="b" t="t" l="l"/>
                <a:pathLst>
                  <a:path h="1009811" w="1069970">
                    <a:moveTo>
                      <a:pt x="1069970" y="0"/>
                    </a:moveTo>
                    <a:lnTo>
                      <a:pt x="1069970" y="895511"/>
                    </a:lnTo>
                    <a:lnTo>
                      <a:pt x="534985" y="1009811"/>
                    </a:lnTo>
                    <a:lnTo>
                      <a:pt x="0" y="895511"/>
                    </a:lnTo>
                    <a:lnTo>
                      <a:pt x="0" y="0"/>
                    </a:lnTo>
                    <a:lnTo>
                      <a:pt x="1069970" y="0"/>
                    </a:lnTo>
                    <a:close/>
                  </a:path>
                </a:pathLst>
              </a:custGeom>
              <a:solidFill>
                <a:srgbClr val="FC6C43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9525"/>
                <a:ext cx="1069970" cy="905036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</p:grpSp>
      <p:grpSp>
        <p:nvGrpSpPr>
          <p:cNvPr name="Group 30" id="30"/>
          <p:cNvGrpSpPr/>
          <p:nvPr/>
        </p:nvGrpSpPr>
        <p:grpSpPr>
          <a:xfrm rot="0">
            <a:off x="0" y="6874497"/>
            <a:ext cx="10129262" cy="2194560"/>
            <a:chOff x="0" y="0"/>
            <a:chExt cx="3751578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751578" cy="812800"/>
            </a:xfrm>
            <a:custGeom>
              <a:avLst/>
              <a:gdLst/>
              <a:ahLst/>
              <a:cxnLst/>
              <a:rect r="r" b="b" t="t" l="l"/>
              <a:pathLst>
                <a:path h="812800" w="3751578">
                  <a:moveTo>
                    <a:pt x="0" y="0"/>
                  </a:moveTo>
                  <a:lnTo>
                    <a:pt x="3751578" y="0"/>
                  </a:lnTo>
                  <a:lnTo>
                    <a:pt x="375157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3751578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731520" y="723563"/>
            <a:ext cx="8290791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</a:pPr>
            <a:r>
              <a:rPr lang="en-US" b="true" sz="2493">
                <a:solidFill>
                  <a:srgbClr val="1F444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DIGITAL MARKETING OBJECTIVES (5S'S)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11082" y="2282975"/>
            <a:ext cx="139923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true" sz="20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SELL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482093" y="2282975"/>
            <a:ext cx="139923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true" sz="20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SERVE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152891" y="2282975"/>
            <a:ext cx="1399236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true" sz="20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SPEAK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823902" y="2292500"/>
            <a:ext cx="1399236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b="true" sz="19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SAVE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11082" y="3648075"/>
            <a:ext cx="139923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Use social media to attract potential customers by showcasing our products (interlock tiles and curbstones) through engaging posts and real-life project examples.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482093" y="3648075"/>
            <a:ext cx="139923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Provide value by sharing educational content about the benefits, uses, and cost-effectiveness of interlock compared to asphalt, helping the audience make informed decisions.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153103" y="3648075"/>
            <a:ext cx="139923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Build two-way</a:t>
            </a: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communication with the audience through comments, messages, polls, and interactive posts to strengthen brand trust and awareness.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823902" y="3648075"/>
            <a:ext cx="1399236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U</a:t>
            </a: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se organic content and optimized digital presence to reduce dependency on traditional advertising costs while maximizing reach and engagement.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378357" y="1784308"/>
            <a:ext cx="1643954" cy="4799372"/>
            <a:chOff x="0" y="0"/>
            <a:chExt cx="2191939" cy="6399163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1495198"/>
              <a:ext cx="2191939" cy="4903964"/>
              <a:chOff x="0" y="0"/>
              <a:chExt cx="696760" cy="1558843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696760" cy="1558843"/>
              </a:xfrm>
              <a:custGeom>
                <a:avLst/>
                <a:gdLst/>
                <a:ahLst/>
                <a:cxnLst/>
                <a:rect r="r" b="b" t="t" l="l"/>
                <a:pathLst>
                  <a:path h="1558843" w="696760">
                    <a:moveTo>
                      <a:pt x="0" y="0"/>
                    </a:moveTo>
                    <a:lnTo>
                      <a:pt x="696760" y="0"/>
                    </a:lnTo>
                    <a:lnTo>
                      <a:pt x="696760" y="1558843"/>
                    </a:lnTo>
                    <a:lnTo>
                      <a:pt x="0" y="1558843"/>
                    </a:lnTo>
                    <a:close/>
                  </a:path>
                </a:pathLst>
              </a:custGeom>
              <a:solidFill>
                <a:srgbClr val="40D4E2">
                  <a:alpha val="40000"/>
                </a:srgbClr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9525"/>
                <a:ext cx="696760" cy="1568368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0">
              <a:off x="5137" y="0"/>
              <a:ext cx="2186802" cy="1955814"/>
              <a:chOff x="0" y="0"/>
              <a:chExt cx="1129073" cy="1009811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1129073" cy="1009811"/>
              </a:xfrm>
              <a:custGeom>
                <a:avLst/>
                <a:gdLst/>
                <a:ahLst/>
                <a:cxnLst/>
                <a:rect r="r" b="b" t="t" l="l"/>
                <a:pathLst>
                  <a:path h="1009811" w="1129073">
                    <a:moveTo>
                      <a:pt x="1129073" y="0"/>
                    </a:moveTo>
                    <a:lnTo>
                      <a:pt x="1129073" y="895511"/>
                    </a:lnTo>
                    <a:lnTo>
                      <a:pt x="564536" y="1009811"/>
                    </a:lnTo>
                    <a:lnTo>
                      <a:pt x="0" y="895511"/>
                    </a:lnTo>
                    <a:lnTo>
                      <a:pt x="0" y="0"/>
                    </a:lnTo>
                    <a:lnTo>
                      <a:pt x="1129073" y="0"/>
                    </a:lnTo>
                    <a:close/>
                  </a:path>
                </a:pathLst>
              </a:custGeom>
              <a:solidFill>
                <a:srgbClr val="40D4E2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9525"/>
                <a:ext cx="1129073" cy="905036"/>
              </a:xfrm>
              <a:prstGeom prst="rect">
                <a:avLst/>
              </a:prstGeom>
            </p:spPr>
            <p:txBody>
              <a:bodyPr anchor="ctr" rtlCol="false" tIns="41017" lIns="41017" bIns="41017" rIns="41017"/>
              <a:lstStyle/>
              <a:p>
                <a:pPr algn="ctr">
                  <a:lnSpc>
                    <a:spcPts val="1440"/>
                  </a:lnSpc>
                </a:pPr>
              </a:p>
            </p:txBody>
          </p:sp>
        </p:grpSp>
      </p:grpSp>
      <p:sp>
        <p:nvSpPr>
          <p:cNvPr name="TextBox 49" id="49"/>
          <p:cNvSpPr txBox="true"/>
          <p:nvPr/>
        </p:nvSpPr>
        <p:spPr>
          <a:xfrm rot="0">
            <a:off x="7462070" y="2292500"/>
            <a:ext cx="147652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b="true" sz="19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SIZZLE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462070" y="3648075"/>
            <a:ext cx="147652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</a:t>
            </a:r>
            <a:r>
              <a:rPr lang="en-US" sz="10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reate a strong brand presence and memorable identity by using consistent design, storytelling, and highlighting successful client projects to stand out from competitors.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5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427" y="731520"/>
            <a:ext cx="3718326" cy="1711653"/>
            <a:chOff x="0" y="0"/>
            <a:chExt cx="1550665" cy="713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50665" cy="713816"/>
            </a:xfrm>
            <a:custGeom>
              <a:avLst/>
              <a:gdLst/>
              <a:ahLst/>
              <a:cxnLst/>
              <a:rect r="r" b="b" t="t" l="l"/>
              <a:pathLst>
                <a:path h="713816" w="1550665">
                  <a:moveTo>
                    <a:pt x="0" y="0"/>
                  </a:moveTo>
                  <a:lnTo>
                    <a:pt x="1550665" y="0"/>
                  </a:lnTo>
                  <a:lnTo>
                    <a:pt x="1550665" y="713816"/>
                  </a:lnTo>
                  <a:lnTo>
                    <a:pt x="0" y="713816"/>
                  </a:lnTo>
                  <a:close/>
                </a:path>
              </a:pathLst>
            </a:custGeom>
            <a:solidFill>
              <a:srgbClr val="004654">
                <a:alpha val="20784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85427" y="2655399"/>
            <a:ext cx="3718326" cy="1721354"/>
            <a:chOff x="0" y="0"/>
            <a:chExt cx="1550665" cy="7178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0665" cy="717862"/>
            </a:xfrm>
            <a:custGeom>
              <a:avLst/>
              <a:gdLst/>
              <a:ahLst/>
              <a:cxnLst/>
              <a:rect r="r" b="b" t="t" l="l"/>
              <a:pathLst>
                <a:path h="717862" w="1550665">
                  <a:moveTo>
                    <a:pt x="0" y="0"/>
                  </a:moveTo>
                  <a:lnTo>
                    <a:pt x="1550665" y="0"/>
                  </a:lnTo>
                  <a:lnTo>
                    <a:pt x="1550665" y="717862"/>
                  </a:lnTo>
                  <a:lnTo>
                    <a:pt x="0" y="717862"/>
                  </a:lnTo>
                  <a:close/>
                </a:path>
              </a:pathLst>
            </a:custGeom>
            <a:solidFill>
              <a:srgbClr val="00A589">
                <a:alpha val="27843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85427" y="4588980"/>
            <a:ext cx="3718326" cy="1721354"/>
            <a:chOff x="0" y="0"/>
            <a:chExt cx="1550665" cy="7178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0665" cy="717862"/>
            </a:xfrm>
            <a:custGeom>
              <a:avLst/>
              <a:gdLst/>
              <a:ahLst/>
              <a:cxnLst/>
              <a:rect r="r" b="b" t="t" l="l"/>
              <a:pathLst>
                <a:path h="717862" w="1550665">
                  <a:moveTo>
                    <a:pt x="0" y="0"/>
                  </a:moveTo>
                  <a:lnTo>
                    <a:pt x="1550665" y="0"/>
                  </a:lnTo>
                  <a:lnTo>
                    <a:pt x="1550665" y="717862"/>
                  </a:lnTo>
                  <a:lnTo>
                    <a:pt x="0" y="717862"/>
                  </a:lnTo>
                  <a:close/>
                </a:path>
              </a:pathLst>
            </a:custGeom>
            <a:solidFill>
              <a:srgbClr val="FAC541">
                <a:alpha val="4000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000661" y="3240166"/>
            <a:ext cx="1721354" cy="551822"/>
            <a:chOff x="0" y="0"/>
            <a:chExt cx="1185009" cy="3798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85009" cy="379883"/>
            </a:xfrm>
            <a:custGeom>
              <a:avLst/>
              <a:gdLst/>
              <a:ahLst/>
              <a:cxnLst/>
              <a:rect r="r" b="b" t="t" l="l"/>
              <a:pathLst>
                <a:path h="379883" w="1185009">
                  <a:moveTo>
                    <a:pt x="1185009" y="0"/>
                  </a:moveTo>
                  <a:lnTo>
                    <a:pt x="1185009" y="265583"/>
                  </a:lnTo>
                  <a:lnTo>
                    <a:pt x="592504" y="379883"/>
                  </a:lnTo>
                  <a:lnTo>
                    <a:pt x="0" y="265583"/>
                  </a:lnTo>
                  <a:lnTo>
                    <a:pt x="0" y="0"/>
                  </a:lnTo>
                  <a:lnTo>
                    <a:pt x="1185009" y="0"/>
                  </a:lnTo>
                  <a:close/>
                </a:path>
              </a:pathLst>
            </a:custGeom>
            <a:solidFill>
              <a:srgbClr val="00A5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1185009" cy="275108"/>
            </a:xfrm>
            <a:prstGeom prst="rect">
              <a:avLst/>
            </a:prstGeom>
          </p:spPr>
          <p:txBody>
            <a:bodyPr anchor="ctr" rtlCol="false" tIns="41017" lIns="41017" bIns="41017" rIns="41017"/>
            <a:lstStyle/>
            <a:p>
              <a:pPr algn="ctr" marL="0" indent="0" lvl="0">
                <a:lnSpc>
                  <a:spcPts val="14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-5400000">
            <a:off x="938536" y="3350340"/>
            <a:ext cx="1540060" cy="34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b="true" sz="192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456154" y="4588980"/>
            <a:ext cx="3718326" cy="1721354"/>
            <a:chOff x="0" y="0"/>
            <a:chExt cx="1550665" cy="71786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50665" cy="717862"/>
            </a:xfrm>
            <a:custGeom>
              <a:avLst/>
              <a:gdLst/>
              <a:ahLst/>
              <a:cxnLst/>
              <a:rect r="r" b="b" t="t" l="l"/>
              <a:pathLst>
                <a:path h="717862" w="1550665">
                  <a:moveTo>
                    <a:pt x="0" y="0"/>
                  </a:moveTo>
                  <a:lnTo>
                    <a:pt x="1550665" y="0"/>
                  </a:lnTo>
                  <a:lnTo>
                    <a:pt x="1550665" y="717862"/>
                  </a:lnTo>
                  <a:lnTo>
                    <a:pt x="0" y="717862"/>
                  </a:lnTo>
                  <a:close/>
                </a:path>
              </a:pathLst>
            </a:custGeom>
            <a:solidFill>
              <a:srgbClr val="004654">
                <a:alpha val="2078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88590" y="712377"/>
            <a:ext cx="1244438" cy="5597957"/>
            <a:chOff x="0" y="0"/>
            <a:chExt cx="460903" cy="20733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0903" cy="2073317"/>
            </a:xfrm>
            <a:custGeom>
              <a:avLst/>
              <a:gdLst/>
              <a:ahLst/>
              <a:cxnLst/>
              <a:rect r="r" b="b" t="t" l="l"/>
              <a:pathLst>
                <a:path h="2073317" w="460903">
                  <a:moveTo>
                    <a:pt x="0" y="0"/>
                  </a:moveTo>
                  <a:lnTo>
                    <a:pt x="460903" y="0"/>
                  </a:lnTo>
                  <a:lnTo>
                    <a:pt x="460903" y="2073317"/>
                  </a:lnTo>
                  <a:lnTo>
                    <a:pt x="0" y="2073317"/>
                  </a:lnTo>
                  <a:close/>
                </a:path>
              </a:pathLst>
            </a:custGeom>
            <a:solidFill>
              <a:srgbClr val="00A58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460903" cy="2082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137249" y="3105427"/>
            <a:ext cx="3166505" cy="82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1129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rrent Focus:</a:t>
            </a:r>
          </a:p>
          <a:p>
            <a:pPr algn="l" marL="151129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ncrease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digital awarene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s.</a:t>
            </a:r>
          </a:p>
          <a:p>
            <a:pPr algn="l" marL="151129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ow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llowers on social media (Face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book,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Instagram, LinkedIn, TikTok).</a:t>
            </a:r>
          </a:p>
          <a:p>
            <a:pPr algn="l" marL="151129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ost engagement rates.</a:t>
            </a:r>
          </a:p>
          <a:p>
            <a:pPr algn="l" marL="151129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Generate 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ew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leads (espec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ially B2B)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97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-5400000">
            <a:off x="-2035748" y="3006577"/>
            <a:ext cx="557881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SOSTAC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5456154" y="2655399"/>
            <a:ext cx="3718326" cy="1721354"/>
            <a:chOff x="0" y="0"/>
            <a:chExt cx="1550665" cy="71786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50665" cy="717862"/>
            </a:xfrm>
            <a:custGeom>
              <a:avLst/>
              <a:gdLst/>
              <a:ahLst/>
              <a:cxnLst/>
              <a:rect r="r" b="b" t="t" l="l"/>
              <a:pathLst>
                <a:path h="717862" w="1550665">
                  <a:moveTo>
                    <a:pt x="0" y="0"/>
                  </a:moveTo>
                  <a:lnTo>
                    <a:pt x="1550665" y="0"/>
                  </a:lnTo>
                  <a:lnTo>
                    <a:pt x="1550665" y="717862"/>
                  </a:lnTo>
                  <a:lnTo>
                    <a:pt x="0" y="717862"/>
                  </a:lnTo>
                  <a:close/>
                </a:path>
              </a:pathLst>
            </a:custGeom>
            <a:solidFill>
              <a:srgbClr val="40D4E2">
                <a:alpha val="40000"/>
              </a:srgbClr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456154" y="731520"/>
            <a:ext cx="3718326" cy="1711653"/>
            <a:chOff x="0" y="0"/>
            <a:chExt cx="1550665" cy="71381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50665" cy="713816"/>
            </a:xfrm>
            <a:custGeom>
              <a:avLst/>
              <a:gdLst/>
              <a:ahLst/>
              <a:cxnLst/>
              <a:rect r="r" b="b" t="t" l="l"/>
              <a:pathLst>
                <a:path h="713816" w="1550665">
                  <a:moveTo>
                    <a:pt x="0" y="0"/>
                  </a:moveTo>
                  <a:lnTo>
                    <a:pt x="1550665" y="0"/>
                  </a:lnTo>
                  <a:lnTo>
                    <a:pt x="1550665" y="713816"/>
                  </a:lnTo>
                  <a:lnTo>
                    <a:pt x="0" y="713816"/>
                  </a:lnTo>
                  <a:close/>
                </a:path>
              </a:pathLst>
            </a:custGeom>
            <a:solidFill>
              <a:srgbClr val="FC6C43">
                <a:alpha val="40000"/>
              </a:srgbClr>
            </a:solidFill>
          </p:spPr>
        </p:sp>
      </p:grpSp>
      <p:grpSp>
        <p:nvGrpSpPr>
          <p:cNvPr name="Group 23" id="23"/>
          <p:cNvGrpSpPr/>
          <p:nvPr/>
        </p:nvGrpSpPr>
        <p:grpSpPr>
          <a:xfrm rot="-5400000">
            <a:off x="999323" y="5172408"/>
            <a:ext cx="1724030" cy="551822"/>
            <a:chOff x="0" y="0"/>
            <a:chExt cx="1186851" cy="37988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86851" cy="379883"/>
            </a:xfrm>
            <a:custGeom>
              <a:avLst/>
              <a:gdLst/>
              <a:ahLst/>
              <a:cxnLst/>
              <a:rect r="r" b="b" t="t" l="l"/>
              <a:pathLst>
                <a:path h="379883" w="1186851">
                  <a:moveTo>
                    <a:pt x="1186851" y="0"/>
                  </a:moveTo>
                  <a:lnTo>
                    <a:pt x="1186851" y="265583"/>
                  </a:lnTo>
                  <a:lnTo>
                    <a:pt x="593426" y="379883"/>
                  </a:lnTo>
                  <a:lnTo>
                    <a:pt x="0" y="265583"/>
                  </a:lnTo>
                  <a:lnTo>
                    <a:pt x="0" y="0"/>
                  </a:lnTo>
                  <a:lnTo>
                    <a:pt x="1186851" y="0"/>
                  </a:lnTo>
                  <a:close/>
                </a:path>
              </a:pathLst>
            </a:custGeom>
            <a:solidFill>
              <a:srgbClr val="E1B44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1186851" cy="275108"/>
            </a:xfrm>
            <a:prstGeom prst="rect">
              <a:avLst/>
            </a:prstGeom>
          </p:spPr>
          <p:txBody>
            <a:bodyPr anchor="ctr" rtlCol="false" tIns="41017" lIns="41017" bIns="41017" rIns="41017"/>
            <a:lstStyle/>
            <a:p>
              <a:pPr algn="ctr" marL="0" indent="0" lvl="0">
                <a:lnSpc>
                  <a:spcPts val="14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-5400000">
            <a:off x="938536" y="5278894"/>
            <a:ext cx="1540060" cy="34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b="true" sz="192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Strategy</a:t>
            </a:r>
          </a:p>
        </p:txBody>
      </p:sp>
      <p:grpSp>
        <p:nvGrpSpPr>
          <p:cNvPr name="Group 27" id="27"/>
          <p:cNvGrpSpPr/>
          <p:nvPr/>
        </p:nvGrpSpPr>
        <p:grpSpPr>
          <a:xfrm rot="-5400000">
            <a:off x="4887736" y="1313616"/>
            <a:ext cx="1700650" cy="563815"/>
            <a:chOff x="0" y="0"/>
            <a:chExt cx="1170756" cy="3881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70756" cy="388140"/>
            </a:xfrm>
            <a:custGeom>
              <a:avLst/>
              <a:gdLst/>
              <a:ahLst/>
              <a:cxnLst/>
              <a:rect r="r" b="b" t="t" l="l"/>
              <a:pathLst>
                <a:path h="388140" w="1170756">
                  <a:moveTo>
                    <a:pt x="1170756" y="0"/>
                  </a:moveTo>
                  <a:lnTo>
                    <a:pt x="1170756" y="273840"/>
                  </a:lnTo>
                  <a:lnTo>
                    <a:pt x="585378" y="388140"/>
                  </a:lnTo>
                  <a:lnTo>
                    <a:pt x="0" y="273840"/>
                  </a:lnTo>
                  <a:lnTo>
                    <a:pt x="0" y="0"/>
                  </a:lnTo>
                  <a:lnTo>
                    <a:pt x="1170756" y="0"/>
                  </a:lnTo>
                  <a:close/>
                </a:path>
              </a:pathLst>
            </a:custGeom>
            <a:solidFill>
              <a:srgbClr val="FC6C4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"/>
              <a:ext cx="1170756" cy="283365"/>
            </a:xfrm>
            <a:prstGeom prst="rect">
              <a:avLst/>
            </a:prstGeom>
          </p:spPr>
          <p:txBody>
            <a:bodyPr anchor="ctr" rtlCol="false" tIns="41017" lIns="41017" bIns="41017" rIns="41017"/>
            <a:lstStyle/>
            <a:p>
              <a:pPr algn="ctr" marL="0" indent="0" lvl="0">
                <a:lnSpc>
                  <a:spcPts val="14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-5400000">
            <a:off x="4814712" y="1371706"/>
            <a:ext cx="1540060" cy="34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b="true" sz="192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Tactics</a:t>
            </a:r>
          </a:p>
        </p:txBody>
      </p:sp>
      <p:grpSp>
        <p:nvGrpSpPr>
          <p:cNvPr name="Group 31" id="31"/>
          <p:cNvGrpSpPr/>
          <p:nvPr/>
        </p:nvGrpSpPr>
        <p:grpSpPr>
          <a:xfrm rot="-5400000">
            <a:off x="988605" y="1297205"/>
            <a:ext cx="1733472" cy="563815"/>
            <a:chOff x="0" y="0"/>
            <a:chExt cx="1193351" cy="38814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93351" cy="388140"/>
            </a:xfrm>
            <a:custGeom>
              <a:avLst/>
              <a:gdLst/>
              <a:ahLst/>
              <a:cxnLst/>
              <a:rect r="r" b="b" t="t" l="l"/>
              <a:pathLst>
                <a:path h="388140" w="1193351">
                  <a:moveTo>
                    <a:pt x="1193351" y="0"/>
                  </a:moveTo>
                  <a:lnTo>
                    <a:pt x="1193351" y="273840"/>
                  </a:lnTo>
                  <a:lnTo>
                    <a:pt x="596676" y="388140"/>
                  </a:lnTo>
                  <a:lnTo>
                    <a:pt x="0" y="273840"/>
                  </a:lnTo>
                  <a:lnTo>
                    <a:pt x="0" y="0"/>
                  </a:lnTo>
                  <a:lnTo>
                    <a:pt x="1193351" y="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193351" cy="283365"/>
            </a:xfrm>
            <a:prstGeom prst="rect">
              <a:avLst/>
            </a:prstGeom>
          </p:spPr>
          <p:txBody>
            <a:bodyPr anchor="ctr" rtlCol="false" tIns="41017" lIns="41017" bIns="41017" rIns="41017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-5400000">
            <a:off x="948060" y="1403520"/>
            <a:ext cx="1540060" cy="22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0"/>
              </a:lnSpc>
            </a:pPr>
            <a:r>
              <a:rPr lang="en-US" b="true" sz="132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Situation Analysis</a:t>
            </a:r>
          </a:p>
        </p:txBody>
      </p:sp>
      <p:grpSp>
        <p:nvGrpSpPr>
          <p:cNvPr name="Group 35" id="35"/>
          <p:cNvGrpSpPr/>
          <p:nvPr/>
        </p:nvGrpSpPr>
        <p:grpSpPr>
          <a:xfrm rot="-5400000">
            <a:off x="4871325" y="5166411"/>
            <a:ext cx="1733472" cy="563815"/>
            <a:chOff x="0" y="0"/>
            <a:chExt cx="1193351" cy="38814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193351" cy="388140"/>
            </a:xfrm>
            <a:custGeom>
              <a:avLst/>
              <a:gdLst/>
              <a:ahLst/>
              <a:cxnLst/>
              <a:rect r="r" b="b" t="t" l="l"/>
              <a:pathLst>
                <a:path h="388140" w="1193351">
                  <a:moveTo>
                    <a:pt x="1193351" y="0"/>
                  </a:moveTo>
                  <a:lnTo>
                    <a:pt x="1193351" y="273840"/>
                  </a:lnTo>
                  <a:lnTo>
                    <a:pt x="596676" y="388140"/>
                  </a:lnTo>
                  <a:lnTo>
                    <a:pt x="0" y="273840"/>
                  </a:lnTo>
                  <a:lnTo>
                    <a:pt x="0" y="0"/>
                  </a:lnTo>
                  <a:lnTo>
                    <a:pt x="1193351" y="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9525"/>
              <a:ext cx="1193351" cy="283365"/>
            </a:xfrm>
            <a:prstGeom prst="rect">
              <a:avLst/>
            </a:prstGeom>
          </p:spPr>
          <p:txBody>
            <a:bodyPr anchor="ctr" rtlCol="false" tIns="41017" lIns="41017" bIns="41017" rIns="41017"/>
            <a:lstStyle/>
            <a:p>
              <a:pPr algn="ctr">
                <a:lnSpc>
                  <a:spcPts val="1440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-5400000">
            <a:off x="4814712" y="5278894"/>
            <a:ext cx="1540060" cy="34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b="true" sz="192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</a:t>
            </a:r>
          </a:p>
        </p:txBody>
      </p:sp>
      <p:grpSp>
        <p:nvGrpSpPr>
          <p:cNvPr name="Group 39" id="39"/>
          <p:cNvGrpSpPr/>
          <p:nvPr/>
        </p:nvGrpSpPr>
        <p:grpSpPr>
          <a:xfrm rot="-5400000">
            <a:off x="4871325" y="3228110"/>
            <a:ext cx="1733472" cy="563815"/>
            <a:chOff x="0" y="0"/>
            <a:chExt cx="1193351" cy="38814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93351" cy="388140"/>
            </a:xfrm>
            <a:custGeom>
              <a:avLst/>
              <a:gdLst/>
              <a:ahLst/>
              <a:cxnLst/>
              <a:rect r="r" b="b" t="t" l="l"/>
              <a:pathLst>
                <a:path h="388140" w="1193351">
                  <a:moveTo>
                    <a:pt x="1193351" y="0"/>
                  </a:moveTo>
                  <a:lnTo>
                    <a:pt x="1193351" y="273840"/>
                  </a:lnTo>
                  <a:lnTo>
                    <a:pt x="596676" y="388140"/>
                  </a:lnTo>
                  <a:lnTo>
                    <a:pt x="0" y="273840"/>
                  </a:lnTo>
                  <a:lnTo>
                    <a:pt x="0" y="0"/>
                  </a:lnTo>
                  <a:lnTo>
                    <a:pt x="1193351" y="0"/>
                  </a:lnTo>
                  <a:close/>
                </a:path>
              </a:pathLst>
            </a:custGeom>
            <a:solidFill>
              <a:srgbClr val="40D4E2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9525"/>
              <a:ext cx="1193351" cy="283365"/>
            </a:xfrm>
            <a:prstGeom prst="rect">
              <a:avLst/>
            </a:prstGeom>
          </p:spPr>
          <p:txBody>
            <a:bodyPr anchor="ctr" rtlCol="false" tIns="41017" lIns="41017" bIns="41017" rIns="41017"/>
            <a:lstStyle/>
            <a:p>
              <a:pPr algn="ctr" marL="0" indent="0" lvl="0">
                <a:lnSpc>
                  <a:spcPts val="14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-5400000">
            <a:off x="4809262" y="3350164"/>
            <a:ext cx="1540060" cy="34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b="true" sz="192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012679" y="808012"/>
            <a:ext cx="3166505" cy="1532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Main Channels: Faceboo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k, Instagram, Lin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kedIn,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TikTok.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Content Types: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Photos &amp; v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eos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 productio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and German m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ry.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fogr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phic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ng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erlock vs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as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phal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d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urability, aesthetics).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Case studies &amp; project highl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igh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ts.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tional blogs/articles (benefits 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 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erlock,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oc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ess ste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importance of quality).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testimonials.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Engagement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nteractive po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ts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(p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lls,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Q&amp;A, beh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scenes vi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deos).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 Ad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s: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argeted campai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fo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contractors and developers (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inked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&amp; Fac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ebo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137249" y="810874"/>
            <a:ext cx="3166505" cy="1389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9"/>
              </a:lnSpc>
            </a:pPr>
            <a:r>
              <a:rPr lang="en-US" sz="1163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1629"/>
              </a:lnSpc>
            </a:pPr>
          </a:p>
          <a:p>
            <a:pPr algn="l">
              <a:lnSpc>
                <a:spcPts val="1629"/>
              </a:lnSpc>
            </a:pPr>
          </a:p>
          <a:p>
            <a:pPr algn="l">
              <a:lnSpc>
                <a:spcPts val="1629"/>
              </a:lnSpc>
            </a:pPr>
          </a:p>
          <a:p>
            <a:pPr algn="l">
              <a:lnSpc>
                <a:spcPts val="1629"/>
              </a:lnSpc>
            </a:pPr>
          </a:p>
          <a:p>
            <a:pPr algn="l">
              <a:lnSpc>
                <a:spcPts val="1629"/>
              </a:lnSpc>
            </a:pPr>
          </a:p>
          <a:p>
            <a:pPr algn="l">
              <a:lnSpc>
                <a:spcPts val="1629"/>
              </a:lnSpc>
              <a:spcBef>
                <a:spcPct val="0"/>
              </a:spcBef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2118199" y="4759872"/>
            <a:ext cx="3166505" cy="1414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Target Market: Local ma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rket only (Egypt).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Priority Segment: B2B (contractors, real estate devel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rs,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government projects).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Secondary Segme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B2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 (individual projects – villa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s,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gar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ens, drive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ways).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onin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g: 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iable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pro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ional, and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tru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brand with quality, commi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tm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ent, timely de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ivery, competitive pricing, and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ng logis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tics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Message: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"Globa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 Ce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du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 – Qu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ality, Commitment, and Tr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in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ry Pr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ject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."</a:t>
            </a:r>
          </a:p>
          <a:p>
            <a:pPr algn="l">
              <a:lnSpc>
                <a:spcPts val="979"/>
              </a:lnSpc>
              <a:spcBef>
                <a:spcPct val="0"/>
              </a:spcBef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6012679" y="4700604"/>
            <a:ext cx="3166505" cy="1532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KPIs: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Numb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of followers.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Engagement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ate.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Num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 of le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ls: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ss Suit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(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ads + insig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hts).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LinkedIn Analytics.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nalytics (once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w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bsi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e/blog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 live).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porti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g: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Weekly p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erforma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nc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tracki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ng.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Monthly re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ports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anal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yzing: b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content typ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mo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 effec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 ch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annel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ROI from paid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campaigns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979"/>
              </a:lnSpc>
              <a:spcBef>
                <a:spcPct val="0"/>
              </a:spcBef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6019969" y="2868359"/>
            <a:ext cx="3166505" cy="1295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Digital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eting Setup: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Build an in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-h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ouse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digi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marketing te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content +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ads management).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eate a structured monthl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 calendar.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Respo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nd p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omp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ly to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inquirie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 via socia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 p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forms.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Campaign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Ex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ecut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ion: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 an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initial 3-month awareness campaig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A/B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 different content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forma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 to identif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th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st-performing.</a:t>
            </a:r>
          </a:p>
          <a:p>
            <a:pPr algn="l" marL="151130" indent="-75565" lvl="1">
              <a:lnSpc>
                <a:spcPts val="9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Future Activ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s: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Parti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ip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ation in local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const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ucti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os (w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 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igital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e)</a:t>
            </a:r>
            <a:r>
              <a:rPr lang="en-US" b="true" sz="6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979"/>
              </a:lnSpc>
              <a:spcBef>
                <a:spcPct val="0"/>
              </a:spcBef>
            </a:pPr>
          </a:p>
        </p:txBody>
      </p:sp>
      <p:grpSp>
        <p:nvGrpSpPr>
          <p:cNvPr name="Group 48" id="48"/>
          <p:cNvGrpSpPr/>
          <p:nvPr/>
        </p:nvGrpSpPr>
        <p:grpSpPr>
          <a:xfrm rot="0">
            <a:off x="0" y="6874497"/>
            <a:ext cx="10129262" cy="2194560"/>
            <a:chOff x="0" y="0"/>
            <a:chExt cx="3751578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751578" cy="812800"/>
            </a:xfrm>
            <a:custGeom>
              <a:avLst/>
              <a:gdLst/>
              <a:ahLst/>
              <a:cxnLst/>
              <a:rect r="r" b="b" t="t" l="l"/>
              <a:pathLst>
                <a:path h="812800" w="3751578">
                  <a:moveTo>
                    <a:pt x="0" y="0"/>
                  </a:moveTo>
                  <a:lnTo>
                    <a:pt x="3751578" y="0"/>
                  </a:lnTo>
                  <a:lnTo>
                    <a:pt x="375157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4654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9525"/>
              <a:ext cx="3751578" cy="822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DAGxgPSxf5A</dc:identifier>
  <dcterms:modified xsi:type="dcterms:W3CDTF">2011-08-01T06:04:30Z</dcterms:modified>
  <cp:revision>1</cp:revision>
</cp:coreProperties>
</file>