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6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5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2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3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0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4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E4E8-79C1-4494-95E2-B649814A7F1F}" type="datetimeFigureOut">
              <a:rPr lang="ko-KR" altLang="en-US" smtClean="0"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9CB2-E36D-47BF-9E49-88EAE004B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Chapter4 </a:t>
            </a:r>
            <a:r>
              <a:rPr lang="ko-KR" altLang="en-US" dirty="0" smtClean="0"/>
              <a:t>모델 훈련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회귀</a:t>
            </a:r>
            <a:r>
              <a:rPr lang="en-US" altLang="ko-KR" smtClean="0"/>
              <a:t>(Regression)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24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경사 </a:t>
            </a:r>
            <a:r>
              <a:rPr lang="ko-KR" altLang="en-US" b="1" dirty="0" err="1" smtClean="0"/>
              <a:t>하강법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학습률</a:t>
            </a:r>
            <a:r>
              <a:rPr lang="en-US" altLang="ko-KR" b="1" dirty="0" smtClean="0"/>
              <a:t>(Learning Rate)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학습률이</a:t>
            </a:r>
            <a:r>
              <a:rPr lang="ko-KR" altLang="en-US" dirty="0"/>
              <a:t> 너무 작으면 알고리즘이 수렴하기 위해 반복을 많이 진행해야 하므로 시간이 </a:t>
            </a:r>
            <a:r>
              <a:rPr lang="ko-KR" altLang="en-US" dirty="0" smtClean="0"/>
              <a:t>오래 걸림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한편 </a:t>
            </a:r>
            <a:r>
              <a:rPr lang="ko-KR" altLang="en-US" dirty="0" err="1" smtClean="0"/>
              <a:t>학습률이</a:t>
            </a:r>
            <a:r>
              <a:rPr lang="ko-KR" altLang="en-US" dirty="0" smtClean="0"/>
              <a:t> 너무 크면 골짜기를 가로질러 반대편으로 건너뛰게 되어 이전보다 더 높은 곳으로 올라가게 될지도 모르며 알고리즘을 더 큰 값으로 발산하게 만들어 적절한 해법을 찾지 못함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097328"/>
            <a:ext cx="4930853" cy="223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365105"/>
            <a:ext cx="4968551" cy="220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05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경사 </a:t>
            </a:r>
            <a:r>
              <a:rPr lang="ko-KR" altLang="en-US" b="1" dirty="0" err="1" smtClean="0"/>
              <a:t>하강법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문제점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비용 함수가 매끈한 그릇과 같지 않으나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사실로 경사 </a:t>
            </a:r>
            <a:r>
              <a:rPr lang="ko-KR" altLang="en-US" dirty="0" err="1" smtClean="0"/>
              <a:t>하강법이</a:t>
            </a:r>
            <a:r>
              <a:rPr lang="ko-KR" altLang="en-US" dirty="0" smtClean="0"/>
              <a:t> 전역 최소값에 가깝게 접근할 수 있다는 것을 보장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선형 회귀를 위한 </a:t>
            </a:r>
            <a:r>
              <a:rPr lang="en-US" altLang="ko-KR" dirty="0" smtClean="0"/>
              <a:t>MSE </a:t>
            </a:r>
            <a:r>
              <a:rPr lang="ko-KR" altLang="en-US" dirty="0" smtClean="0"/>
              <a:t>비용 함수는 하나의 최소값만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연속된 함수이고 기울기가 갑자기 변하지 않음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1625317"/>
            <a:ext cx="62769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70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특성 스케일에 따른 경사 </a:t>
            </a:r>
            <a:r>
              <a:rPr lang="ko-KR" altLang="en-US" b="1" dirty="0" err="1" smtClean="0"/>
              <a:t>하강법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비용 함수는 그릇 모양을 하고 있지만 특성들의 스케일이 매우 다르면 길쭉한 모양일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아래는 특성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스케일이 같은 훈련 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특성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스케일이 다른 훈련 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경사 </a:t>
            </a:r>
            <a:r>
              <a:rPr lang="ko-KR" altLang="en-US" dirty="0" err="1" smtClean="0"/>
              <a:t>하강법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왼쪽은 최소값으로 곧장 진행하고 있어 빠르게 도달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오른쪽은 처음엔 전역 최소값의 방향에 거의 직각으로 향하다가 평편한 골짜기를 길게 돌아서 나가는데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결국 최소값에 도달하겠지만 시간이 오래 걸림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경사 </a:t>
            </a:r>
            <a:r>
              <a:rPr lang="ko-KR" altLang="en-US" dirty="0" err="1" smtClean="0">
                <a:solidFill>
                  <a:srgbClr val="FF0000"/>
                </a:solidFill>
              </a:rPr>
              <a:t>하강법을</a:t>
            </a:r>
            <a:r>
              <a:rPr lang="ko-KR" altLang="en-US" dirty="0" smtClean="0">
                <a:solidFill>
                  <a:srgbClr val="FF0000"/>
                </a:solidFill>
              </a:rPr>
              <a:t> 사용할 때는 모든 특성이 같은 스케일을 갖도록 만들어야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FF0000"/>
                </a:solidFill>
              </a:rPr>
              <a:t>그렇지 않으면 수렴하는데 훨씬 오래 걸림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625318"/>
            <a:ext cx="62293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11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배치 경사 </a:t>
            </a:r>
            <a:r>
              <a:rPr lang="ko-KR" altLang="en-US" b="1" dirty="0" err="1" smtClean="0"/>
              <a:t>하강법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경사 </a:t>
            </a:r>
            <a:r>
              <a:rPr lang="ko-KR" altLang="en-US" dirty="0" err="1" smtClean="0"/>
              <a:t>하강법을</a:t>
            </a:r>
            <a:r>
              <a:rPr lang="ko-KR" altLang="en-US" dirty="0" smtClean="0"/>
              <a:t> 구현하려면 각 모델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l-GR" altLang="ko-KR" dirty="0" smtClean="0"/>
              <a:t>θ</a:t>
            </a:r>
            <a:r>
              <a:rPr lang="ko-KR" altLang="en-US" dirty="0" smtClean="0"/>
              <a:t>에 대해 비용 함수의 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계산해야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l-GR" altLang="ko-KR" dirty="0" smtClean="0"/>
              <a:t>θ</a:t>
            </a:r>
            <a:r>
              <a:rPr lang="ko-KR" altLang="en-US" dirty="0" smtClean="0"/>
              <a:t>가 조금 변경될 때 비용 함수가 얼마나 바뀌는 계산해야 하며 이를 편도함수라고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공식은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스텝에서 전체 훈련 세트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대해 계산하므로 배치 경사 </a:t>
            </a:r>
            <a:r>
              <a:rPr lang="ko-KR" altLang="en-US" dirty="0" err="1" smtClean="0"/>
              <a:t>하강법이라고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매 스텝에서 훈련 데이터 전체를 사용하기 때문에 매우 큰 훈련 세트에서는 아주 느리지만 특성 수에 민감하지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수십만 개의 특성에 선형 회귀를 훈련시키려면 정규방정식보다 경사 </a:t>
            </a:r>
            <a:r>
              <a:rPr lang="ko-KR" altLang="en-US" dirty="0" err="1" smtClean="0"/>
              <a:t>하강법을</a:t>
            </a:r>
            <a:r>
              <a:rPr lang="ko-KR" altLang="en-US" dirty="0" smtClean="0"/>
              <a:t> 사용하는 편이 훨씬 빠름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5318"/>
            <a:ext cx="28765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63518"/>
            <a:ext cx="34956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29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배치 경사 </a:t>
            </a:r>
            <a:r>
              <a:rPr lang="ko-KR" altLang="en-US" b="1" dirty="0" err="1" smtClean="0"/>
              <a:t>하강법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err="1" smtClean="0"/>
              <a:t>학습률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내려가는 스텝의 크기를 결정하기 위해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벡터에 </a:t>
            </a:r>
            <a:r>
              <a:rPr lang="ko-KR" altLang="en-US" dirty="0" err="1" smtClean="0"/>
              <a:t>학습률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에타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곱함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왼쪽은 </a:t>
            </a:r>
            <a:r>
              <a:rPr lang="ko-KR" altLang="en-US" dirty="0" err="1"/>
              <a:t>학습률이</a:t>
            </a:r>
            <a:r>
              <a:rPr lang="ko-KR" altLang="en-US" dirty="0"/>
              <a:t> 너무 낮으며 알고리즘은 </a:t>
            </a:r>
            <a:r>
              <a:rPr lang="ko-KR" altLang="en-US" dirty="0" err="1"/>
              <a:t>최적접에</a:t>
            </a:r>
            <a:r>
              <a:rPr lang="ko-KR" altLang="en-US" dirty="0"/>
              <a:t> 도달하겠지만 시간이 오래 걸림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가운데는 </a:t>
            </a:r>
            <a:r>
              <a:rPr lang="ko-KR" altLang="en-US" dirty="0" err="1"/>
              <a:t>학습률이</a:t>
            </a:r>
            <a:r>
              <a:rPr lang="ko-KR" altLang="en-US" dirty="0"/>
              <a:t> 적당하며 반복 몇 번 만에 </a:t>
            </a:r>
            <a:r>
              <a:rPr lang="ko-KR" altLang="en-US" dirty="0" err="1"/>
              <a:t>최적점에</a:t>
            </a:r>
            <a:r>
              <a:rPr lang="ko-KR" altLang="en-US" dirty="0"/>
              <a:t> 수렴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오른쪽은 </a:t>
            </a:r>
            <a:r>
              <a:rPr lang="ko-KR" altLang="en-US" dirty="0" err="1"/>
              <a:t>학습률이</a:t>
            </a:r>
            <a:r>
              <a:rPr lang="ko-KR" altLang="en-US" dirty="0"/>
              <a:t> 너무 높으며 알고리즘이 이리저리 널뛰면서 스텝마다 </a:t>
            </a:r>
            <a:r>
              <a:rPr lang="ko-KR" altLang="en-US" dirty="0" err="1"/>
              <a:t>최적접에서</a:t>
            </a:r>
            <a:r>
              <a:rPr lang="ko-KR" altLang="en-US" dirty="0"/>
              <a:t> 점점 더 멀어져 발산 함</a:t>
            </a:r>
            <a:endParaRPr lang="en-US" altLang="ko-K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95095"/>
            <a:ext cx="1990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010312"/>
            <a:ext cx="63436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97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배치 경사 </a:t>
            </a:r>
            <a:r>
              <a:rPr lang="ko-KR" altLang="en-US" b="1" dirty="0" err="1" smtClean="0"/>
              <a:t>하강법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그리드</a:t>
            </a:r>
            <a:r>
              <a:rPr lang="ko-KR" altLang="en-US" b="1" dirty="0" smtClean="0"/>
              <a:t> 탐색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적절한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찾으려면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탐색을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하지만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탐색에서 수렴하는 데 너무 오래 걸리는 모델을 막기 위해 반복 회수를 제한해야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반복회수를 아주 크게 지정하고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벡터가 아주 작아지면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벡터의 차가 허용오차보다 작아지면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경사 </a:t>
            </a:r>
            <a:r>
              <a:rPr lang="ko-KR" altLang="en-US" dirty="0" err="1" smtClean="0"/>
              <a:t>하강법이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최소값에 도달한 것이므로 알고리즘을 중지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비용 함수가 볼록 함수이고 기울기가 급격하게 바뀌지 않는 경우</a:t>
            </a:r>
            <a:r>
              <a:rPr lang="en-US" altLang="ko-KR" dirty="0" smtClean="0"/>
              <a:t>(MSE </a:t>
            </a:r>
            <a:r>
              <a:rPr lang="ko-KR" altLang="en-US" dirty="0" smtClean="0"/>
              <a:t>비용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같은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고정한 배치 경사 </a:t>
            </a:r>
            <a:r>
              <a:rPr lang="ko-KR" altLang="en-US" dirty="0" err="1" smtClean="0"/>
              <a:t>하강법은</a:t>
            </a:r>
            <a:r>
              <a:rPr lang="ko-KR" altLang="en-US" dirty="0" smtClean="0"/>
              <a:t> 어느 정도 시간이 걸리겠지만 결국 최적의 솔루션에 수렴할 것임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비용 함수의 모양에 따라 달라지겠지만 허용오차 범위 안에서 최적의 솔루션에 도달하기 위해서는 </a:t>
            </a:r>
            <a:r>
              <a:rPr lang="en-US" altLang="ko-KR" dirty="0" smtClean="0"/>
              <a:t>1/</a:t>
            </a:r>
            <a:r>
              <a:rPr lang="ko-KR" altLang="en-US" dirty="0" smtClean="0"/>
              <a:t>허용오차 반복이 걸릴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예를들어</a:t>
            </a:r>
            <a:r>
              <a:rPr lang="ko-KR" altLang="en-US" dirty="0" smtClean="0"/>
              <a:t> 허용오차를 </a:t>
            </a:r>
            <a:r>
              <a:rPr lang="en-US" altLang="ko-KR" dirty="0" smtClean="0"/>
              <a:t>1/10</a:t>
            </a:r>
            <a:r>
              <a:rPr lang="ko-KR" altLang="en-US" dirty="0" smtClean="0"/>
              <a:t>으로 줄이면 알고리즘의 반복은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배로 늘어남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79512" y="6021288"/>
            <a:ext cx="8784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* </a:t>
            </a:r>
            <a:r>
              <a:rPr lang="ko-KR" altLang="en-US" sz="1600" dirty="0" err="1" smtClean="0"/>
              <a:t>그리드</a:t>
            </a:r>
            <a:r>
              <a:rPr lang="ko-KR" altLang="en-US" sz="1600" dirty="0" smtClean="0"/>
              <a:t> 탐색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매개변수들의 </a:t>
            </a:r>
            <a:r>
              <a:rPr lang="ko-KR" altLang="en-US" sz="1600" dirty="0"/>
              <a:t>여러 조합들을 테스트해서 가장 좋은 성능을 내는 매개변수를 </a:t>
            </a:r>
            <a:r>
              <a:rPr lang="ko-KR" altLang="en-US" sz="1600" dirty="0" smtClean="0"/>
              <a:t>찾음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85185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확률적 경사 </a:t>
            </a:r>
            <a:r>
              <a:rPr lang="ko-KR" altLang="en-US" b="1" dirty="0" err="1" smtClean="0"/>
              <a:t>하강법</a:t>
            </a:r>
            <a:r>
              <a:rPr lang="en-US" altLang="ko-KR" b="1" dirty="0" smtClean="0"/>
              <a:t>(Stochastic Gradient Descent, SGD)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하강법은</a:t>
            </a:r>
            <a:r>
              <a:rPr lang="ko-KR" altLang="en-US" dirty="0" smtClean="0"/>
              <a:t> 매 스텝에서 딱 하 개의 샘플을 무작위로 선택하고 그 하나의 샘플에 대한 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계산하고 매 반복에서 매우 적은 데이터만 처리하기 때문에 알고리즘이 확실히 훨씬 빠르며 하나의 샘플만 메모리에 있으면 되므로 매우 큰 훈련 세트도 훈련시킬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반면에 무작위기 때문에 배치 경사 </a:t>
            </a:r>
            <a:r>
              <a:rPr lang="ko-KR" altLang="en-US" dirty="0" err="1" smtClean="0"/>
              <a:t>하강법보다</a:t>
            </a:r>
            <a:r>
              <a:rPr lang="ko-KR" altLang="en-US" dirty="0" smtClean="0"/>
              <a:t> 훨씬 불안정하고 비용 함수가 최소값에 다다를 때까지 부드럽게 감소하지 않고 위아래로 요동치면서 평균적으로 감소하며 시간이 지나면 최소값에 매우 근접하겠지만 요동이 지속되면서 최소값에 안착하지 못함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비용 함수가 매우 불규칙할 경우 알고리즘이 지역 최소값을 건너뛸 수 있도록 도와주므로 확률적 경사 하강 법이 배치 경사 </a:t>
            </a:r>
            <a:r>
              <a:rPr lang="ko-KR" altLang="en-US" dirty="0" err="1" smtClean="0"/>
              <a:t>하강법보다</a:t>
            </a:r>
            <a:r>
              <a:rPr lang="ko-KR" altLang="en-US" dirty="0" smtClean="0"/>
              <a:t> 전역 최소값을 찾을 가능성이 높음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3564310"/>
            <a:ext cx="63341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85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확률적 경사 </a:t>
            </a:r>
            <a:r>
              <a:rPr lang="ko-KR" altLang="en-US" b="1" dirty="0" err="1" smtClean="0"/>
              <a:t>하강법</a:t>
            </a:r>
            <a:r>
              <a:rPr lang="ko-KR" altLang="en-US" b="1" dirty="0" smtClean="0"/>
              <a:t> 딜레마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무작위성은 지역 최소값에서 탈출 시켜줘서 좋지만 알고리즘을 전역 최소값에 다다르지 못하게 한다는 점에서는 좋지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딜레마를 해결하는 한 가지 방법은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점진적으로 감소시키는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시작할 때는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크게 해서 지역 최소값에 빠지지 않고 수렴을 빠르게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점차 작게 줄여서 알고리즘이 전역 최소값에 도달하게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매 반복에서 </a:t>
            </a:r>
            <a:r>
              <a:rPr lang="ko-KR" altLang="en-US" dirty="0" err="1" smtClean="0"/>
              <a:t>학습률을</a:t>
            </a:r>
            <a:r>
              <a:rPr lang="ko-KR" altLang="en-US" dirty="0" smtClean="0"/>
              <a:t> 결정하는 함수를 학습 스케줄</a:t>
            </a:r>
            <a:r>
              <a:rPr lang="en-US" altLang="ko-KR" dirty="0" smtClean="0"/>
              <a:t>(Learning Schedule)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학습률이</a:t>
            </a:r>
            <a:r>
              <a:rPr lang="ko-KR" altLang="en-US" dirty="0" smtClean="0"/>
              <a:t> 너무 빨리 줄어들면 지역 최소값에 갇히거나 최소값까지 가는 중간에 멈춰버릴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너무 천천히 줄어들면 오랫동안 최소값 주변을 맴돌거나 훈련을 너무 일찍 중지해서 지역 최소값에 머무를 수 있음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287311"/>
            <a:ext cx="63055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2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미니배치 경사 </a:t>
            </a:r>
            <a:r>
              <a:rPr lang="ko-KR" altLang="en-US" b="1" dirty="0" err="1" smtClean="0"/>
              <a:t>하강법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스텝에서 전체 훈련 세트</a:t>
            </a:r>
            <a:r>
              <a:rPr lang="en-US" altLang="ko-KR" dirty="0" smtClean="0"/>
              <a:t>(GD)</a:t>
            </a:r>
            <a:r>
              <a:rPr lang="ko-KR" altLang="en-US" dirty="0" smtClean="0"/>
              <a:t>나 하나의 샘플</a:t>
            </a:r>
            <a:r>
              <a:rPr lang="en-US" altLang="ko-KR" dirty="0" smtClean="0"/>
              <a:t>(SGD)</a:t>
            </a:r>
            <a:r>
              <a:rPr lang="ko-KR" altLang="en-US" dirty="0" smtClean="0"/>
              <a:t>을 기반으로 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계산하는 것이 아니라 미니배치라 부르는 임의의 작은 샘플 세트에 대해 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(GD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SGC </a:t>
            </a:r>
            <a:r>
              <a:rPr lang="ko-KR" altLang="en-US" dirty="0" smtClean="0"/>
              <a:t>중간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하강법에</a:t>
            </a:r>
            <a:r>
              <a:rPr lang="ko-KR" altLang="en-US" dirty="0" smtClean="0"/>
              <a:t> 비해 미니배치 경사 하강법의 주요 장점은 행렬 연산에 최적화된 하드웨어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를 사용해서 얻는 성능 향상임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미니배치를 어느 정도 크게 하면 이 알고리즘은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공간에서 </a:t>
            </a:r>
            <a:r>
              <a:rPr lang="en-US" altLang="ko-KR" dirty="0" smtClean="0"/>
              <a:t>SGD</a:t>
            </a:r>
            <a:r>
              <a:rPr lang="ko-KR" altLang="en-US" dirty="0" smtClean="0"/>
              <a:t>보다 덜 불규칙하게 움직이며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결국 미니배치 경사 </a:t>
            </a:r>
            <a:r>
              <a:rPr lang="ko-KR" altLang="en-US" dirty="0" err="1" smtClean="0"/>
              <a:t>하강법이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SGD</a:t>
            </a:r>
            <a:r>
              <a:rPr lang="ko-KR" altLang="en-US" dirty="0" smtClean="0"/>
              <a:t>보다 최소값에 더 가까이 도달하지만 한편으로는 지역 최소값에서 </a:t>
            </a:r>
            <a:r>
              <a:rPr lang="ko-KR" altLang="en-US" dirty="0" err="1" smtClean="0"/>
              <a:t>빠져나오기는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힘들수도</a:t>
            </a:r>
            <a:r>
              <a:rPr lang="ko-KR" altLang="en-US" dirty="0" smtClean="0"/>
              <a:t>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6203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경사 </a:t>
            </a:r>
            <a:r>
              <a:rPr lang="ko-KR" altLang="en-US" b="1" dirty="0" err="1" smtClean="0"/>
              <a:t>하강법</a:t>
            </a:r>
            <a:r>
              <a:rPr lang="ko-KR" altLang="en-US" b="1" dirty="0" smtClean="0"/>
              <a:t> 정리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아래는 세가지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알고리즘이 훈련 과정 동안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공간에서 움직인 경로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선형회귀를 사용한 알고리즘 비교</a:t>
            </a:r>
            <a:r>
              <a:rPr lang="en-US" altLang="ko-KR" dirty="0" smtClean="0"/>
              <a:t>(m</a:t>
            </a:r>
            <a:r>
              <a:rPr lang="ko-KR" altLang="en-US" dirty="0" smtClean="0"/>
              <a:t>은 훈련 샘플</a:t>
            </a:r>
            <a:r>
              <a:rPr lang="en-US" altLang="ko-KR" dirty="0"/>
              <a:t>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, n</a:t>
            </a:r>
            <a:r>
              <a:rPr lang="ko-KR" altLang="en-US" dirty="0" smtClean="0"/>
              <a:t>은 특성 수</a:t>
            </a:r>
            <a:r>
              <a:rPr lang="en-US" altLang="ko-KR" dirty="0" smtClean="0"/>
              <a:t>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071320"/>
            <a:ext cx="62960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12" y="4672304"/>
            <a:ext cx="8208775" cy="218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09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667"/>
            <a:ext cx="9144000" cy="50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5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다항 회귀</a:t>
            </a:r>
            <a:r>
              <a:rPr lang="en-US" altLang="ko-KR" b="1" dirty="0" smtClean="0"/>
              <a:t>(Polynomial Regression)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비선형 데이터를 학습하는 데 선형 모델을 사용할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간단한 방법은 각 특성의 거듭제곱을 새로운 특성으로 추가하고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확장된 특성을 포함한 </a:t>
            </a:r>
            <a:r>
              <a:rPr lang="ko-KR" altLang="en-US" dirty="0" err="1" smtClean="0"/>
              <a:t>데이터넷에</a:t>
            </a:r>
            <a:r>
              <a:rPr lang="ko-KR" altLang="en-US" dirty="0" smtClean="0"/>
              <a:t> 선형 모델을 훈련 시키는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다항 회귀라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사이킷런의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PolynomialFeatures</a:t>
            </a:r>
            <a:r>
              <a:rPr lang="ko-KR" altLang="en-US" dirty="0" smtClean="0"/>
              <a:t>를 사용해 훈련 데이터 변환</a:t>
            </a:r>
            <a:r>
              <a:rPr lang="en-US" altLang="ko-KR" dirty="0" smtClean="0"/>
              <a:t>(degree=2 : 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5318"/>
            <a:ext cx="50577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07373"/>
            <a:ext cx="62484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26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학습 곡선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고차 다항 회귀를 적용하면 보통의 선형 회귀에서보다 훨씬 더 훈련 데이터에 잘 맞추려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 그림에서 고차 다항 회귀 모델은 심각하게 훈련 데이터에 과대적합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 모델은 과소적합으로 가장 일반화가 잘될 모델은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다항 회귀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과대적합 또는 과소적합 확인하는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교차 검증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학습곡선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625318"/>
            <a:ext cx="62960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9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학습 곡선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훈련 데이터는 그래프가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에서 시작하므로 훈련 세트에 하나 혹은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샘플이 있을 땐 모델이 완벽하게 작동하지만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훈련 세트에 샘플이 추가됨에 따라 </a:t>
            </a:r>
            <a:r>
              <a:rPr lang="ko-KR" altLang="en-US" dirty="0" err="1" smtClean="0"/>
              <a:t>노이즈도</a:t>
            </a:r>
            <a:r>
              <a:rPr lang="ko-KR" altLang="en-US" dirty="0" smtClean="0"/>
              <a:t> 있고 비선형이기 때문에 모델이 훈련 데이터를 완벽히 학습하는 것이 불가능해지므로 곡선이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평편해질 때까지 오차가 계속 상승하며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 위치에서는 훈련 세트에 샘플이 추가되어도 평균 오차가 크게 나아지거나 나빠지지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검증 데이터는 모델이 적은 수의 훈련 샘플로 훈련될 때는 제대로 일반화될 수 없어서 검증 오차가 초기에 매우 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모델에 훈련 샘플이 추가됨에 따라 학습이 되고 검증 오차가 천천히 감소하지만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 회귀의 직선은 데이터를 잘 </a:t>
            </a:r>
            <a:r>
              <a:rPr lang="ko-KR" altLang="en-US" dirty="0" err="1" smtClean="0"/>
              <a:t>모델링할</a:t>
            </a:r>
            <a:r>
              <a:rPr lang="ko-KR" altLang="en-US" dirty="0" smtClean="0"/>
              <a:t> 수 없으므로 오차의 감소가 완만해져서 훈련 세트의 그래프와 가까워짐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아래는 과소적합 모델의 전형적인 모습이며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곡선이 </a:t>
            </a:r>
            <a:r>
              <a:rPr lang="ko-KR" altLang="en-US" dirty="0" err="1" smtClean="0"/>
              <a:t>수평한</a:t>
            </a:r>
            <a:r>
              <a:rPr lang="ko-KR" altLang="en-US" dirty="0" smtClean="0"/>
              <a:t> 구간을 만들고 꽤 높은 오차에서 매우 가까이 근접해 있음</a:t>
            </a:r>
            <a:endParaRPr lang="en-US" altLang="ko-K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54" y="3564310"/>
            <a:ext cx="5699291" cy="329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46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다항 회귀의 학습 곡선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위의 같은 데이터에서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차 다항 회귀 모델의 학습 곡선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학습 곡선은 이전과 비슷해 보이지만 두 가지 매우 중요한 차이점이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훈련 데이터의 오차가 선형 회귀 모델보다 훨씬 낮음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두 곡선 사이에 공간이 있는 것은 훈련 데이터에서의 모델 성능이 검증 데이터에서보다 훨씬 낫다는 뜻이고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과대적합 모델의 특징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그러나 더 큰 훈련 세트를 사용하면 두 곡선이 점점 가까워짐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과대적합 모델을 개선하는 한 가지 방법은 검증 오차에 근접할 때까지 더 많은 훈련 데이터를 추가하는 것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794321"/>
            <a:ext cx="62293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89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편향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분산 트레이드오프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통계학과 </a:t>
            </a:r>
            <a:r>
              <a:rPr lang="ko-KR" altLang="en-US" dirty="0" err="1" smtClean="0"/>
              <a:t>머신러닝에서</a:t>
            </a:r>
            <a:r>
              <a:rPr lang="ko-KR" altLang="en-US" dirty="0" smtClean="0"/>
              <a:t> 나온 이론 하나는 모델의 일반화 오차는 세 가지 종류의 오차의 합으로 표현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편향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일반화 오차 중에서 편향은 잘못된 가정으로 인한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데이터가 실제로는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차인데</a:t>
            </a:r>
            <a:r>
              <a:rPr lang="en-US" altLang="ko-KR" dirty="0"/>
              <a:t> </a:t>
            </a:r>
            <a:r>
              <a:rPr lang="ko-KR" altLang="en-US" dirty="0" smtClean="0"/>
              <a:t>선형으로 가정하는 경우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편향이 큰 모델은 훈련 데이터에 </a:t>
            </a:r>
            <a:r>
              <a:rPr lang="ko-KR" altLang="en-US" dirty="0" err="1" smtClean="0"/>
              <a:t>과소적합되기</a:t>
            </a:r>
            <a:r>
              <a:rPr lang="ko-KR" altLang="en-US" dirty="0" smtClean="0"/>
              <a:t> 쉬움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훈련 데이터에 있는 작은 변동에 모델이 과도하게 민감하기 때문에 나타남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자유도가 높은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들면 고차 다항 회귀 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높은 </a:t>
            </a:r>
            <a:r>
              <a:rPr lang="ko-KR" altLang="en-US" dirty="0" err="1" smtClean="0"/>
              <a:t>분상르</a:t>
            </a:r>
            <a:r>
              <a:rPr lang="ko-KR" altLang="en-US" dirty="0" smtClean="0"/>
              <a:t> 가지기 쉬워 훈련 데이터에 </a:t>
            </a:r>
            <a:r>
              <a:rPr lang="ko-KR" altLang="en-US" dirty="0" err="1" smtClean="0"/>
              <a:t>과대적합되는</a:t>
            </a:r>
            <a:r>
              <a:rPr lang="ko-KR" altLang="en-US" dirty="0" smtClean="0"/>
              <a:t> 경향이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줄일 수 없는 오차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자체에 있는 </a:t>
            </a:r>
            <a:r>
              <a:rPr lang="ko-KR" altLang="en-US" dirty="0" err="1" smtClean="0"/>
              <a:t>노이즈</a:t>
            </a:r>
            <a:r>
              <a:rPr lang="ko-KR" altLang="en-US" dirty="0" smtClean="0"/>
              <a:t> 때문에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오차를 줄일 수 있는 유일한 방법은 데이터에서 </a:t>
            </a:r>
            <a:r>
              <a:rPr lang="ko-KR" altLang="en-US" dirty="0" err="1" smtClean="0"/>
              <a:t>노이즈를</a:t>
            </a:r>
            <a:r>
              <a:rPr lang="ko-KR" altLang="en-US" dirty="0" smtClean="0"/>
              <a:t> 제거 하는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트레이드 오프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모델의 복잡도가 커지면 통상적으로 분산이 늘어나고 편향은 줄어들고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반대로 모델의 복잡도가 줄어들면 편향이 커지고 분산이 작아짐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386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규제가 있는 선형 모델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과대적합을 감소시키는 좋은 방법은 모델을 규제하는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모델을 제한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자유도를</a:t>
            </a:r>
            <a:r>
              <a:rPr lang="ko-KR" altLang="en-US" dirty="0" smtClean="0"/>
              <a:t> 줄이면 데이터에 </a:t>
            </a:r>
            <a:r>
              <a:rPr lang="ko-KR" altLang="en-US" b="1" dirty="0" err="1" smtClean="0"/>
              <a:t>과대적합</a:t>
            </a:r>
            <a:r>
              <a:rPr lang="ko-KR" altLang="en-US" dirty="0" err="1" smtClean="0"/>
              <a:t>되기</a:t>
            </a:r>
            <a:r>
              <a:rPr lang="ko-KR" altLang="en-US" dirty="0" smtClean="0"/>
              <a:t> 더 어려워짐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예를 들어 다항 회귀 모델을 규제하는 간단한 방법은 차수를 감소시키는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각기 다른 방법으로 가중치를 제한하는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라쏘</a:t>
            </a:r>
            <a:r>
              <a:rPr lang="ko-KR" altLang="en-US" dirty="0" smtClean="0"/>
              <a:t> 회귀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엘라스틱넷을</a:t>
            </a:r>
            <a:r>
              <a:rPr lang="ko-KR" altLang="en-US" dirty="0" smtClean="0"/>
              <a:t> 살펴봄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7005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릿지</a:t>
            </a:r>
            <a:r>
              <a:rPr lang="ko-KR" altLang="en-US" b="1" dirty="0" smtClean="0"/>
              <a:t> 회귀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릿지</a:t>
            </a:r>
            <a:r>
              <a:rPr lang="ko-KR" altLang="en-US" dirty="0" smtClean="0"/>
              <a:t> 회귀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티호노프</a:t>
            </a:r>
            <a:r>
              <a:rPr lang="ko-KR" altLang="en-US" dirty="0" smtClean="0"/>
              <a:t> 규제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규제가 추가된 선형 회귀 버전으로 </a:t>
            </a:r>
            <a:r>
              <a:rPr lang="ko-KR" altLang="en-US" dirty="0" err="1" smtClean="0"/>
              <a:t>규제항이</a:t>
            </a:r>
            <a:r>
              <a:rPr lang="ko-KR" altLang="en-US" dirty="0" smtClean="0"/>
              <a:t> 비용 함수에 추가되며 이는 학습 알고리즘을 데이터에 맞추는 것뿐만 아니라 모델의 가중치가 가능한 작게 유지되도록 노력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규제는 비용 함수에 추가되는 것으로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세트에서 성능을 평가하거나 실제 샘플을 예측할 때는 포함되지 않음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모델을 얼마나 많이 규제할지 조절하며</a:t>
            </a:r>
            <a:r>
              <a:rPr lang="en-US" altLang="ko-KR" dirty="0" smtClean="0"/>
              <a:t>, a=0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회귀는 선형 회귀와 같아지고</a:t>
            </a:r>
            <a:r>
              <a:rPr lang="en-US" altLang="ko-KR" dirty="0" smtClean="0"/>
              <a:t>, a</a:t>
            </a:r>
            <a:r>
              <a:rPr lang="ko-KR" altLang="en-US" dirty="0" smtClean="0"/>
              <a:t>가 아주 크면 모든 가중치가 거의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가까워지고 결국 데이터의 평균을 지나는 수평선이 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편향 </a:t>
            </a:r>
            <a:r>
              <a:rPr lang="el-GR" altLang="ko-KR" dirty="0" smtClean="0"/>
              <a:t>θ</a:t>
            </a:r>
            <a:r>
              <a:rPr lang="en-US" altLang="ko-KR" sz="1000" dirty="0" smtClean="0"/>
              <a:t>0</a:t>
            </a:r>
            <a:r>
              <a:rPr lang="ko-KR" altLang="en-US" dirty="0" smtClean="0"/>
              <a:t>는 규제되지 않음</a:t>
            </a:r>
            <a:r>
              <a:rPr lang="en-US" altLang="ko-KR" dirty="0" smtClean="0"/>
              <a:t>(i=1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릿지</a:t>
            </a:r>
            <a:r>
              <a:rPr lang="ko-KR" altLang="en-US" dirty="0" smtClean="0"/>
              <a:t> 회귀는 입력 특성의 스케일이 민감하기 때문에 수행하기 전에 데이터의 스케일을 맞추는 것이 중요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규제가 있는 모델은 대부분 마찬가지</a:t>
            </a:r>
            <a:r>
              <a:rPr lang="en-US" altLang="ko-KR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33313"/>
            <a:ext cx="20097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06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릿지</a:t>
            </a:r>
            <a:r>
              <a:rPr lang="ko-KR" altLang="en-US" b="1" dirty="0" smtClean="0"/>
              <a:t> 회귀 예</a:t>
            </a:r>
            <a:r>
              <a:rPr lang="ko-KR" altLang="en-US" b="1" dirty="0"/>
              <a:t>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 그림은 선형 데이터에 몇 가지 다른</a:t>
            </a:r>
            <a:r>
              <a:rPr lang="en-US" altLang="ko-KR" dirty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모델을 훈련시킨 결과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왼쪽 그래프는 평범한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모델을 사용해 선형적인 예측을 만듦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오른쪽 그래프는 </a:t>
            </a:r>
            <a:r>
              <a:rPr lang="en-US" altLang="ko-KR" dirty="0" err="1" smtClean="0"/>
              <a:t>PolynomialFeatures</a:t>
            </a:r>
            <a:r>
              <a:rPr lang="en-US" altLang="ko-KR" dirty="0" smtClean="0"/>
              <a:t>(degree=10)</a:t>
            </a:r>
            <a:r>
              <a:rPr lang="ko-KR" altLang="en-US" dirty="0" smtClean="0"/>
              <a:t>을 사용해 먼저 데이터를 확장하고 </a:t>
            </a:r>
            <a:r>
              <a:rPr lang="en-US" altLang="ko-KR" dirty="0" err="1" smtClean="0"/>
              <a:t>StandardScaler</a:t>
            </a:r>
            <a:r>
              <a:rPr lang="ko-KR" altLang="en-US" dirty="0" smtClean="0"/>
              <a:t>를 사용해 스케일을 조정한 후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모델을 적용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</a:t>
            </a:r>
            <a:r>
              <a:rPr lang="ko-KR" altLang="en-US" dirty="0" smtClean="0"/>
              <a:t>를 증가시킬수록 직선에 가까워지는 것을 볼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줄이면 모델의 분산은 줄지만 편향은 커지게 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 회귀와 마찬가지로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회귀를 계산하기 위해 정규방정식을 사용할 수도 있고 경사 </a:t>
            </a:r>
            <a:r>
              <a:rPr lang="ko-KR" altLang="en-US" dirty="0" err="1" smtClean="0"/>
              <a:t>하강법을</a:t>
            </a:r>
            <a:r>
              <a:rPr lang="ko-KR" altLang="en-US" dirty="0" smtClean="0"/>
              <a:t> 사용할 수도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장단점은 이전과 동일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179315"/>
            <a:ext cx="62865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233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라쏘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(Least Absolute Shrinkage and Selection Operator, </a:t>
            </a:r>
            <a:r>
              <a:rPr lang="en-US" altLang="ko-KR" b="1" dirty="0" err="1" smtClean="0"/>
              <a:t>Lassso</a:t>
            </a:r>
            <a:r>
              <a:rPr lang="en-US" altLang="ko-KR" b="1" dirty="0" smtClean="0"/>
              <a:t> Regression)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 회귀의 또 다른 규제된 버전으로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회귀처럼 </a:t>
            </a:r>
            <a:r>
              <a:rPr lang="ko-KR" altLang="en-US" dirty="0" err="1" smtClean="0"/>
              <a:t>규제항을</a:t>
            </a:r>
            <a:r>
              <a:rPr lang="ko-KR" altLang="en-US" dirty="0" smtClean="0"/>
              <a:t> 더하지만 더하는 값이 다름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 아래 그림은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모델 대신 </a:t>
            </a:r>
            <a:r>
              <a:rPr lang="ko-KR" altLang="en-US" dirty="0" err="1" smtClean="0"/>
              <a:t>라쏘</a:t>
            </a:r>
            <a:r>
              <a:rPr lang="ko-KR" altLang="en-US" dirty="0" smtClean="0"/>
              <a:t> 모델보다 조금 더 작은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값을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라쏘</a:t>
            </a:r>
            <a:r>
              <a:rPr lang="ko-KR" altLang="en-US" dirty="0" smtClean="0"/>
              <a:t> 회귀의 중요한 특징은 덜 중요한 특성의 가중치를 완전히 제거하려고 하는 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가중치가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됨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라쏘</a:t>
            </a:r>
            <a:r>
              <a:rPr lang="ko-KR" altLang="en-US" dirty="0" smtClean="0"/>
              <a:t> 회귀는 자동으로 특성 선택을 하고 희소 모델을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이 아닌 특성의 가중치가 적음</a:t>
            </a:r>
            <a:r>
              <a:rPr lang="en-US" altLang="ko-KR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18573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179315"/>
            <a:ext cx="6343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604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라쏘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예</a:t>
            </a:r>
            <a:r>
              <a:rPr lang="ko-KR" altLang="en-US" b="1" dirty="0"/>
              <a:t>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</a:t>
            </a:r>
            <a:r>
              <a:rPr lang="en-US" altLang="ko-KR" sz="1000" dirty="0" smtClean="0"/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페널티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등고선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타원형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규제가 없는</a:t>
            </a:r>
            <a:r>
              <a:rPr lang="en-US" altLang="ko-KR" dirty="0" smtClean="0"/>
              <a:t>(a=0) MSE </a:t>
            </a:r>
            <a:r>
              <a:rPr lang="ko-KR" altLang="en-US" dirty="0" smtClean="0"/>
              <a:t>비용 함수를 나타내며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하얀색 원은 이 비용 함수에 대한 배치 경사 하강법의 경로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경로가 먼저 </a:t>
            </a:r>
            <a:r>
              <a:rPr lang="el-GR" altLang="ko-KR" dirty="0" smtClean="0"/>
              <a:t>θ</a:t>
            </a:r>
            <a:r>
              <a:rPr lang="en-US" altLang="ko-KR" sz="1000" dirty="0" smtClean="0"/>
              <a:t>1</a:t>
            </a:r>
            <a:r>
              <a:rPr lang="en-US" altLang="ko-KR" dirty="0" smtClean="0"/>
              <a:t>=0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도달하고 나서 </a:t>
            </a:r>
            <a:r>
              <a:rPr lang="el-GR" altLang="ko-KR" dirty="0" smtClean="0"/>
              <a:t>θ</a:t>
            </a:r>
            <a:r>
              <a:rPr lang="en-US" altLang="ko-KR" sz="1000" dirty="0" smtClean="0"/>
              <a:t>2</a:t>
            </a:r>
            <a:r>
              <a:rPr lang="en-US" altLang="ko-KR" dirty="0" smtClean="0"/>
              <a:t>=0</a:t>
            </a:r>
            <a:r>
              <a:rPr lang="ko-KR" altLang="en-US" dirty="0" smtClean="0"/>
              <a:t>에 다다를 때까지 </a:t>
            </a:r>
            <a:r>
              <a:rPr lang="ko-KR" altLang="en-US" dirty="0" err="1" smtClean="0"/>
              <a:t>좌표측을</a:t>
            </a:r>
            <a:r>
              <a:rPr lang="ko-KR" altLang="en-US" dirty="0" smtClean="0"/>
              <a:t> 따라 내려감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라쏘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a=0.5</a:t>
            </a:r>
            <a:r>
              <a:rPr lang="ko-KR" altLang="en-US" dirty="0" smtClean="0"/>
              <a:t>의 페널티가 더해진 비용 함수이며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전역 최소값은 </a:t>
            </a:r>
            <a:r>
              <a:rPr lang="el-GR" altLang="ko-KR" dirty="0"/>
              <a:t>θ</a:t>
            </a:r>
            <a:r>
              <a:rPr lang="en-US" altLang="ko-KR" sz="1000" dirty="0" smtClean="0"/>
              <a:t>2</a:t>
            </a:r>
            <a:r>
              <a:rPr lang="en-US" altLang="ko-KR" dirty="0" smtClean="0"/>
              <a:t>=0 </a:t>
            </a:r>
            <a:r>
              <a:rPr lang="ko-KR" altLang="en-US" dirty="0" smtClean="0"/>
              <a:t>축에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배치 경사 </a:t>
            </a:r>
            <a:r>
              <a:rPr lang="ko-KR" altLang="en-US" dirty="0" err="1" smtClean="0"/>
              <a:t>하강법이</a:t>
            </a:r>
            <a:r>
              <a:rPr lang="ko-KR" altLang="en-US" dirty="0" smtClean="0"/>
              <a:t> 먼저 </a:t>
            </a:r>
            <a:r>
              <a:rPr lang="el-GR" altLang="ko-KR" dirty="0"/>
              <a:t>θ</a:t>
            </a:r>
            <a:r>
              <a:rPr lang="en-US" altLang="ko-KR" sz="1000" dirty="0" smtClean="0"/>
              <a:t>2</a:t>
            </a:r>
            <a:r>
              <a:rPr lang="en-US" altLang="ko-KR" dirty="0" smtClean="0"/>
              <a:t>=0</a:t>
            </a:r>
            <a:r>
              <a:rPr lang="ko-KR" altLang="en-US" dirty="0" smtClean="0"/>
              <a:t>에 도달하고 전역 최소값에 도달할 때까지 좁은 경로를 따라 이동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 두 그래프도 </a:t>
            </a:r>
            <a:r>
              <a:rPr lang="en-US" altLang="ko-KR" dirty="0" smtClean="0"/>
              <a:t>l</a:t>
            </a:r>
            <a:r>
              <a:rPr lang="en-US" altLang="ko-KR" sz="1000" dirty="0" smtClean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페널티를 사용한 것 외에는 동일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규제가 있는 경우의 </a:t>
            </a:r>
            <a:r>
              <a:rPr lang="ko-KR" altLang="en-US" dirty="0" err="1" smtClean="0"/>
              <a:t>최저값이</a:t>
            </a:r>
            <a:r>
              <a:rPr lang="ko-KR" altLang="en-US" dirty="0" smtClean="0"/>
              <a:t> 규제가 없는 </a:t>
            </a:r>
            <a:r>
              <a:rPr lang="el-GR" altLang="ko-KR" dirty="0" smtClean="0"/>
              <a:t>θ</a:t>
            </a:r>
            <a:r>
              <a:rPr lang="en-US" altLang="ko-KR" dirty="0" smtClean="0"/>
              <a:t>=0</a:t>
            </a:r>
            <a:r>
              <a:rPr lang="ko-KR" altLang="en-US" dirty="0" smtClean="0"/>
              <a:t>에 가깝지만 가중치가 완전히 제거되지 않음</a:t>
            </a:r>
            <a:r>
              <a:rPr lang="en-US" altLang="ko-KR" dirty="0" smtClean="0"/>
              <a:t>(?)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18" y="3010312"/>
            <a:ext cx="5386763" cy="38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7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661987"/>
            <a:ext cx="86010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6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엘라스틱</a:t>
            </a:r>
            <a:r>
              <a:rPr lang="ko-KR" altLang="en-US" b="1" dirty="0" smtClean="0"/>
              <a:t> 넷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릿지회귀와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라쏘</a:t>
            </a:r>
            <a:r>
              <a:rPr lang="ko-KR" altLang="en-US" dirty="0" smtClean="0"/>
              <a:t> 회귀를 절충한 모델이며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규제항은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릿지와</a:t>
            </a:r>
            <a:r>
              <a:rPr lang="ko-KR" altLang="en-US" dirty="0" smtClean="0"/>
              <a:t> 회귀의 </a:t>
            </a:r>
            <a:r>
              <a:rPr lang="ko-KR" altLang="en-US" dirty="0" err="1" smtClean="0"/>
              <a:t>규제항을</a:t>
            </a:r>
            <a:r>
              <a:rPr lang="ko-KR" altLang="en-US" dirty="0" smtClean="0"/>
              <a:t> 단순히 더해서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혼합 정도는 혼합 비율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사용해 조절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r=0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릿지</a:t>
            </a:r>
            <a:r>
              <a:rPr lang="ko-KR" altLang="en-US" dirty="0" smtClean="0"/>
              <a:t> 회귀와 같고</a:t>
            </a:r>
            <a:r>
              <a:rPr lang="en-US" altLang="ko-KR" dirty="0" smtClean="0"/>
              <a:t>, r=1</a:t>
            </a:r>
            <a:r>
              <a:rPr lang="ko-KR" altLang="en-US" dirty="0" smtClean="0"/>
              <a:t>이면 </a:t>
            </a:r>
            <a:r>
              <a:rPr lang="ko-KR" altLang="en-US" dirty="0" err="1" smtClean="0"/>
              <a:t>라소</a:t>
            </a:r>
            <a:r>
              <a:rPr lang="ko-KR" altLang="en-US" dirty="0" smtClean="0"/>
              <a:t> 회귀와 같음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선형회귀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릿지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엘라스틱넷을</a:t>
            </a:r>
            <a:r>
              <a:rPr lang="ko-KR" altLang="en-US" dirty="0" smtClean="0"/>
              <a:t> 언제 사용해야 할까</a:t>
            </a:r>
            <a:r>
              <a:rPr lang="en-US" altLang="ko-KR" dirty="0" smtClean="0"/>
              <a:t>?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적어도 규제가 약간 있는 것이 대부분의 경우에 좋으므로 일반적으로 평범한 선형 </a:t>
            </a:r>
            <a:r>
              <a:rPr lang="ko-KR" altLang="en-US" dirty="0" err="1" smtClean="0"/>
              <a:t>회귀은</a:t>
            </a:r>
            <a:r>
              <a:rPr lang="ko-KR" altLang="en-US" dirty="0" smtClean="0"/>
              <a:t> 피해야 함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err="1" smtClean="0"/>
              <a:t>릿지가</a:t>
            </a:r>
            <a:r>
              <a:rPr lang="ko-KR" altLang="en-US" dirty="0" smtClean="0"/>
              <a:t> 기본이 되지만 실제로 쓰이는 특성이 몇 개 뿐이라고 의심되면 </a:t>
            </a:r>
            <a:r>
              <a:rPr lang="ko-KR" altLang="en-US" dirty="0" err="1" smtClean="0"/>
              <a:t>라쏘나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엘레스틱넷이</a:t>
            </a:r>
            <a:r>
              <a:rPr lang="ko-KR" altLang="en-US" dirty="0" smtClean="0"/>
              <a:t> 나음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해당 모델들은 불필요한 특성의 가중치를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만들어줌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특성 수가 훈련 샘플 수보다 많거나 특성 몇 개가 강하게 연관되어 있을 때는 보통 </a:t>
            </a:r>
            <a:r>
              <a:rPr lang="ko-KR" altLang="en-US" dirty="0" err="1" smtClean="0"/>
              <a:t>라쏘가</a:t>
            </a:r>
            <a:r>
              <a:rPr lang="ko-KR" altLang="en-US" dirty="0" smtClean="0"/>
              <a:t> 문제를 일으키므로 </a:t>
            </a:r>
            <a:r>
              <a:rPr lang="ko-KR" altLang="en-US" dirty="0" err="1" smtClean="0"/>
              <a:t>라쏘보다는</a:t>
            </a:r>
            <a:r>
              <a:rPr lang="ko-KR" altLang="en-US" dirty="0"/>
              <a:t> </a:t>
            </a:r>
            <a:r>
              <a:rPr lang="ko-KR" altLang="en-US" dirty="0" err="1" smtClean="0"/>
              <a:t>엘라스틱넷을</a:t>
            </a:r>
            <a:r>
              <a:rPr lang="ko-KR" altLang="en-US" dirty="0" smtClean="0"/>
              <a:t> 선호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8319"/>
            <a:ext cx="29718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095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조기 종료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경사 하강법과 같은 반복적인 학습 알고리즘을 규제하는 방식은 검증 에러가 최소값에 도달하면 훈련을 중지 시키는 것이며 이를 조기 종료라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아래는 배치 경사 </a:t>
            </a:r>
            <a:r>
              <a:rPr lang="ko-KR" altLang="en-US" dirty="0" err="1" smtClean="0"/>
              <a:t>하강법으로</a:t>
            </a:r>
            <a:r>
              <a:rPr lang="ko-KR" altLang="en-US" dirty="0" smtClean="0"/>
              <a:t> 훈련시킨 복잡한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고차원 다항 회귀 모델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알고리즘이 점차 학습되어 훈련 세트에 대한 예측 에러</a:t>
            </a:r>
            <a:r>
              <a:rPr lang="en-US" altLang="ko-KR" dirty="0" smtClean="0"/>
              <a:t>(RMSE)</a:t>
            </a:r>
            <a:r>
              <a:rPr lang="ko-KR" altLang="en-US" dirty="0" smtClean="0"/>
              <a:t>와 검증 세트에 대한 예측 에러가 줄어들지만 잠시 후 감소하던 검증 에러가 멈추었다가 다시 상승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모델이 훈련 데이터에 </a:t>
            </a:r>
            <a:r>
              <a:rPr lang="ko-KR" altLang="en-US" dirty="0" err="1" smtClean="0"/>
              <a:t>과대적합되기</a:t>
            </a:r>
            <a:r>
              <a:rPr lang="ko-KR" altLang="en-US" dirty="0" smtClean="0"/>
              <a:t> 시작하는 것을 의미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하강법이나</a:t>
            </a:r>
            <a:r>
              <a:rPr lang="ko-KR" altLang="en-US" dirty="0" smtClean="0"/>
              <a:t> 미니배치 경사 </a:t>
            </a:r>
            <a:r>
              <a:rPr lang="ko-KR" altLang="en-US" dirty="0" err="1" smtClean="0"/>
              <a:t>하강법에서는</a:t>
            </a:r>
            <a:r>
              <a:rPr lang="ko-KR" altLang="en-US" dirty="0" smtClean="0"/>
              <a:t> 곡선이 그리 매끄럽지 않아 최소값에 도달했는지 확인하기 어려울 수 있으나 한가지 해결책은 일정 시간 동안 최소값보다 클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모델이 더 나아지지 않는다고 확신이 들 때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학습을 멈추고 검증 에러가 최소였을 때의 모델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되돌리는 것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70" y="1340768"/>
            <a:ext cx="598985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303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(Logistic Regression </a:t>
            </a:r>
            <a:r>
              <a:rPr lang="ko-KR" altLang="en-US" b="1" dirty="0" smtClean="0"/>
              <a:t>또는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Logit</a:t>
            </a:r>
            <a:r>
              <a:rPr lang="en-US" altLang="ko-KR" b="1" dirty="0" smtClean="0"/>
              <a:t> Regression)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샘플이 특정 클래스에 속할 확률을 추정하는 데 널리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추정 확률이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가 넘으면 모델은 그 샘플이 해당 클래스에 속한다고 예측하고 아니면 클래스에 속하지 않는다고 예측하며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이진 </a:t>
            </a:r>
            <a:r>
              <a:rPr lang="ko-KR" altLang="en-US" dirty="0" err="1" smtClean="0"/>
              <a:t>분류기라고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로직스틱</a:t>
            </a:r>
            <a:r>
              <a:rPr lang="ko-KR" altLang="en-US" dirty="0" smtClean="0"/>
              <a:t> 회귀 모델은 입력 특성의 가중치 합을 계산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편항을</a:t>
            </a:r>
            <a:r>
              <a:rPr lang="ko-KR" altLang="en-US" dirty="0" smtClean="0"/>
              <a:t> 더함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대신 선형 회귀처럼 바로 결과를 출력하지 않고 결과값의 </a:t>
            </a:r>
            <a:r>
              <a:rPr lang="ko-KR" altLang="en-US" dirty="0" err="1" smtClean="0"/>
              <a:t>로지스틱을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로직스틱은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사이의 값을 출력하는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</a:t>
            </a:r>
            <a:endParaRPr lang="en-US" altLang="ko-K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2316"/>
            <a:ext cx="2933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10312"/>
            <a:ext cx="63436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869160"/>
            <a:ext cx="18573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487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훈련과 비용 함수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훈련의 목적은 양성 샘플</a:t>
            </a:r>
            <a:r>
              <a:rPr lang="en-US" altLang="ko-KR" dirty="0" smtClean="0"/>
              <a:t>(y=1)</a:t>
            </a:r>
            <a:r>
              <a:rPr lang="ko-KR" altLang="en-US" dirty="0" smtClean="0"/>
              <a:t>에 대해서는 높은 확률을 추정하고 음성 샘플</a:t>
            </a:r>
            <a:r>
              <a:rPr lang="en-US" altLang="ko-KR" dirty="0" smtClean="0"/>
              <a:t>(y=0)</a:t>
            </a:r>
            <a:r>
              <a:rPr lang="ko-KR" altLang="en-US" dirty="0" smtClean="0"/>
              <a:t>에 대해서는 낮은 확률을 추정하는 모델의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벡터 </a:t>
            </a:r>
            <a:r>
              <a:rPr lang="el-GR" altLang="ko-KR" dirty="0" smtClean="0"/>
              <a:t>θ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찾는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훈련 세트에 대한 비용 함수는 모든 훈련 샘플의 비용을 평균한 것이며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손실 로그라 부름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비용 함수의 최소값을 계산하는 알려진 해가 없으나</a:t>
            </a:r>
            <a:r>
              <a:rPr lang="en-US" altLang="ko-KR" dirty="0"/>
              <a:t> </a:t>
            </a:r>
            <a:r>
              <a:rPr lang="ko-KR" altLang="en-US" dirty="0" smtClean="0"/>
              <a:t>이 비용 함수는 볼록 함수이므로 경사 </a:t>
            </a:r>
            <a:r>
              <a:rPr lang="ko-KR" altLang="en-US" dirty="0" err="1" smtClean="0"/>
              <a:t>하강법이</a:t>
            </a:r>
            <a:r>
              <a:rPr lang="ko-KR" altLang="en-US" dirty="0" smtClean="0"/>
              <a:t> 전역 최소값을 찾는 것을 보장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이는 비용함수의 편도함수와 비슷함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식 </a:t>
            </a:r>
            <a:r>
              <a:rPr lang="en-US" altLang="ko-KR" dirty="0" smtClean="0"/>
              <a:t>4-5)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각 샘플에 대해 예측 오차를 계산하고</a:t>
            </a:r>
            <a:r>
              <a:rPr lang="en-US" altLang="ko-KR" dirty="0" smtClean="0"/>
              <a:t>, j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특성값을</a:t>
            </a:r>
            <a:r>
              <a:rPr lang="ko-KR" altLang="en-US" dirty="0" smtClean="0"/>
              <a:t> 곱해서 모든 훈련 샘플에 대해 평균을 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 편도 함수를 포함한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벡터를 만들면 배치 경사 </a:t>
            </a:r>
            <a:r>
              <a:rPr lang="ko-KR" altLang="en-US" dirty="0" err="1" smtClean="0"/>
              <a:t>하강법</a:t>
            </a:r>
            <a:r>
              <a:rPr lang="ko-KR" altLang="en-US" dirty="0" smtClean="0"/>
              <a:t> 알고리즘을 사용할 수 있음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71320"/>
            <a:ext cx="23812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33313"/>
            <a:ext cx="36004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95307"/>
            <a:ext cx="2809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546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결정 경계</a:t>
            </a:r>
            <a:r>
              <a:rPr lang="en-US" altLang="ko-KR" b="1" dirty="0" smtClean="0"/>
              <a:t>(Decision Boundary)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회귀를 설명하기 붓꽃 데이터 셋을 사용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데이터 셋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세개의</a:t>
            </a:r>
            <a:r>
              <a:rPr lang="ko-KR" altLang="en-US" dirty="0" smtClean="0"/>
              <a:t> 품종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, Iris-</a:t>
            </a:r>
            <a:r>
              <a:rPr lang="en-US" altLang="ko-KR" dirty="0" err="1" smtClean="0"/>
              <a:t>Versicolor</a:t>
            </a:r>
            <a:r>
              <a:rPr lang="en-US" altLang="ko-KR" dirty="0" smtClean="0"/>
              <a:t>, Iris-</a:t>
            </a:r>
            <a:r>
              <a:rPr lang="en-US" altLang="ko-KR" dirty="0" err="1" smtClean="0"/>
              <a:t>Verginica</a:t>
            </a:r>
            <a:r>
              <a:rPr lang="ko-KR" altLang="en-US" dirty="0" smtClean="0"/>
              <a:t>에 속하는 붓꽃 </a:t>
            </a:r>
            <a:r>
              <a:rPr lang="en-US" altLang="ko-KR" dirty="0" smtClean="0"/>
              <a:t>150</a:t>
            </a:r>
            <a:r>
              <a:rPr lang="ko-KR" altLang="en-US" dirty="0" smtClean="0"/>
              <a:t>개의 꽃잎과 꽃받침의 너비와 길이를 담고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꽃잎의 너비가 </a:t>
            </a:r>
            <a:r>
              <a:rPr lang="en-US" altLang="ko-KR" dirty="0" smtClean="0"/>
              <a:t>0~3cm</a:t>
            </a:r>
            <a:r>
              <a:rPr lang="ko-KR" altLang="en-US" dirty="0" smtClean="0"/>
              <a:t>인 꽃에 대해 모델의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확률을 계산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Iris-</a:t>
            </a:r>
            <a:r>
              <a:rPr lang="en-US" altLang="ko-KR" dirty="0" err="1" smtClean="0"/>
              <a:t>Virginica</a:t>
            </a:r>
            <a:r>
              <a:rPr lang="ko-KR" altLang="en-US" dirty="0" smtClean="0"/>
              <a:t>의 꽃잎 넓이는 </a:t>
            </a:r>
            <a:r>
              <a:rPr lang="en-US" altLang="ko-KR" dirty="0" smtClean="0"/>
              <a:t>1.4~2.5cm</a:t>
            </a:r>
            <a:r>
              <a:rPr lang="ko-KR" altLang="en-US" smtClean="0"/>
              <a:t>에 분포하고 다른 </a:t>
            </a:r>
            <a:r>
              <a:rPr lang="ko-KR" altLang="en-US" dirty="0" smtClean="0"/>
              <a:t>붓꽃은 일반적으로 꽃잎 너비가 더 작아 </a:t>
            </a:r>
            <a:r>
              <a:rPr lang="en-US" altLang="ko-KR" dirty="0" smtClean="0"/>
              <a:t>0.1~1.8cm</a:t>
            </a:r>
            <a:r>
              <a:rPr lang="ko-KR" altLang="en-US" dirty="0" smtClean="0"/>
              <a:t>에 분포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약간 중첩되는 부분이 있으나 꽃잎 너비가 </a:t>
            </a:r>
            <a:r>
              <a:rPr lang="en-US" altLang="ko-KR" dirty="0" smtClean="0"/>
              <a:t>2cm </a:t>
            </a:r>
            <a:r>
              <a:rPr lang="ko-KR" altLang="en-US" dirty="0" smtClean="0"/>
              <a:t>이상인 꽃은 분류기가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Verginica</a:t>
            </a:r>
            <a:r>
              <a:rPr lang="ko-KR" altLang="en-US" dirty="0" smtClean="0"/>
              <a:t>라고 강하게 확신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양쪽의 확률이 똑같이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가 되는 </a:t>
            </a:r>
            <a:r>
              <a:rPr lang="en-US" altLang="ko-KR" dirty="0" smtClean="0"/>
              <a:t>1.6cm</a:t>
            </a:r>
            <a:r>
              <a:rPr lang="ko-KR" altLang="en-US" dirty="0"/>
              <a:t> </a:t>
            </a:r>
            <a:r>
              <a:rPr lang="ko-KR" altLang="en-US" dirty="0" smtClean="0"/>
              <a:t>근방에서 결정 경계가 만들어짐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꽃잎 너비가 </a:t>
            </a:r>
            <a:r>
              <a:rPr lang="en-US" altLang="ko-KR" dirty="0" smtClean="0"/>
              <a:t>1.6cm</a:t>
            </a:r>
            <a:r>
              <a:rPr lang="ko-KR" altLang="en-US" dirty="0" smtClean="0"/>
              <a:t>보다 크면 분류기는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Verginica</a:t>
            </a:r>
            <a:r>
              <a:rPr lang="ko-KR" altLang="en-US" dirty="0" smtClean="0"/>
              <a:t>로 분류하고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그보다 작으면 아니라고 예측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625318"/>
            <a:ext cx="62579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288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결정 경계</a:t>
            </a:r>
            <a:r>
              <a:rPr lang="en-US" altLang="ko-KR" b="1" dirty="0" smtClean="0"/>
              <a:t>(Decision Boundary)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같은 </a:t>
            </a:r>
            <a:r>
              <a:rPr lang="ko-KR" altLang="en-US" dirty="0" err="1" smtClean="0"/>
              <a:t>데이터셋으로</a:t>
            </a:r>
            <a:r>
              <a:rPr lang="ko-KR" altLang="en-US" dirty="0" smtClean="0"/>
              <a:t> 꽃잎 너비와 길이 두 개의 특성으로 보여줌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훈련이 끝나면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분류기가 이 두 특성을 기반으로 하여 새로운 꽃이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Verginica</a:t>
            </a:r>
            <a:r>
              <a:rPr lang="ko-KR" altLang="en-US" dirty="0" smtClean="0"/>
              <a:t>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확률을 추정할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점선은 모델이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확률을 추정하는 지점으로</a:t>
            </a:r>
            <a:r>
              <a:rPr lang="en-US" altLang="ko-KR" dirty="0"/>
              <a:t> </a:t>
            </a:r>
            <a:r>
              <a:rPr lang="ko-KR" altLang="en-US" dirty="0" smtClean="0"/>
              <a:t>모델의 결정 경계</a:t>
            </a: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625318"/>
            <a:ext cx="63150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22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소프트맥스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 Regression)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 모델은 여러 개의 이진 분류기를 훈련시켜 연결하지 않고 직접 다중 클래스를 지원하도록 일반화될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회귀 또는 다항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회귀라고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샘플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주어지면 먼저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회귀 모델이 각 클래스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에 대한 점수 </a:t>
            </a:r>
            <a:r>
              <a:rPr lang="en-US" altLang="ko-KR" dirty="0" err="1" smtClean="0"/>
              <a:t>s</a:t>
            </a:r>
            <a:r>
              <a:rPr lang="en-US" altLang="ko-KR" sz="1000" dirty="0" err="1" smtClean="0"/>
              <a:t>k</a:t>
            </a:r>
            <a:r>
              <a:rPr lang="en-US" altLang="ko-KR" dirty="0" smtClean="0"/>
              <a:t>(x)</a:t>
            </a:r>
            <a:r>
              <a:rPr lang="ko-KR" altLang="en-US" dirty="0" smtClean="0"/>
              <a:t>를 계산하고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점수에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함수를 적용하여 클래스의 확률을 추정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샘플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대해 각 클래스의 점수가 계산되면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함수를 통과시켜 클래스 </a:t>
            </a:r>
            <a:r>
              <a:rPr lang="en-US" altLang="ko-KR" dirty="0" smtClean="0"/>
              <a:t>k</a:t>
            </a:r>
            <a:r>
              <a:rPr lang="ko-KR" altLang="en-US" dirty="0" smtClean="0"/>
              <a:t>에 속할 확률을 추정할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02316"/>
            <a:ext cx="2295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7311"/>
            <a:ext cx="58769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024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소프트맥스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Softmax</a:t>
            </a:r>
            <a:r>
              <a:rPr lang="en-US" altLang="ko-KR" b="1" dirty="0" smtClean="0"/>
              <a:t> Regression)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로지스틱</a:t>
            </a:r>
            <a:r>
              <a:rPr lang="ko-KR" altLang="en-US" dirty="0" smtClean="0"/>
              <a:t> </a:t>
            </a:r>
            <a:r>
              <a:rPr lang="ko-KR" altLang="en-US" dirty="0"/>
              <a:t>회귀 분류기와 마찬가지로 </a:t>
            </a:r>
            <a:r>
              <a:rPr lang="ko-KR" altLang="en-US" dirty="0" err="1"/>
              <a:t>소프트맥스</a:t>
            </a:r>
            <a:r>
              <a:rPr lang="ko-KR" altLang="en-US" dirty="0"/>
              <a:t> 회귀 분류기는 추정 확률이 가장 높은 클래스</a:t>
            </a:r>
            <a:r>
              <a:rPr lang="en-US" altLang="ko-KR" dirty="0"/>
              <a:t>(</a:t>
            </a:r>
            <a:r>
              <a:rPr lang="ko-KR" altLang="en-US" dirty="0"/>
              <a:t>가장 높은 점수를 가진 클래스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endParaRPr lang="en-US" altLang="ko-KR" dirty="0" err="1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71320"/>
            <a:ext cx="61626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654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소프트맥스</a:t>
            </a:r>
            <a:r>
              <a:rPr lang="ko-KR" altLang="en-US" b="1" dirty="0" smtClean="0"/>
              <a:t> 회귀</a:t>
            </a:r>
            <a:r>
              <a:rPr lang="en-US" altLang="ko-KR" b="1" dirty="0"/>
              <a:t> </a:t>
            </a:r>
            <a:r>
              <a:rPr lang="ko-KR" altLang="en-US" b="1" dirty="0" smtClean="0"/>
              <a:t>훈련 방법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소프트맥스</a:t>
            </a:r>
            <a:r>
              <a:rPr lang="ko-KR" altLang="en-US" dirty="0" smtClean="0"/>
              <a:t> 회귀 분류기는 한 번에 하나의 클래스만 예측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출력 </a:t>
            </a:r>
            <a:r>
              <a:rPr lang="en-US" altLang="ko-KR" dirty="0" smtClean="0"/>
              <a:t>X)</a:t>
            </a:r>
            <a:r>
              <a:rPr lang="ko-KR" altLang="en-US" dirty="0" smtClean="0"/>
              <a:t>하므로 종류가 다른 붓꽃 같이 상호 배타적인 클래스에서만 사용해야 함</a:t>
            </a:r>
            <a:r>
              <a:rPr lang="en-US" altLang="ko-KR" dirty="0" smtClean="0"/>
              <a:t>(= </a:t>
            </a:r>
            <a:r>
              <a:rPr lang="ko-KR" altLang="en-US" dirty="0" smtClean="0"/>
              <a:t>하나의 사진에서 여러 사람의 얼굴을 인식하는 데는 사용할 수 없음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크로스 엔트로피 비용 함수를 최소화하는 것은 타깃 클래스에 대해 낮은 확률을 예측하는 모델을 억제하므로 이 목적에 부합하며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추정된 클래스의 확률이 타깃 클래스에 얼마나 잘 맞는지 측정하는 용도로 종종 사용됨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비용 함수에 대한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벡트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이제 각 클래스에 대한 </a:t>
            </a:r>
            <a:r>
              <a:rPr lang="ko-KR" altLang="en-US" dirty="0" err="1" smtClean="0"/>
              <a:t>그래디언트</a:t>
            </a:r>
            <a:r>
              <a:rPr lang="ko-KR" altLang="en-US" dirty="0" smtClean="0"/>
              <a:t> 벡터를 계산할 수 있으므로 비용 함수를 최소화하기 위한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행렬을 찾기 위해 경사 </a:t>
            </a:r>
            <a:r>
              <a:rPr lang="ko-KR" altLang="en-US" dirty="0" err="1" smtClean="0"/>
              <a:t>하강법을사용할</a:t>
            </a:r>
            <a:r>
              <a:rPr lang="ko-KR" altLang="en-US" dirty="0" smtClean="0"/>
              <a:t> 수 있음</a:t>
            </a:r>
            <a:endParaRPr lang="en-US" altLang="ko-K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79315"/>
            <a:ext cx="43434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18308"/>
            <a:ext cx="33432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140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소프트맥스</a:t>
            </a:r>
            <a:r>
              <a:rPr lang="ko-KR" altLang="en-US" b="1" dirty="0" smtClean="0"/>
              <a:t> 회귀</a:t>
            </a:r>
            <a:r>
              <a:rPr lang="en-US" altLang="ko-KR" b="1" dirty="0"/>
              <a:t> </a:t>
            </a:r>
            <a:r>
              <a:rPr lang="ko-KR" altLang="en-US" b="1" dirty="0" smtClean="0"/>
              <a:t>예시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꽃잎의 길이가 </a:t>
            </a:r>
            <a:r>
              <a:rPr lang="en-US" altLang="ko-KR" dirty="0" smtClean="0"/>
              <a:t>5cm, </a:t>
            </a:r>
            <a:r>
              <a:rPr lang="ko-KR" altLang="en-US" dirty="0" smtClean="0"/>
              <a:t>너비가 </a:t>
            </a:r>
            <a:r>
              <a:rPr lang="en-US" altLang="ko-KR" dirty="0" smtClean="0"/>
              <a:t>2cm</a:t>
            </a:r>
            <a:r>
              <a:rPr lang="ko-KR" altLang="en-US" dirty="0" smtClean="0"/>
              <a:t>인 붓꽃을 발견했다고 가정하고 이 붓꽃의 품종이 무엇인지 모델에 질의하면 </a:t>
            </a:r>
            <a:r>
              <a:rPr lang="en-US" altLang="ko-KR" dirty="0" smtClean="0"/>
              <a:t>94.2%</a:t>
            </a:r>
            <a:r>
              <a:rPr lang="ko-KR" altLang="en-US" dirty="0" smtClean="0"/>
              <a:t>의 확률로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Virginica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5.8% </a:t>
            </a:r>
            <a:r>
              <a:rPr lang="ko-KR" altLang="en-US" dirty="0" smtClean="0"/>
              <a:t>확률로 </a:t>
            </a:r>
            <a:r>
              <a:rPr lang="en-US" altLang="ko-KR" dirty="0" smtClean="0"/>
              <a:t>Iris-</a:t>
            </a:r>
            <a:r>
              <a:rPr lang="en-US" altLang="ko-KR" dirty="0" err="1" smtClean="0"/>
              <a:t>Versicolor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출력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클래스 사이의 결정 경계가 모두 선형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 모델은 추정 확률 </a:t>
            </a:r>
            <a:r>
              <a:rPr lang="en-US" altLang="ko-KR" dirty="0" smtClean="0"/>
              <a:t>50% </a:t>
            </a:r>
            <a:r>
              <a:rPr lang="ko-KR" altLang="en-US" dirty="0" smtClean="0"/>
              <a:t>이하인 클래스를 예측할 수도 있음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예를 들어 모든 결정 경계가 만나는 지점에서는 모든 클래스가 동일하게 </a:t>
            </a:r>
            <a:r>
              <a:rPr lang="en-US" altLang="ko-KR" dirty="0" smtClean="0"/>
              <a:t>33%</a:t>
            </a:r>
            <a:r>
              <a:rPr lang="ko-KR" altLang="en-US" dirty="0" smtClean="0"/>
              <a:t>의 추정 확률을 가짐</a:t>
            </a: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348319"/>
            <a:ext cx="63531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3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개요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가장 간단한 모델 중 하나인 선형회귀</a:t>
            </a:r>
            <a:r>
              <a:rPr lang="en-US" altLang="ko-KR" b="1" dirty="0" smtClean="0"/>
              <a:t>(Linear Regression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직접 계산할 수 있는 공식을 사용하여 훈련 세트에 가장 잘 맞는 모델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훈련 세트에 대해 비용 함수를 최소화하는 모델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해석적으로 구함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경사 </a:t>
            </a:r>
            <a:r>
              <a:rPr lang="ko-KR" altLang="en-US" dirty="0" err="1" smtClean="0"/>
              <a:t>하강법</a:t>
            </a:r>
            <a:r>
              <a:rPr lang="en-US" altLang="ko-KR" dirty="0" smtClean="0"/>
              <a:t>(GD)</a:t>
            </a:r>
            <a:r>
              <a:rPr lang="ko-KR" altLang="en-US" dirty="0" smtClean="0"/>
              <a:t>이라 불리는 반복적인 최적화 방식을 사용하여 모델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조금씩 바꾸면서 비용 함수를 훈련 세트에 대해 최소화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결국에는 앞의 방법과 동일한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수렴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비선형 </a:t>
            </a:r>
            <a:r>
              <a:rPr lang="ko-KR" altLang="en-US" b="1" dirty="0" err="1" smtClean="0"/>
              <a:t>데이터셋에</a:t>
            </a:r>
            <a:r>
              <a:rPr lang="ko-KR" altLang="en-US" b="1" dirty="0" smtClean="0"/>
              <a:t> 훈련시킬 수 있는 다항 </a:t>
            </a:r>
            <a:r>
              <a:rPr lang="ko-KR" altLang="en-US" b="1" dirty="0" smtClean="0"/>
              <a:t>회귀</a:t>
            </a:r>
            <a:r>
              <a:rPr lang="en-US" altLang="ko-KR" b="1" dirty="0" smtClean="0"/>
              <a:t>(Polynomial Regression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선형 회귀보다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많아서 훈련 데이터에 </a:t>
            </a:r>
            <a:r>
              <a:rPr lang="ko-KR" altLang="en-US" dirty="0" err="1" smtClean="0"/>
              <a:t>과대적합되기</a:t>
            </a:r>
            <a:r>
              <a:rPr lang="ko-KR" altLang="en-US" dirty="0" smtClean="0"/>
              <a:t> 더 쉬우므로 학습 곡선</a:t>
            </a:r>
            <a:r>
              <a:rPr lang="en-US" altLang="ko-KR" dirty="0" smtClean="0"/>
              <a:t>(Learning Curve)</a:t>
            </a:r>
            <a:r>
              <a:rPr lang="ko-KR" altLang="en-US" dirty="0" smtClean="0"/>
              <a:t>을 사용해 모델이 </a:t>
            </a:r>
            <a:r>
              <a:rPr lang="ko-KR" altLang="en-US" dirty="0" err="1" smtClean="0"/>
              <a:t>과대적합되는지</a:t>
            </a:r>
            <a:r>
              <a:rPr lang="ko-KR" altLang="en-US" dirty="0" smtClean="0"/>
              <a:t> 감지하는 방법을 살펴봄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그런 다음 훈련 세트의 과대적합을 감소시킬 수 있는 규제 기법을 몇 가지 알아 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분류 작업에 널리 사용하는 모델인 그 </a:t>
            </a:r>
            <a:r>
              <a:rPr lang="ko-KR" altLang="en-US" b="1" dirty="0" smtClean="0"/>
              <a:t>외 회귀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분류 작업에 널리 사용하는 모델인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회귀와 </a:t>
            </a:r>
            <a:r>
              <a:rPr lang="ko-KR" altLang="en-US" dirty="0" err="1" smtClean="0"/>
              <a:t>소프트맥스</a:t>
            </a:r>
            <a:r>
              <a:rPr lang="ko-KR" altLang="en-US" dirty="0" smtClean="0"/>
              <a:t> 회귀를 살펴봄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149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선형회귀</a:t>
            </a:r>
            <a:r>
              <a:rPr lang="en-US" altLang="ko-KR" b="1" dirty="0" smtClean="0"/>
              <a:t>(linear regression)</a:t>
            </a:r>
          </a:p>
          <a:p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49625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924944"/>
            <a:ext cx="49625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00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MSE(Mean Squared Error)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모델을 훈련시킨다는 것은 모델이 훈련 세트에 가장 잘 맞도록 모델 </a:t>
            </a:r>
            <a:r>
              <a:rPr lang="ko-KR" altLang="en-US" dirty="0" err="1"/>
              <a:t>파라미터를</a:t>
            </a:r>
            <a:r>
              <a:rPr lang="ko-KR" altLang="en-US" dirty="0"/>
              <a:t> 설정하는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이를 위해 먼저 모델이 훈련 데이터에 얼마나 잘 들어맞는지 측정해야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회귀에 가장 널리 사용되는 성능 측정 지표는 평균 제곱근 오차</a:t>
            </a:r>
            <a:r>
              <a:rPr lang="en-US" altLang="ko-KR" dirty="0"/>
              <a:t>(RMSE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 회귀 모델을 훈련시키려면 </a:t>
            </a:r>
            <a:r>
              <a:rPr lang="en-US" altLang="ko-KR" dirty="0" smtClean="0"/>
              <a:t>RMSE</a:t>
            </a:r>
            <a:r>
              <a:rPr lang="ko-KR" altLang="en-US" dirty="0" smtClean="0"/>
              <a:t>를 최소화하는 </a:t>
            </a:r>
            <a:r>
              <a:rPr lang="el-GR" altLang="ko-KR" dirty="0" smtClean="0"/>
              <a:t>θ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찾아야 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실제로는 </a:t>
            </a:r>
            <a:r>
              <a:rPr lang="en-US" altLang="ko-KR" dirty="0" smtClean="0"/>
              <a:t>RMSE</a:t>
            </a:r>
            <a:r>
              <a:rPr lang="ko-KR" altLang="en-US" dirty="0" smtClean="0"/>
              <a:t>보다 평균</a:t>
            </a:r>
            <a:r>
              <a:rPr lang="en-US" altLang="ko-KR" dirty="0"/>
              <a:t> </a:t>
            </a:r>
            <a:r>
              <a:rPr lang="ko-KR" altLang="en-US" dirty="0" smtClean="0"/>
              <a:t>제곱 오차</a:t>
            </a:r>
            <a:r>
              <a:rPr lang="en-US" altLang="ko-KR" dirty="0" smtClean="0"/>
              <a:t>(MSE)</a:t>
            </a:r>
            <a:r>
              <a:rPr lang="ko-KR" altLang="en-US" dirty="0" smtClean="0"/>
              <a:t>를 최소화하는 것이 같은 결과를 내면서 더 간단함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어떤 함수를 최소화하는 것은 그 함수의 제곱근을 최소화하는 것과 같으므로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26384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37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정규방정식</a:t>
            </a:r>
            <a:r>
              <a:rPr lang="en-US" altLang="ko-KR" b="1" dirty="0" smtClean="0"/>
              <a:t>(Normal Equation)</a:t>
            </a:r>
            <a:endParaRPr lang="ko-KR" altLang="en-US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비용 함수를 최소화하는 </a:t>
            </a:r>
            <a:r>
              <a:rPr lang="el-GR" altLang="ko-KR" dirty="0" smtClean="0"/>
              <a:t>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찾기위한</a:t>
            </a:r>
            <a:r>
              <a:rPr lang="ko-KR" altLang="en-US" dirty="0" smtClean="0"/>
              <a:t> 수학 공식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en-US" altLang="ko-K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2" y="764704"/>
            <a:ext cx="29337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7"/>
          <a:stretch/>
        </p:blipFill>
        <p:spPr bwMode="auto">
          <a:xfrm>
            <a:off x="4070987" y="764703"/>
            <a:ext cx="5071049" cy="326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2" y="4672305"/>
            <a:ext cx="39338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2" y="3036985"/>
            <a:ext cx="16954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20706"/>
            <a:ext cx="47244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39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정규방정식</a:t>
            </a:r>
            <a:r>
              <a:rPr lang="en-US" altLang="ko-KR" b="1" dirty="0" smtClean="0"/>
              <a:t>(Normal Equation) – </a:t>
            </a:r>
            <a:r>
              <a:rPr lang="ko-KR" altLang="en-US" b="1" dirty="0" smtClean="0"/>
              <a:t>계산 복잡도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정규 방정식은 </a:t>
            </a:r>
            <a:r>
              <a:rPr lang="en-US" altLang="ko-KR" dirty="0" smtClean="0"/>
              <a:t>(n+1) * (n+1) </a:t>
            </a:r>
            <a:r>
              <a:rPr lang="ko-KR" altLang="en-US" dirty="0" smtClean="0"/>
              <a:t>크기가 되는 </a:t>
            </a:r>
            <a:r>
              <a:rPr lang="ko-KR" altLang="en-US" dirty="0" err="1" smtClean="0"/>
              <a:t>역행렬을</a:t>
            </a:r>
            <a:r>
              <a:rPr lang="ko-KR" altLang="en-US" dirty="0" smtClean="0"/>
              <a:t> 계산</a:t>
            </a:r>
            <a:r>
              <a:rPr lang="en-US" altLang="ko-KR" dirty="0" smtClean="0"/>
              <a:t>(n</a:t>
            </a:r>
            <a:r>
              <a:rPr lang="ko-KR" altLang="en-US" dirty="0" smtClean="0"/>
              <a:t>은 특성 수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역행렬을</a:t>
            </a:r>
            <a:r>
              <a:rPr lang="ko-KR" altLang="en-US" dirty="0" smtClean="0"/>
              <a:t> 계산하는 계산 복잡도는 </a:t>
            </a:r>
            <a:r>
              <a:rPr lang="en-US" altLang="ko-KR" dirty="0" smtClean="0"/>
              <a:t>n^2.4 ~ n^3 </a:t>
            </a:r>
            <a:r>
              <a:rPr lang="ko-KR" altLang="en-US" dirty="0" smtClean="0"/>
              <a:t>사이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특성 수가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늘어나면 계산 시간이 대략 </a:t>
            </a:r>
            <a:r>
              <a:rPr lang="en-US" altLang="ko-KR" dirty="0" smtClean="0"/>
              <a:t>5.3 ~ 8</a:t>
            </a:r>
            <a:r>
              <a:rPr lang="ko-KR" altLang="en-US" dirty="0" smtClean="0"/>
              <a:t>배로 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18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7990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경사 </a:t>
            </a:r>
            <a:r>
              <a:rPr lang="ko-KR" altLang="en-US" b="1" dirty="0" err="1" smtClean="0"/>
              <a:t>하강법</a:t>
            </a:r>
            <a:r>
              <a:rPr lang="en-US" altLang="ko-KR" b="1" dirty="0" smtClean="0"/>
              <a:t>(Gradient Decent, GD)</a:t>
            </a:r>
            <a:endParaRPr lang="ko-KR" altLang="en-US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여러 종류의 문제에서 해법을 찾을 수 있는 매우 일반적인 최적화 알고리즘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 아이디어는 비용 함수를 최소화하기 위해 반복해서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조정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파라미터</a:t>
            </a:r>
            <a:r>
              <a:rPr lang="ko-KR" altLang="en-US" dirty="0" smtClean="0"/>
              <a:t> 벡터 </a:t>
            </a:r>
            <a:r>
              <a:rPr lang="el-GR" altLang="ko-KR" dirty="0" smtClean="0"/>
              <a:t>θ</a:t>
            </a:r>
            <a:r>
              <a:rPr lang="ko-KR" altLang="en-US" dirty="0" smtClean="0"/>
              <a:t>에 대해 비용 함수의 현재 </a:t>
            </a:r>
            <a:r>
              <a:rPr lang="ko-KR" altLang="en-US" dirty="0" err="1" smtClean="0"/>
              <a:t>그래디언트를</a:t>
            </a:r>
            <a:r>
              <a:rPr lang="ko-KR" altLang="en-US" dirty="0" smtClean="0"/>
              <a:t> 계산하고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그래디언트가</a:t>
            </a:r>
            <a:r>
              <a:rPr lang="ko-KR" altLang="en-US" dirty="0" smtClean="0"/>
              <a:t> 감소하는 방향으로 진행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그래디언트가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되면 최소값에 도달한 것을 의미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구체적으로 </a:t>
            </a:r>
            <a:r>
              <a:rPr lang="el-GR" altLang="ko-KR" dirty="0" smtClean="0"/>
              <a:t>θ</a:t>
            </a:r>
            <a:r>
              <a:rPr lang="ko-KR" altLang="en-US" dirty="0" smtClean="0"/>
              <a:t>를 임의의 값으로 시작해서 한 번에 조금씩 비용 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MSE)</a:t>
            </a:r>
            <a:r>
              <a:rPr lang="ko-KR" altLang="en-US" dirty="0" smtClean="0"/>
              <a:t>가 감소되는 방향으로 진행하여 알고리즘이 최소값에 수렴할 때까지 점진적으로 향상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경사 </a:t>
            </a:r>
            <a:r>
              <a:rPr lang="ko-KR" altLang="en-US" dirty="0" err="1"/>
              <a:t>하강법에서</a:t>
            </a:r>
            <a:r>
              <a:rPr lang="ko-KR" altLang="en-US" dirty="0"/>
              <a:t> 중요한 </a:t>
            </a:r>
            <a:r>
              <a:rPr lang="ko-KR" altLang="en-US" dirty="0" err="1"/>
              <a:t>파라미터는</a:t>
            </a:r>
            <a:r>
              <a:rPr lang="ko-KR" altLang="en-US" dirty="0"/>
              <a:t> 스텝의 크기로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en-US" altLang="ko-KR" dirty="0"/>
              <a:t>(Learning Rate) </a:t>
            </a:r>
            <a:r>
              <a:rPr lang="ko-KR" altLang="en-US" dirty="0" err="1"/>
              <a:t>하이퍼파라미터로</a:t>
            </a:r>
            <a:r>
              <a:rPr lang="ko-KR" altLang="en-US" dirty="0"/>
              <a:t> 결정</a:t>
            </a:r>
            <a:endParaRPr lang="en-US" altLang="ko-K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3287311"/>
            <a:ext cx="627697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19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2788</Words>
  <Application>Microsoft Office PowerPoint</Application>
  <PresentationFormat>화면 슬라이드 쇼(4:3)</PresentationFormat>
  <Paragraphs>389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맑은 고딕</vt:lpstr>
      <vt:lpstr>Arial</vt:lpstr>
      <vt:lpstr>Office 테마</vt:lpstr>
      <vt:lpstr>Chapter4 모델 훈련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 모델 훈련</dc:title>
  <dc:creator>User</dc:creator>
  <cp:lastModifiedBy>진지한 [Ji-han Jin]</cp:lastModifiedBy>
  <cp:revision>46</cp:revision>
  <dcterms:created xsi:type="dcterms:W3CDTF">2018-07-26T22:31:49Z</dcterms:created>
  <dcterms:modified xsi:type="dcterms:W3CDTF">2018-08-08T05:18:33Z</dcterms:modified>
</cp:coreProperties>
</file>