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5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7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9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4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7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3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의사결정 트리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5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의사결정 트리</a:t>
            </a:r>
            <a:r>
              <a:rPr lang="en-US" altLang="ko-KR" b="1" dirty="0" smtClean="0"/>
              <a:t> – Decision Trees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귀납적 추론을 기반으로 하는 의사결정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실무적으로 가장 많이 사용되고 있는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 중 하나로 지도학습 모델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의사결정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주로 불연속 데이터를 다루며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발생돼도 중단되거나 엉뚱한 결과를 보여주지 않는 매우 강건한 모델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51520" y="5373216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지도 학습</a:t>
            </a:r>
            <a:r>
              <a:rPr lang="en-US" altLang="ko-KR" sz="1400" dirty="0" smtClean="0"/>
              <a:t>(Supervised Learning)</a:t>
            </a:r>
          </a:p>
          <a:p>
            <a:r>
              <a:rPr lang="en-US" altLang="ko-KR" sz="1400" dirty="0" smtClean="0"/>
              <a:t>- Training Data </a:t>
            </a:r>
            <a:r>
              <a:rPr lang="ko-KR" altLang="en-US" sz="1400" dirty="0" smtClean="0"/>
              <a:t>로부터 하나의 함수를 유추해내기 위한 </a:t>
            </a:r>
            <a:r>
              <a:rPr lang="en-US" altLang="ko-KR" sz="1400" dirty="0" smtClean="0"/>
              <a:t>Learning Machine </a:t>
            </a:r>
            <a:r>
              <a:rPr lang="ko-KR" altLang="en-US" sz="1400" dirty="0" smtClean="0"/>
              <a:t>의 한 방법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훈련 데이터는 일반적으로 입력 객체에 대한 속성을 벡터 형태로 포함하고 있으며 각각의 벡터에 대해 원하는 결과가 무엇인지 표시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지도 </a:t>
            </a:r>
            <a:r>
              <a:rPr lang="ko-KR" altLang="en-US" sz="1400" dirty="0" err="1" smtClean="0"/>
              <a:t>학습기</a:t>
            </a:r>
            <a:r>
              <a:rPr lang="en-US" altLang="ko-KR" sz="1400" dirty="0" smtClean="0"/>
              <a:t>(Supervised Learner)</a:t>
            </a:r>
            <a:r>
              <a:rPr lang="ko-KR" altLang="en-US" sz="1400" dirty="0" smtClean="0"/>
              <a:t>가 하는 작업은 훈련 데이터로부터 주어진 데이터에 대해 예측하고자 하는 값을 올바로 추측해내는 것</a:t>
            </a:r>
            <a:endParaRPr lang="ko-KR" altLang="ko-KR" sz="1400" dirty="0"/>
          </a:p>
        </p:txBody>
      </p:sp>
      <p:pic>
        <p:nvPicPr>
          <p:cNvPr id="2053" name="Picture 5" descr="https://cdn-images-1.medium.com/max/1600/1*xGsYc6aXehD7lyoLEn-m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47" y="1737975"/>
            <a:ext cx="4564706" cy="36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알고리즘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나무를 거꾸로 세운 것과 같이 맨 위쪽에 위치한 루트</a:t>
            </a:r>
            <a:r>
              <a:rPr lang="en-US" altLang="ko-KR" dirty="0" smtClean="0"/>
              <a:t>(root)</a:t>
            </a:r>
            <a:r>
              <a:rPr lang="ko-KR" altLang="en-US" dirty="0" smtClean="0"/>
              <a:t>부터 시작해 줄기</a:t>
            </a:r>
            <a:r>
              <a:rPr lang="en-US" altLang="ko-KR" dirty="0" smtClean="0"/>
              <a:t>(</a:t>
            </a:r>
            <a:r>
              <a:rPr lang="en-US" altLang="ko-KR" dirty="0" smtClean="0"/>
              <a:t>branch), </a:t>
            </a:r>
            <a:r>
              <a:rPr lang="ko-KR" altLang="en-US" dirty="0" smtClean="0"/>
              <a:t>이파리</a:t>
            </a:r>
            <a:r>
              <a:rPr lang="en-US" altLang="ko-KR" dirty="0" smtClean="0"/>
              <a:t>(leaf) </a:t>
            </a:r>
            <a:r>
              <a:rPr lang="ko-KR" altLang="en-US" dirty="0" smtClean="0"/>
              <a:t>순서로 하향식 의사결정 구조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상황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을 분류하는 부분을 의사결정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(decision node)</a:t>
            </a:r>
            <a:r>
              <a:rPr lang="ko-KR" altLang="en-US" dirty="0" smtClean="0"/>
              <a:t>라고 하고 또 다른 줄기를 만드는 분기점이 됨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이라고 하고 각 속성들은 분기를 결정하는 속성값</a:t>
            </a:r>
            <a:r>
              <a:rPr lang="en-US" altLang="ko-KR" dirty="0" smtClean="0"/>
              <a:t>(attribute value)</a:t>
            </a:r>
            <a:r>
              <a:rPr lang="ko-KR" altLang="en-US" dirty="0" smtClean="0"/>
              <a:t>을 가짐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대부분의 의사결정 트리 모델은 다음과 같은 핵심적임 개념을 공통적으로 가짐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하향식 의사결정 흐름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탐색 기반의 트리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</a:t>
            </a:r>
            <a:r>
              <a:rPr lang="ko-KR" altLang="en-US" sz="1400" dirty="0" smtClean="0"/>
              <a:t> 탐색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후보자 중에서 최선의 것을 선택하는 방식</a:t>
            </a:r>
            <a:endParaRPr lang="en-US" altLang="ko-KR" dirty="0" smtClean="0"/>
          </a:p>
        </p:txBody>
      </p:sp>
      <p:pic>
        <p:nvPicPr>
          <p:cNvPr id="5125" name="Picture 5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291973"/>
            <a:ext cx="5508612" cy="23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엔트로피</a:t>
            </a:r>
            <a:r>
              <a:rPr lang="en-US" altLang="ko-KR" b="1" dirty="0" smtClean="0"/>
              <a:t>(entropy)</a:t>
            </a:r>
            <a:r>
              <a:rPr lang="ko-KR" altLang="en-US" b="1" dirty="0" smtClean="0"/>
              <a:t>와 정보획득</a:t>
            </a:r>
            <a:r>
              <a:rPr lang="en-US" altLang="ko-KR" b="1" dirty="0" smtClean="0"/>
              <a:t>(information gain)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최적의 의사결정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의사결정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수를 가능한 한 최소화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엔트로피를 통해 얻은 정보획득 값으로 결정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엔트로피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가지 임의의 사건이 모여있는 집합의 순수성</a:t>
            </a:r>
            <a:r>
              <a:rPr lang="en-US" altLang="ko-KR" dirty="0" smtClean="0"/>
              <a:t>(purity) </a:t>
            </a:r>
            <a:r>
              <a:rPr lang="ko-KR" altLang="en-US" dirty="0" smtClean="0"/>
              <a:t>또는 단일성</a:t>
            </a:r>
            <a:r>
              <a:rPr lang="en-US" altLang="ko-KR" dirty="0" smtClean="0"/>
              <a:t>(homogeneity) </a:t>
            </a:r>
            <a:r>
              <a:rPr lang="ko-KR" altLang="en-US" dirty="0" smtClean="0"/>
              <a:t>관점의 특성을 정량화해서 표현한 것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정보획득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사건의 집합과 모든 사건들의 엔트로피로 계산하며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정보획득 값이 크면 분류해야 할 경우가 많다는 의미로 상위 의사결정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테니스 경기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기상조건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목표 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경기 참가</a:t>
            </a:r>
            <a:r>
              <a:rPr lang="en-US" altLang="ko-KR" dirty="0" smtClean="0"/>
              <a:t>[</a:t>
            </a:r>
            <a:r>
              <a:rPr lang="ko-KR" altLang="en-US" dirty="0" smtClean="0"/>
              <a:t>참가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후보 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</a:t>
            </a:r>
            <a:r>
              <a:rPr lang="ko-KR" altLang="en-US" dirty="0" smtClean="0"/>
              <a:t> 날씨</a:t>
            </a:r>
            <a:r>
              <a:rPr lang="en-US" altLang="ko-KR" dirty="0" smtClean="0"/>
              <a:t>[</a:t>
            </a:r>
            <a:r>
              <a:rPr lang="ko-KR" altLang="en-US" dirty="0" smtClean="0"/>
              <a:t>맑은</a:t>
            </a:r>
            <a:r>
              <a:rPr lang="en-US" altLang="ko-KR" dirty="0"/>
              <a:t>/</a:t>
            </a:r>
            <a:r>
              <a:rPr lang="ko-KR" altLang="en-US" dirty="0" smtClean="0"/>
              <a:t>흐림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</a:t>
            </a:r>
            <a:r>
              <a:rPr lang="en-US" altLang="ko-KR" dirty="0" smtClean="0"/>
              <a:t>] : 0.246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[</a:t>
            </a:r>
            <a:r>
              <a:rPr lang="ko-KR" altLang="en-US" dirty="0" smtClean="0"/>
              <a:t>더움</a:t>
            </a:r>
            <a:r>
              <a:rPr lang="en-US" altLang="ko-KR" dirty="0" smtClean="0"/>
              <a:t>/</a:t>
            </a:r>
            <a:r>
              <a:rPr lang="ko-KR" altLang="en-US" dirty="0" smtClean="0"/>
              <a:t>포근함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서늘함</a:t>
            </a:r>
            <a:r>
              <a:rPr lang="en-US" altLang="ko-KR" dirty="0" smtClean="0"/>
              <a:t>] 0.029</a:t>
            </a:r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[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] : 0.151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바람</a:t>
            </a:r>
            <a:r>
              <a:rPr lang="en-US" altLang="ko-KR" dirty="0" smtClean="0"/>
              <a:t>[</a:t>
            </a:r>
            <a:r>
              <a:rPr lang="ko-KR" altLang="en-US" dirty="0" smtClean="0"/>
              <a:t>강함</a:t>
            </a:r>
            <a:r>
              <a:rPr lang="en-US" altLang="ko-KR" dirty="0" smtClean="0"/>
              <a:t>,</a:t>
            </a:r>
            <a:r>
              <a:rPr lang="ko-KR" altLang="en-US" dirty="0" smtClean="0"/>
              <a:t>약함</a:t>
            </a:r>
            <a:r>
              <a:rPr lang="en-US" altLang="ko-KR" dirty="0" smtClean="0"/>
              <a:t>] : 0.048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루트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다음 단계의 의사결정 </a:t>
            </a:r>
            <a:r>
              <a:rPr lang="ko-KR" altLang="en-US" dirty="0" err="1" smtClean="0"/>
              <a:t>노드</a:t>
            </a:r>
            <a:endParaRPr lang="en-US" altLang="ko-KR" dirty="0"/>
          </a:p>
          <a:p>
            <a:r>
              <a:rPr lang="en-US" altLang="ko-KR" sz="1600" dirty="0" smtClean="0"/>
              <a:t>    - </a:t>
            </a:r>
            <a:r>
              <a:rPr lang="ko-KR" altLang="en-US" sz="1600" dirty="0" smtClean="0"/>
              <a:t>속성값마다 가지를 생성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가지에 속성값 하나씩 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속성값별</a:t>
            </a:r>
            <a:r>
              <a:rPr lang="ko-KR" altLang="en-US" sz="1600" dirty="0" smtClean="0"/>
              <a:t> 엔트로피가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이면 이파리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속성값별</a:t>
            </a:r>
            <a:r>
              <a:rPr lang="ko-KR" altLang="en-US" sz="1600" dirty="0" smtClean="0"/>
              <a:t> 엔트로피가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아니면 현재 속성을 목표 속성으로 정하고 위의 과정 반복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380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오버피팅</a:t>
            </a:r>
            <a:r>
              <a:rPr lang="en-US" altLang="ko-KR" b="1" dirty="0" smtClean="0"/>
              <a:t>(1/3)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의사결정 </a:t>
            </a:r>
            <a:r>
              <a:rPr lang="ko-KR" altLang="en-US" dirty="0" err="1" smtClean="0"/>
              <a:t>트리에서는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문제를 해결하기 위한 방법</a:t>
            </a:r>
            <a:endParaRPr lang="en-US" altLang="ko-KR" dirty="0" smtClean="0"/>
          </a:p>
          <a:p>
            <a:r>
              <a:rPr lang="en-US" altLang="ko-KR" dirty="0" smtClean="0"/>
              <a:t>  1. </a:t>
            </a:r>
            <a:r>
              <a:rPr lang="ko-KR" altLang="en-US" dirty="0" smtClean="0"/>
              <a:t>의사결정 </a:t>
            </a:r>
            <a:r>
              <a:rPr lang="ko-KR" altLang="en-US" dirty="0" err="1" smtClean="0"/>
              <a:t>트리가</a:t>
            </a:r>
            <a:r>
              <a:rPr lang="ko-KR" altLang="en-US" dirty="0" smtClean="0"/>
              <a:t> 충분히 학습 데이터를 분류했다고 판단할 때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X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매우 효율적으로 보이나 실제로 언제 정확히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생성을 멈추는 가를 계산하는데 어려움이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err="1" smtClean="0"/>
              <a:t>오버피팅을</a:t>
            </a:r>
            <a:r>
              <a:rPr lang="ko-KR" altLang="en-US" dirty="0" smtClean="0"/>
              <a:t> 감수하고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완성한 후 나중에 정확도를 떨어뜨리는 의사결정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없애는 가지치기</a:t>
            </a:r>
            <a:r>
              <a:rPr lang="en-US" altLang="ko-KR" dirty="0" smtClean="0"/>
              <a:t>(pruning) </a:t>
            </a:r>
            <a:r>
              <a:rPr lang="ko-KR" altLang="en-US" dirty="0" smtClean="0"/>
              <a:t>방법을 이용해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조정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포스트 </a:t>
            </a:r>
            <a:r>
              <a:rPr lang="ko-KR" altLang="en-US" dirty="0" err="1" smtClean="0"/>
              <a:t>프루닝</a:t>
            </a:r>
            <a:r>
              <a:rPr lang="en-US" altLang="ko-KR" dirty="0" smtClean="0"/>
              <a:t>(post-</a:t>
            </a:r>
            <a:r>
              <a:rPr lang="en-US" altLang="ko-KR" dirty="0" err="1" smtClean="0"/>
              <a:t>prunig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여러 실험을 통해 성공적으로 구현된다는 것을 보여줌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트리의</a:t>
            </a:r>
            <a:r>
              <a:rPr lang="ko-KR" altLang="en-US" sz="1600" dirty="0" smtClean="0"/>
              <a:t> 알맞은 크기를 결정하기 위한 기준이 중요하며 아래 </a:t>
            </a:r>
            <a:r>
              <a:rPr lang="ko-KR" altLang="en-US" sz="1600" dirty="0" err="1" smtClean="0"/>
              <a:t>두가지가</a:t>
            </a:r>
            <a:r>
              <a:rPr lang="ko-KR" altLang="en-US" sz="1600" dirty="0" smtClean="0"/>
              <a:t> 대표적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1) </a:t>
            </a:r>
            <a:r>
              <a:rPr lang="ko-KR" altLang="en-US" sz="1600" dirty="0" smtClean="0"/>
              <a:t>에러 감소 </a:t>
            </a:r>
            <a:r>
              <a:rPr lang="ko-KR" altLang="en-US" sz="1600" dirty="0" err="1" smtClean="0"/>
              <a:t>프루닝</a:t>
            </a:r>
            <a:r>
              <a:rPr lang="en-US" altLang="ko-KR" sz="1600" dirty="0" smtClean="0"/>
              <a:t>(reduced error pruning)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2) </a:t>
            </a:r>
            <a:r>
              <a:rPr lang="ko-KR" altLang="en-US" sz="1600" dirty="0" smtClean="0"/>
              <a:t>룰 포스트 </a:t>
            </a:r>
            <a:r>
              <a:rPr lang="ko-KR" altLang="en-US" sz="1600" dirty="0" err="1" smtClean="0"/>
              <a:t>프루닝</a:t>
            </a:r>
            <a:r>
              <a:rPr lang="en-US" altLang="ko-KR" sz="1600" dirty="0" smtClean="0"/>
              <a:t>(rule post pruning)</a:t>
            </a:r>
          </a:p>
        </p:txBody>
      </p:sp>
    </p:spTree>
    <p:extLst>
      <p:ext uri="{BB962C8B-B14F-4D97-AF65-F5344CB8AC3E}">
        <p14:creationId xmlns:p14="http://schemas.microsoft.com/office/powerpoint/2010/main" val="3832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오버피팅</a:t>
            </a:r>
            <a:r>
              <a:rPr lang="en-US" altLang="ko-KR" b="1" dirty="0" smtClean="0"/>
              <a:t>(2/3)</a:t>
            </a:r>
            <a:endParaRPr lang="en-US" altLang="ko-KR" b="1" dirty="0" smtClean="0"/>
          </a:p>
          <a:p>
            <a:r>
              <a:rPr lang="en-US" altLang="ko-KR" dirty="0"/>
              <a:t>1) </a:t>
            </a:r>
            <a:r>
              <a:rPr lang="ko-KR" altLang="en-US" dirty="0"/>
              <a:t>에러 감소 </a:t>
            </a:r>
            <a:r>
              <a:rPr lang="ko-KR" altLang="en-US" dirty="0" err="1"/>
              <a:t>프루닝</a:t>
            </a:r>
            <a:r>
              <a:rPr lang="en-US" altLang="ko-KR" dirty="0"/>
              <a:t>(reduced error pruning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기본 개념은 모든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프루닝</a:t>
            </a:r>
            <a:r>
              <a:rPr lang="ko-KR" altLang="en-US" dirty="0" smtClean="0"/>
              <a:t> 대상으로 고려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대해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아래 부분을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제거하거나</a:t>
            </a:r>
            <a:r>
              <a:rPr lang="en-US" altLang="ko-KR" dirty="0" smtClean="0"/>
              <a:t>, (2)</a:t>
            </a:r>
            <a:r>
              <a:rPr lang="ko-KR" altLang="en-US" dirty="0" smtClean="0"/>
              <a:t>이파리로 만들거나</a:t>
            </a:r>
            <a:r>
              <a:rPr lang="en-US" altLang="ko-KR" dirty="0" smtClean="0"/>
              <a:t>, (3)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속해있는 상위의 유사한 의사결정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결합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제거한 후에는 항상 검증을 통해 제거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정학도 비교를 수행하고 이 과정을 제거 전보다 정확도가 낮아지기 전까지 반복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아래는 에러감소 </a:t>
            </a:r>
            <a:r>
              <a:rPr lang="ko-KR" altLang="en-US" dirty="0" err="1" smtClean="0"/>
              <a:t>프루닝을</a:t>
            </a:r>
            <a:r>
              <a:rPr lang="ko-KR" altLang="en-US" dirty="0" smtClean="0"/>
              <a:t> 적용한 후의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결과</a:t>
            </a:r>
            <a:endParaRPr lang="en-US" altLang="ko-KR" dirty="0" smtClean="0"/>
          </a:p>
        </p:txBody>
      </p:sp>
      <p:pic>
        <p:nvPicPr>
          <p:cNvPr id="8195" name="Picture 3" descr="reduced error pruni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68971"/>
            <a:ext cx="6408712" cy="39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오버피팅</a:t>
            </a:r>
            <a:r>
              <a:rPr lang="en-US" altLang="ko-KR" b="1" dirty="0" smtClean="0"/>
              <a:t>(3/3)</a:t>
            </a:r>
            <a:endParaRPr lang="en-US" altLang="ko-KR" b="1" dirty="0" smtClean="0"/>
          </a:p>
          <a:p>
            <a:r>
              <a:rPr lang="en-US" altLang="ko-KR" dirty="0"/>
              <a:t>2) </a:t>
            </a:r>
            <a:r>
              <a:rPr lang="ko-KR" altLang="en-US" dirty="0"/>
              <a:t>룰 포스트 </a:t>
            </a:r>
            <a:r>
              <a:rPr lang="ko-KR" altLang="en-US" dirty="0" err="1"/>
              <a:t>프루닝</a:t>
            </a:r>
            <a:r>
              <a:rPr lang="en-US" altLang="ko-KR" dirty="0"/>
              <a:t>(rule post pruning)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모든 학습 데이터를 가지고 </a:t>
            </a:r>
            <a:r>
              <a:rPr lang="en-US" altLang="ko-KR" dirty="0" smtClean="0"/>
              <a:t>ID3 </a:t>
            </a:r>
            <a:r>
              <a:rPr lang="ko-KR" altLang="en-US" dirty="0" smtClean="0"/>
              <a:t>알고리즘을 기반으로 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오버피팅발생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학습된 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룰 세트</a:t>
            </a:r>
            <a:r>
              <a:rPr lang="en-US" altLang="ko-KR" dirty="0" smtClean="0"/>
              <a:t>(rule set)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룰은 루트부터 이파리까지 경로를 의미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각 룰은 일련의 속성으로 구성돼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정확도를 떨어뜨리는 속성을 제거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프루닝이</a:t>
            </a:r>
            <a:r>
              <a:rPr lang="ko-KR" altLang="en-US" dirty="0" smtClean="0"/>
              <a:t> 완료되면 정확도 순으로 정렬하고 이 순서대로 판별식에 활용</a:t>
            </a:r>
            <a:endParaRPr lang="en-US" altLang="ko-KR" dirty="0" smtClean="0"/>
          </a:p>
        </p:txBody>
      </p:sp>
      <p:pic>
        <p:nvPicPr>
          <p:cNvPr id="6147" name="Picture 3" descr="rule post pru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1" b="15889"/>
          <a:stretch/>
        </p:blipFill>
        <p:spPr bwMode="auto">
          <a:xfrm>
            <a:off x="251520" y="2568972"/>
            <a:ext cx="8640960" cy="35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rule post pru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2" t="24573" b="13981"/>
          <a:stretch/>
        </p:blipFill>
        <p:spPr bwMode="auto">
          <a:xfrm>
            <a:off x="5470350" y="2490504"/>
            <a:ext cx="3422130" cy="40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60648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오버피팅</a:t>
            </a:r>
            <a:r>
              <a:rPr lang="en-US" altLang="ko-KR" b="1" dirty="0" smtClean="0"/>
              <a:t>(3/3)</a:t>
            </a:r>
            <a:endParaRPr lang="en-US" altLang="ko-KR" b="1" dirty="0" smtClean="0"/>
          </a:p>
          <a:p>
            <a:r>
              <a:rPr lang="en-US" altLang="ko-KR" dirty="0"/>
              <a:t>2) </a:t>
            </a:r>
            <a:r>
              <a:rPr lang="ko-KR" altLang="en-US" dirty="0"/>
              <a:t>룰 포스트 </a:t>
            </a:r>
            <a:r>
              <a:rPr lang="ko-KR" altLang="en-US" dirty="0" err="1"/>
              <a:t>프루닝</a:t>
            </a:r>
            <a:r>
              <a:rPr lang="en-US" altLang="ko-KR" dirty="0"/>
              <a:t>(rule post pruning)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모든 학습 데이터를 가지고 </a:t>
            </a:r>
            <a:r>
              <a:rPr lang="en-US" altLang="ko-KR" dirty="0" smtClean="0"/>
              <a:t>ID3 </a:t>
            </a:r>
            <a:r>
              <a:rPr lang="ko-KR" altLang="en-US" dirty="0" smtClean="0"/>
              <a:t>알고리즘을 기반으로 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오버피팅발생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학습된 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룰 세트</a:t>
            </a:r>
            <a:r>
              <a:rPr lang="en-US" altLang="ko-KR" dirty="0" smtClean="0"/>
              <a:t>(rule set)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룰은 루트부터 이파리까지 경로를 의미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각 룰은 일련의 속성으로 구성돼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정확도를 떨어뜨리는 속성을 제거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프루닝이</a:t>
            </a:r>
            <a:r>
              <a:rPr lang="ko-KR" altLang="en-US" dirty="0" smtClean="0"/>
              <a:t> 완료되면 정확도 순으로 정렬하고 이 순서대로 판별식에 활용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프루닝을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하기전에</a:t>
            </a:r>
            <a:r>
              <a:rPr lang="ko-KR" altLang="en-US" dirty="0" smtClean="0"/>
              <a:t> 룰 세트로 변환하는</a:t>
            </a:r>
            <a:r>
              <a:rPr lang="en-US" altLang="ko-KR" dirty="0"/>
              <a:t> </a:t>
            </a:r>
            <a:r>
              <a:rPr lang="ko-KR" altLang="en-US" dirty="0" smtClean="0"/>
              <a:t>이유는</a:t>
            </a:r>
            <a:endParaRPr lang="en-US" altLang="ko-KR" dirty="0" smtClean="0"/>
          </a:p>
          <a:p>
            <a:r>
              <a:rPr lang="ko-KR" altLang="en-US" dirty="0" smtClean="0"/>
              <a:t>사람이 이해하기에 직관적일 뿐만 아니라 각 룰에서</a:t>
            </a:r>
            <a:endParaRPr lang="en-US" altLang="ko-KR" dirty="0" smtClean="0"/>
          </a:p>
          <a:p>
            <a:r>
              <a:rPr lang="ko-KR" altLang="en-US" dirty="0" smtClean="0"/>
              <a:t>사용되는 속성이 의사결정 경로에 따라 달리 해석</a:t>
            </a:r>
            <a:endParaRPr lang="en-US" altLang="ko-KR" dirty="0" smtClean="0"/>
          </a:p>
          <a:p>
            <a:r>
              <a:rPr lang="ko-KR" altLang="en-US" dirty="0" smtClean="0"/>
              <a:t>될 수 있기 때문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또한 트리 구조에서는 모든 속성값들이 연관돼</a:t>
            </a:r>
            <a:endParaRPr lang="en-US" altLang="ko-KR" dirty="0" smtClean="0"/>
          </a:p>
          <a:p>
            <a:r>
              <a:rPr lang="ko-KR" altLang="en-US" dirty="0" smtClean="0"/>
              <a:t>있기 때문에 전후를 기억하는 작업이 매우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77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777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의사결정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모델</dc:title>
  <dc:creator>User</dc:creator>
  <cp:lastModifiedBy>User</cp:lastModifiedBy>
  <cp:revision>20</cp:revision>
  <dcterms:created xsi:type="dcterms:W3CDTF">2018-07-21T08:22:42Z</dcterms:created>
  <dcterms:modified xsi:type="dcterms:W3CDTF">2018-07-22T16:06:53Z</dcterms:modified>
</cp:coreProperties>
</file>