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D3FF-8D93-4F67-8481-C9E7535D6EB1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117F-42BC-4A9E-968D-4B727FC37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04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D3FF-8D93-4F67-8481-C9E7535D6EB1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117F-42BC-4A9E-968D-4B727FC37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08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D3FF-8D93-4F67-8481-C9E7535D6EB1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117F-42BC-4A9E-968D-4B727FC37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3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D3FF-8D93-4F67-8481-C9E7535D6EB1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117F-42BC-4A9E-968D-4B727FC37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87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D3FF-8D93-4F67-8481-C9E7535D6EB1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117F-42BC-4A9E-968D-4B727FC37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67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D3FF-8D93-4F67-8481-C9E7535D6EB1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117F-42BC-4A9E-968D-4B727FC37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64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D3FF-8D93-4F67-8481-C9E7535D6EB1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117F-42BC-4A9E-968D-4B727FC37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9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D3FF-8D93-4F67-8481-C9E7535D6EB1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117F-42BC-4A9E-968D-4B727FC37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04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D3FF-8D93-4F67-8481-C9E7535D6EB1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117F-42BC-4A9E-968D-4B727FC37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27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D3FF-8D93-4F67-8481-C9E7535D6EB1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117F-42BC-4A9E-968D-4B727FC37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77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D3FF-8D93-4F67-8481-C9E7535D6EB1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117F-42BC-4A9E-968D-4B727FC37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83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DD3FF-8D93-4F67-8481-C9E7535D6EB1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117F-42BC-4A9E-968D-4B727FC37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95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kNN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155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260648"/>
            <a:ext cx="8640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kNN</a:t>
            </a:r>
            <a:r>
              <a:rPr lang="en-US" altLang="ko-KR" b="1" dirty="0" smtClean="0"/>
              <a:t>(k-</a:t>
            </a:r>
            <a:r>
              <a:rPr lang="en-US" altLang="ko-KR" b="1" dirty="0" err="1" smtClean="0"/>
              <a:t>Nearnest</a:t>
            </a:r>
            <a:r>
              <a:rPr lang="en-US" altLang="ko-KR" b="1" dirty="0" smtClean="0"/>
              <a:t> </a:t>
            </a:r>
            <a:r>
              <a:rPr lang="en-US" altLang="ko-KR" b="1" dirty="0"/>
              <a:t>Neighbor) </a:t>
            </a:r>
            <a:r>
              <a:rPr lang="ko-KR" altLang="ko-KR" b="1" dirty="0" smtClean="0"/>
              <a:t>모델</a:t>
            </a:r>
            <a:endParaRPr lang="en-US" altLang="ko-KR" b="1" dirty="0" smtClean="0"/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기반의 러닝</a:t>
            </a:r>
            <a:endParaRPr lang="ko-KR" altLang="ko-KR" dirty="0"/>
          </a:p>
          <a:p>
            <a:r>
              <a:rPr lang="en-US" altLang="ko-KR" dirty="0" smtClean="0"/>
              <a:t>- </a:t>
            </a:r>
            <a:r>
              <a:rPr lang="ko-KR" altLang="ko-KR" dirty="0" smtClean="0"/>
              <a:t>기본적인 </a:t>
            </a:r>
            <a:r>
              <a:rPr lang="ko-KR" altLang="ko-KR" dirty="0"/>
              <a:t>개념은 새로운 데이터가 어느 그룹에 속하는지 분류하기 위해 그 데이터에 가장 가장 가까이에 있는 학습 데이터가 속한 그룹을 알아보는 </a:t>
            </a:r>
            <a:r>
              <a:rPr lang="ko-KR" altLang="ko-KR" dirty="0" smtClean="0"/>
              <a:t>것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ko-KR" dirty="0" smtClean="0"/>
              <a:t>이를 </a:t>
            </a:r>
            <a:r>
              <a:rPr lang="ko-KR" altLang="ko-KR" dirty="0"/>
              <a:t>위해 먼저 </a:t>
            </a:r>
            <a:r>
              <a:rPr lang="ko-KR" altLang="ko-KR" dirty="0" err="1"/>
              <a:t>레이블된</a:t>
            </a:r>
            <a:r>
              <a:rPr lang="ko-KR" altLang="ko-KR" dirty="0"/>
              <a:t> 학습 데이터들의 특성을 정량화한 후 좌표공간에 표현하는 작업 필요</a:t>
            </a:r>
          </a:p>
        </p:txBody>
      </p:sp>
      <p:pic>
        <p:nvPicPr>
          <p:cNvPr id="7" name="그림 6" descr="kNNì ëí ì´ë¯¸ì§ ê²ìê²°ê³¼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707" y="1997389"/>
            <a:ext cx="5842583" cy="339710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/>
          <p:cNvSpPr/>
          <p:nvPr/>
        </p:nvSpPr>
        <p:spPr>
          <a:xfrm>
            <a:off x="251520" y="5642819"/>
            <a:ext cx="8640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ko-KR" sz="1400" dirty="0" err="1" smtClean="0"/>
              <a:t>인스턴스</a:t>
            </a:r>
            <a:r>
              <a:rPr lang="ko-KR" altLang="ko-KR" sz="1400" dirty="0" smtClean="0"/>
              <a:t> 기반의 러닝</a:t>
            </a:r>
            <a:r>
              <a:rPr lang="en-US" altLang="ko-KR" sz="1400" dirty="0" smtClean="0"/>
              <a:t>(instance-based leaning) </a:t>
            </a:r>
            <a:r>
              <a:rPr lang="ko-KR" altLang="ko-KR" sz="1400" dirty="0" smtClean="0"/>
              <a:t>또는 메모리 기반의 러닝</a:t>
            </a:r>
            <a:r>
              <a:rPr lang="en-US" altLang="ko-KR" sz="1400" dirty="0" smtClean="0"/>
              <a:t>(memory-based learning)</a:t>
            </a:r>
            <a:endParaRPr lang="ko-KR" altLang="ko-KR" sz="1400" dirty="0" smtClean="0"/>
          </a:p>
          <a:p>
            <a:r>
              <a:rPr lang="en-US" altLang="ko-KR" sz="1400" dirty="0" smtClean="0"/>
              <a:t>  - </a:t>
            </a:r>
            <a:r>
              <a:rPr lang="ko-KR" altLang="ko-KR" sz="1400" dirty="0" smtClean="0"/>
              <a:t>학습을 사전에 하지 않고 미뤄두고 있다가 새로운 데이터의 태스크 요청이 오면 그때 일반화</a:t>
            </a:r>
            <a:r>
              <a:rPr lang="en-US" altLang="ko-KR" sz="1400" dirty="0" smtClean="0"/>
              <a:t>(</a:t>
            </a:r>
            <a:r>
              <a:rPr lang="ko-KR" altLang="ko-KR" sz="1400" dirty="0" smtClean="0"/>
              <a:t>분류</a:t>
            </a:r>
            <a:r>
              <a:rPr lang="en-US" altLang="ko-KR" sz="1400" dirty="0" smtClean="0"/>
              <a:t>)</a:t>
            </a:r>
            <a:r>
              <a:rPr lang="ko-KR" altLang="ko-KR" sz="1400" dirty="0" smtClean="0"/>
              <a:t>를 수행하기 때문</a:t>
            </a:r>
            <a:r>
              <a:rPr lang="en-US" altLang="ko-KR" sz="1400" dirty="0" smtClean="0"/>
              <a:t>. </a:t>
            </a:r>
            <a:r>
              <a:rPr lang="ko-KR" altLang="ko-KR" sz="1400" dirty="0" smtClean="0"/>
              <a:t>즉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학습에 필요한 데이터를 메모리에 기억만 하고 있다가 </a:t>
            </a:r>
            <a:r>
              <a:rPr lang="ko-KR" altLang="ko-KR" sz="1400" dirty="0" err="1" smtClean="0"/>
              <a:t>인스턴스가</a:t>
            </a:r>
            <a:r>
              <a:rPr lang="ko-KR" altLang="ko-KR" sz="1400" dirty="0" smtClean="0"/>
              <a:t> 발생될 때 비로소 일반화하는 일을 시작</a:t>
            </a:r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3236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4149080"/>
            <a:ext cx="8640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kNN</a:t>
            </a:r>
            <a:r>
              <a:rPr lang="ko-KR" altLang="ko-KR" b="1" dirty="0" smtClean="0"/>
              <a:t>에서의 </a:t>
            </a:r>
            <a:r>
              <a:rPr lang="en-US" altLang="ko-KR" b="1" dirty="0" smtClean="0"/>
              <a:t>k</a:t>
            </a:r>
            <a:r>
              <a:rPr lang="ko-KR" altLang="ko-KR" b="1" dirty="0" smtClean="0"/>
              <a:t>는 새로운 데이터가 속한 그룹을 알아내기 이해 인접 데이터를</a:t>
            </a:r>
            <a:r>
              <a:rPr lang="en-US" altLang="ko-KR" b="1" dirty="0" smtClean="0"/>
              <a:t> k</a:t>
            </a:r>
            <a:r>
              <a:rPr lang="ko-KR" altLang="ko-KR" b="1" dirty="0" smtClean="0"/>
              <a:t>개만큼 찾겠다는 뜻</a:t>
            </a:r>
            <a:endParaRPr lang="en-US" altLang="ko-KR" b="1" dirty="0" smtClean="0"/>
          </a:p>
          <a:p>
            <a:r>
              <a:rPr lang="en-US" altLang="ko-KR" dirty="0" smtClean="0"/>
              <a:t>- </a:t>
            </a:r>
            <a:r>
              <a:rPr lang="ko-KR" altLang="ko-KR" dirty="0"/>
              <a:t>알고자 하는 새로운 데이터가 발견되면 그 데이터에 속해있는 그룹</a:t>
            </a:r>
            <a:r>
              <a:rPr lang="en-US" altLang="ko-KR" dirty="0"/>
              <a:t>(label)</a:t>
            </a:r>
            <a:r>
              <a:rPr lang="ko-KR" altLang="ko-KR" dirty="0"/>
              <a:t>이 바로 새로운 데이터의 그룹이 되는 것</a:t>
            </a:r>
            <a:r>
              <a:rPr lang="en-US" altLang="ko-KR" dirty="0"/>
              <a:t>(k=1)</a:t>
            </a:r>
            <a:endParaRPr lang="ko-KR" altLang="ko-KR" dirty="0"/>
          </a:p>
          <a:p>
            <a:r>
              <a:rPr lang="en-US" altLang="ko-KR" dirty="0"/>
              <a:t>- </a:t>
            </a:r>
            <a:r>
              <a:rPr lang="ko-KR" altLang="ko-KR" dirty="0"/>
              <a:t>같은 방법으로</a:t>
            </a:r>
            <a:r>
              <a:rPr lang="en-US" altLang="ko-KR" dirty="0"/>
              <a:t> 3</a:t>
            </a:r>
            <a:r>
              <a:rPr lang="ko-KR" altLang="ko-KR" dirty="0"/>
              <a:t>개의 데이터가 발견될 때까지 가상의 원을 확장하고</a:t>
            </a:r>
            <a:r>
              <a:rPr lang="en-US" altLang="ko-KR" dirty="0"/>
              <a:t>, </a:t>
            </a:r>
            <a:r>
              <a:rPr lang="ko-KR" altLang="ko-KR" dirty="0"/>
              <a:t>이때 발견된</a:t>
            </a:r>
            <a:r>
              <a:rPr lang="en-US" altLang="ko-KR" dirty="0"/>
              <a:t> 3</a:t>
            </a:r>
            <a:r>
              <a:rPr lang="ko-KR" altLang="ko-KR" dirty="0"/>
              <a:t>개의 데이터 가운데 가장 많은 그룹을 새로운 데이터의 그룹으로 결정</a:t>
            </a:r>
            <a:r>
              <a:rPr lang="en-US" altLang="ko-KR" dirty="0"/>
              <a:t>(k=3</a:t>
            </a:r>
            <a:r>
              <a:rPr lang="ko-KR" altLang="ko-KR" dirty="0"/>
              <a:t>인 경우</a:t>
            </a:r>
            <a:r>
              <a:rPr lang="en-US" altLang="ko-KR" dirty="0"/>
              <a:t>)</a:t>
            </a:r>
            <a:endParaRPr lang="ko-KR" altLang="ko-KR" dirty="0"/>
          </a:p>
          <a:p>
            <a:r>
              <a:rPr lang="en-US" altLang="ko-KR" dirty="0"/>
              <a:t>- </a:t>
            </a:r>
            <a:r>
              <a:rPr lang="ko-KR" altLang="ko-KR" dirty="0"/>
              <a:t>이를 일반화하면 가상의 원을</a:t>
            </a:r>
            <a:r>
              <a:rPr lang="en-US" altLang="ko-KR" dirty="0"/>
              <a:t> n</a:t>
            </a:r>
            <a:r>
              <a:rPr lang="ko-KR" altLang="ko-KR" dirty="0"/>
              <a:t>개의 데이터가 발견될 때까지 확장하고</a:t>
            </a:r>
            <a:r>
              <a:rPr lang="en-US" altLang="ko-KR" dirty="0"/>
              <a:t> n</a:t>
            </a:r>
            <a:r>
              <a:rPr lang="ko-KR" altLang="ko-KR" dirty="0"/>
              <a:t>개의 데이터 중 가장 많은 그룹을 새로운 데이터의 그룹으로 정하는 방법</a:t>
            </a:r>
            <a:r>
              <a:rPr lang="en-US" altLang="ko-KR" dirty="0"/>
              <a:t>(k=n</a:t>
            </a:r>
            <a:r>
              <a:rPr lang="en-US" altLang="ko-KR" dirty="0" smtClean="0"/>
              <a:t>)</a:t>
            </a:r>
            <a:endParaRPr lang="ko-KR" altLang="ko-KR" dirty="0"/>
          </a:p>
        </p:txBody>
      </p:sp>
      <p:pic>
        <p:nvPicPr>
          <p:cNvPr id="7" name="그림 6" descr="kNNì ëí ì´ë¯¸ì§ ê²ìê²°ê³¼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0648"/>
            <a:ext cx="6624736" cy="3851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971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260648"/>
            <a:ext cx="864096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k </a:t>
            </a:r>
            <a:r>
              <a:rPr lang="ko-KR" altLang="ko-KR" b="1" dirty="0"/>
              <a:t>값 크기</a:t>
            </a:r>
          </a:p>
          <a:p>
            <a:r>
              <a:rPr lang="en-US" altLang="ko-KR" dirty="0" smtClean="0"/>
              <a:t>- k </a:t>
            </a:r>
            <a:r>
              <a:rPr lang="en-US" altLang="ko-KR" dirty="0"/>
              <a:t>= 1</a:t>
            </a:r>
            <a:r>
              <a:rPr lang="ko-KR" altLang="ko-KR" dirty="0"/>
              <a:t>인 경우</a:t>
            </a:r>
            <a:r>
              <a:rPr lang="en-US" altLang="ko-KR" dirty="0"/>
              <a:t>(</a:t>
            </a:r>
            <a:r>
              <a:rPr lang="ko-KR" altLang="ko-KR" dirty="0"/>
              <a:t>작은 경우</a:t>
            </a:r>
            <a:r>
              <a:rPr lang="en-US" altLang="ko-KR" dirty="0"/>
              <a:t>) </a:t>
            </a:r>
            <a:r>
              <a:rPr lang="ko-KR" altLang="ko-KR" dirty="0" err="1" smtClean="0"/>
              <a:t>노이즈</a:t>
            </a:r>
            <a:r>
              <a:rPr lang="ko-KR" altLang="en-US" dirty="0" err="1" smtClean="0"/>
              <a:t>까지</a:t>
            </a:r>
            <a:r>
              <a:rPr lang="ko-KR" altLang="ko-KR" dirty="0" smtClean="0"/>
              <a:t> </a:t>
            </a:r>
            <a:r>
              <a:rPr lang="ko-KR" altLang="ko-KR" dirty="0"/>
              <a:t>너무 민감하게 </a:t>
            </a:r>
            <a:r>
              <a:rPr lang="ko-KR" altLang="ko-KR" dirty="0" smtClean="0"/>
              <a:t>반응</a:t>
            </a:r>
            <a:r>
              <a:rPr lang="en-US" altLang="ko-KR" dirty="0" smtClean="0"/>
              <a:t> : </a:t>
            </a:r>
            <a:r>
              <a:rPr lang="en-US" altLang="ko-KR" dirty="0" smtClean="0"/>
              <a:t>Over Fitting</a:t>
            </a:r>
            <a:endParaRPr lang="ko-KR" altLang="ko-KR" dirty="0" smtClean="0"/>
          </a:p>
          <a:p>
            <a:r>
              <a:rPr lang="en-US" altLang="ko-KR" dirty="0" smtClean="0"/>
              <a:t>- k </a:t>
            </a:r>
            <a:r>
              <a:rPr lang="en-US" altLang="ko-KR" dirty="0"/>
              <a:t>= 25</a:t>
            </a:r>
            <a:r>
              <a:rPr lang="ko-KR" altLang="ko-KR" dirty="0"/>
              <a:t>인 경우</a:t>
            </a:r>
            <a:r>
              <a:rPr lang="en-US" altLang="ko-KR" dirty="0"/>
              <a:t>(</a:t>
            </a:r>
            <a:r>
              <a:rPr lang="ko-KR" altLang="ko-KR" dirty="0"/>
              <a:t>큰 경우</a:t>
            </a:r>
            <a:r>
              <a:rPr lang="en-US" altLang="ko-KR" dirty="0"/>
              <a:t>) </a:t>
            </a:r>
            <a:r>
              <a:rPr lang="ko-KR" altLang="ko-KR" dirty="0" err="1"/>
              <a:t>의사결정할</a:t>
            </a:r>
            <a:r>
              <a:rPr lang="ko-KR" altLang="ko-KR" dirty="0"/>
              <a:t> 수 있는 경계가 너무 둔감해서 변별력을 주지 </a:t>
            </a:r>
            <a:r>
              <a:rPr lang="ko-KR" altLang="ko-KR" dirty="0" smtClean="0"/>
              <a:t>못함</a:t>
            </a:r>
            <a:r>
              <a:rPr lang="en-US" altLang="ko-KR" dirty="0" smtClean="0"/>
              <a:t> : </a:t>
            </a:r>
            <a:r>
              <a:rPr lang="en-US" altLang="ko-KR" dirty="0" smtClean="0"/>
              <a:t>Under Fitting</a:t>
            </a:r>
            <a:endParaRPr lang="en-US" altLang="ko-KR" dirty="0" smtClean="0"/>
          </a:p>
          <a:p>
            <a:r>
              <a:rPr lang="en-US" altLang="ko-KR" sz="1600" dirty="0" smtClean="0"/>
              <a:t>  - </a:t>
            </a:r>
            <a:r>
              <a:rPr lang="ko-KR" altLang="ko-KR" sz="1600" dirty="0"/>
              <a:t>학습할 때나 테스트 및 검증을 할 때 모두 </a:t>
            </a:r>
            <a:r>
              <a:rPr lang="ko-KR" altLang="ko-KR" sz="1600" dirty="0" err="1"/>
              <a:t>에러율이</a:t>
            </a:r>
            <a:r>
              <a:rPr lang="ko-KR" altLang="ko-KR" sz="1600" dirty="0"/>
              <a:t> </a:t>
            </a:r>
            <a:r>
              <a:rPr lang="ko-KR" altLang="ko-KR" sz="1600" dirty="0" smtClean="0"/>
              <a:t>높</a:t>
            </a:r>
            <a:r>
              <a:rPr lang="ko-KR" altLang="en-US" sz="1600" dirty="0" smtClean="0"/>
              <a:t>음</a:t>
            </a:r>
            <a:endParaRPr lang="en-US" altLang="ko-KR" sz="1600" dirty="0"/>
          </a:p>
          <a:p>
            <a:r>
              <a:rPr lang="en-US" altLang="ko-KR" sz="1600" dirty="0" smtClean="0"/>
              <a:t>  - </a:t>
            </a:r>
            <a:r>
              <a:rPr lang="ko-KR" altLang="ko-KR" sz="1600" dirty="0" smtClean="0"/>
              <a:t>아직 </a:t>
            </a:r>
            <a:r>
              <a:rPr lang="ko-KR" altLang="ko-KR" sz="1600" dirty="0"/>
              <a:t>데이터를 판별할 수 있는 데이터의 특성을 찾아내지 못했다는 </a:t>
            </a:r>
            <a:r>
              <a:rPr lang="ko-KR" altLang="ko-KR" sz="1600" dirty="0" smtClean="0"/>
              <a:t>얘기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해결하기 위해서는 </a:t>
            </a:r>
            <a:r>
              <a:rPr lang="en-US" altLang="ko-KR" sz="1600" dirty="0" smtClean="0"/>
              <a:t>k </a:t>
            </a:r>
            <a:r>
              <a:rPr lang="ko-KR" altLang="en-US" sz="1600" dirty="0" smtClean="0"/>
              <a:t>값 변경 또는 다른 특성을 추가하는 등 데이터를 판별할 수 있는 새로운 방법을 적용해야 함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데이터 수 증가로 해결되지 않음</a:t>
            </a:r>
            <a:r>
              <a:rPr lang="en-US" altLang="ko-KR" sz="1600" dirty="0" smtClean="0"/>
              <a:t>)</a:t>
            </a:r>
            <a:endParaRPr lang="ko-KR" altLang="ko-KR" dirty="0"/>
          </a:p>
          <a:p>
            <a:r>
              <a:rPr lang="en-US" altLang="ko-KR" dirty="0" smtClean="0"/>
              <a:t>- k </a:t>
            </a:r>
            <a:r>
              <a:rPr lang="en-US" altLang="ko-KR" dirty="0"/>
              <a:t>= 5</a:t>
            </a:r>
            <a:r>
              <a:rPr lang="ko-KR" altLang="ko-KR" dirty="0"/>
              <a:t>인 경우</a:t>
            </a:r>
            <a:r>
              <a:rPr lang="en-US" altLang="ko-KR" dirty="0"/>
              <a:t>(</a:t>
            </a:r>
            <a:r>
              <a:rPr lang="ko-KR" altLang="ko-KR" dirty="0"/>
              <a:t>적절한 경우가</a:t>
            </a:r>
            <a:r>
              <a:rPr lang="en-US" altLang="ko-KR" dirty="0"/>
              <a:t>) </a:t>
            </a:r>
            <a:r>
              <a:rPr lang="ko-KR" altLang="ko-KR" dirty="0"/>
              <a:t>적절한 </a:t>
            </a:r>
            <a:r>
              <a:rPr lang="ko-KR" altLang="ko-KR" dirty="0" smtClean="0"/>
              <a:t>모델</a:t>
            </a:r>
            <a:r>
              <a:rPr lang="en-US" altLang="ko-KR" dirty="0" smtClean="0"/>
              <a:t> : Normal Fitting</a:t>
            </a:r>
          </a:p>
          <a:p>
            <a:r>
              <a:rPr lang="en-US" altLang="ko-KR" sz="1600" dirty="0" smtClean="0"/>
              <a:t>  - </a:t>
            </a:r>
            <a:r>
              <a:rPr lang="ko-KR" altLang="en-US" sz="1600" dirty="0" smtClean="0"/>
              <a:t>학습 시 에러와 검증 시 에러가 거의 동일하고 가장 작은 값을 </a:t>
            </a:r>
            <a:r>
              <a:rPr lang="ko-KR" altLang="en-US" sz="1600" dirty="0" err="1" smtClean="0"/>
              <a:t>갖음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데이터의 특성을 잘 대표하도록 학습</a:t>
            </a:r>
            <a:endParaRPr lang="ko-KR" altLang="ko-KR" sz="1600" dirty="0"/>
          </a:p>
        </p:txBody>
      </p:sp>
      <p:pic>
        <p:nvPicPr>
          <p:cNvPr id="5" name="그림 4" descr="kNNì ëí ì´ë¯¸ì§ ê²ìê²°ê³¼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01008"/>
            <a:ext cx="8640960" cy="27575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8691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260648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오버피팅</a:t>
            </a:r>
            <a:endParaRPr lang="ko-KR" altLang="ko-KR" b="1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머신러닝에서</a:t>
            </a:r>
            <a:r>
              <a:rPr lang="ko-KR" altLang="en-US" dirty="0" smtClean="0">
                <a:solidFill>
                  <a:srgbClr val="FF0000"/>
                </a:solidFill>
              </a:rPr>
              <a:t> 매우 빈번한 이슈이며 실무자가 해결해야 할 가장 큰 문제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- </a:t>
            </a:r>
            <a:r>
              <a:rPr lang="ko-KR" altLang="en-US" dirty="0" err="1" smtClean="0">
                <a:solidFill>
                  <a:srgbClr val="FF0000"/>
                </a:solidFill>
              </a:rPr>
              <a:t>노이즈나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아웃라이어</a:t>
            </a:r>
            <a:r>
              <a:rPr lang="ko-KR" altLang="en-US" dirty="0" smtClean="0">
                <a:solidFill>
                  <a:srgbClr val="FF0000"/>
                </a:solidFill>
              </a:rPr>
              <a:t> 데이터</a:t>
            </a:r>
            <a:r>
              <a:rPr lang="ko-KR" altLang="en-US" dirty="0" smtClean="0"/>
              <a:t>까지 모두 정상적인 것으로 인식 및 학습해서 발생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오버 </a:t>
            </a:r>
            <a:r>
              <a:rPr lang="ko-KR" altLang="en-US" dirty="0" err="1" smtClean="0"/>
              <a:t>피팅</a:t>
            </a:r>
            <a:r>
              <a:rPr lang="ko-KR" altLang="en-US" dirty="0" smtClean="0"/>
              <a:t> 문제는 규제화</a:t>
            </a:r>
            <a:r>
              <a:rPr lang="en-US" altLang="ko-KR" dirty="0" smtClean="0"/>
              <a:t>(regularization)</a:t>
            </a:r>
            <a:r>
              <a:rPr lang="ko-KR" altLang="en-US" dirty="0" smtClean="0"/>
              <a:t>라는 방법으로 해결</a:t>
            </a:r>
            <a:endParaRPr lang="en-US" altLang="ko-KR" dirty="0"/>
          </a:p>
          <a:p>
            <a:r>
              <a:rPr lang="en-US" altLang="ko-KR" sz="1600" dirty="0" smtClean="0"/>
              <a:t>  - </a:t>
            </a:r>
            <a:r>
              <a:rPr lang="ko-KR" altLang="en-US" sz="1600" dirty="0" smtClean="0"/>
              <a:t>규제화는 </a:t>
            </a:r>
            <a:r>
              <a:rPr lang="ko-KR" altLang="en-US" sz="1600" dirty="0" err="1" smtClean="0"/>
              <a:t>노이즈나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아웃라이어의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영향도를</a:t>
            </a:r>
            <a:r>
              <a:rPr lang="ko-KR" altLang="en-US" sz="1600" dirty="0" smtClean="0"/>
              <a:t> 최소화하는 것인데 전체 에러를 </a:t>
            </a:r>
            <a:r>
              <a:rPr lang="ko-KR" altLang="en-US" sz="1600" dirty="0" err="1" smtClean="0"/>
              <a:t>최소호하는</a:t>
            </a:r>
            <a:r>
              <a:rPr lang="ko-KR" altLang="en-US" sz="1600" dirty="0" smtClean="0"/>
              <a:t> 최적화 문제를 통해 구현할 수 있음</a:t>
            </a:r>
            <a:endParaRPr lang="en-US" altLang="ko-KR" sz="1600" dirty="0" smtClean="0"/>
          </a:p>
          <a:p>
            <a:r>
              <a:rPr lang="en-US" altLang="ko-KR" sz="1600" dirty="0" smtClean="0"/>
              <a:t>  - </a:t>
            </a:r>
            <a:r>
              <a:rPr lang="ko-KR" altLang="en-US" sz="1600" dirty="0" err="1" smtClean="0"/>
              <a:t>노이즈의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영향도를</a:t>
            </a:r>
            <a:r>
              <a:rPr lang="ko-KR" altLang="en-US" sz="1600" dirty="0" smtClean="0"/>
              <a:t> 줄이는 구속 조건을 추가해서 전체 </a:t>
            </a:r>
            <a:r>
              <a:rPr lang="ko-KR" altLang="en-US" sz="1600" dirty="0" err="1" smtClean="0"/>
              <a:t>로스함수</a:t>
            </a:r>
            <a:r>
              <a:rPr lang="ko-KR" altLang="en-US" sz="1600" dirty="0" smtClean="0"/>
              <a:t> 또는 </a:t>
            </a:r>
            <a:r>
              <a:rPr lang="ko-KR" altLang="en-US" sz="1600" dirty="0" err="1" smtClean="0"/>
              <a:t>목적함수을</a:t>
            </a:r>
            <a:r>
              <a:rPr lang="ko-KR" altLang="en-US" sz="1600" dirty="0" smtClean="0"/>
              <a:t> 최소화</a:t>
            </a:r>
            <a:endParaRPr lang="ko-KR" altLang="ko-KR" sz="1600" dirty="0"/>
          </a:p>
        </p:txBody>
      </p:sp>
      <p:pic>
        <p:nvPicPr>
          <p:cNvPr id="1026" name="Picture 2" descr="http://scikit-learn.org/0.18/_images/sphx_glr_plot_underfitting_overfitting_001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1" r="7492"/>
          <a:stretch/>
        </p:blipFill>
        <p:spPr bwMode="auto">
          <a:xfrm>
            <a:off x="251520" y="2708920"/>
            <a:ext cx="8640960" cy="369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0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260648"/>
            <a:ext cx="8640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학습에러율과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검증에러율</a:t>
            </a:r>
            <a:endParaRPr lang="ko-KR" altLang="ko-KR" b="1" dirty="0"/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오버피팅으로</a:t>
            </a:r>
            <a:r>
              <a:rPr lang="ko-KR" altLang="en-US" dirty="0" smtClean="0"/>
              <a:t> 인해 학습 에러는 낮지만 왜곡된 학습 모델이 결정되면서 검증 시 </a:t>
            </a:r>
            <a:r>
              <a:rPr lang="ko-KR" altLang="en-US" dirty="0" err="1" smtClean="0"/>
              <a:t>에러율</a:t>
            </a:r>
            <a:r>
              <a:rPr lang="ko-KR" altLang="en-US" dirty="0" smtClean="0"/>
              <a:t> 증가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일반적으로 </a:t>
            </a:r>
            <a:r>
              <a:rPr lang="ko-KR" altLang="en-US" dirty="0" err="1" smtClean="0"/>
              <a:t>오버피팅</a:t>
            </a:r>
            <a:r>
              <a:rPr lang="ko-KR" altLang="en-US" dirty="0" smtClean="0"/>
              <a:t> 여부를 확인하기 위해 확보한 </a:t>
            </a:r>
            <a:r>
              <a:rPr lang="ko-KR" altLang="en-US" dirty="0" smtClean="0">
                <a:solidFill>
                  <a:srgbClr val="FF0000"/>
                </a:solidFill>
              </a:rPr>
              <a:t>데이터를 보통 </a:t>
            </a:r>
            <a:r>
              <a:rPr lang="en-US" altLang="ko-KR" dirty="0" smtClean="0">
                <a:solidFill>
                  <a:srgbClr val="FF0000"/>
                </a:solidFill>
              </a:rPr>
              <a:t>7:3</a:t>
            </a:r>
            <a:r>
              <a:rPr lang="ko-KR" altLang="en-US" dirty="0" smtClean="0">
                <a:solidFill>
                  <a:srgbClr val="FF0000"/>
                </a:solidFill>
              </a:rPr>
              <a:t>이나 </a:t>
            </a:r>
            <a:r>
              <a:rPr lang="en-US" altLang="ko-KR" dirty="0" smtClean="0">
                <a:solidFill>
                  <a:srgbClr val="FF0000"/>
                </a:solidFill>
              </a:rPr>
              <a:t>9:1 </a:t>
            </a:r>
            <a:r>
              <a:rPr lang="ko-KR" altLang="en-US" dirty="0" smtClean="0">
                <a:solidFill>
                  <a:srgbClr val="FF0000"/>
                </a:solidFill>
              </a:rPr>
              <a:t>정도로 나눠서 학습과 검증</a:t>
            </a:r>
            <a:r>
              <a:rPr lang="ko-KR" altLang="en-US" dirty="0" smtClean="0"/>
              <a:t>을 통해 </a:t>
            </a:r>
            <a:r>
              <a:rPr lang="ko-KR" altLang="en-US" dirty="0" err="1" smtClean="0"/>
              <a:t>에러율을</a:t>
            </a:r>
            <a:r>
              <a:rPr lang="ko-KR" altLang="en-US" dirty="0" smtClean="0"/>
              <a:t> 비교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학습 </a:t>
            </a:r>
            <a:r>
              <a:rPr lang="ko-KR" altLang="en-US" dirty="0" err="1" smtClean="0"/>
              <a:t>에러율과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검증에러율을</a:t>
            </a:r>
            <a:r>
              <a:rPr lang="ko-KR" altLang="en-US" dirty="0" smtClean="0"/>
              <a:t> 통해 </a:t>
            </a:r>
            <a:r>
              <a:rPr lang="en-US" altLang="ko-KR" dirty="0" smtClean="0"/>
              <a:t>k </a:t>
            </a:r>
            <a:r>
              <a:rPr lang="ko-KR" altLang="en-US" dirty="0" smtClean="0"/>
              <a:t>값의 </a:t>
            </a:r>
            <a:r>
              <a:rPr lang="ko-KR" altLang="en-US" dirty="0" err="1" smtClean="0"/>
              <a:t>최적합</a:t>
            </a:r>
            <a:r>
              <a:rPr lang="ko-KR" altLang="en-US" dirty="0" smtClean="0"/>
              <a:t> 값 확인</a:t>
            </a:r>
            <a:endParaRPr lang="en-US" altLang="ko-KR" dirty="0" smtClean="0"/>
          </a:p>
        </p:txBody>
      </p:sp>
      <p:pic>
        <p:nvPicPr>
          <p:cNvPr id="5" name="Picture 2" descr="kNN í¼í ìì­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8640960" cy="357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860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433</Words>
  <Application>Microsoft Office PowerPoint</Application>
  <PresentationFormat>화면 슬라이드 쇼(4:3)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kNN 모델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 모델</dc:title>
  <dc:creator>User</dc:creator>
  <cp:lastModifiedBy>User</cp:lastModifiedBy>
  <cp:revision>6</cp:revision>
  <dcterms:created xsi:type="dcterms:W3CDTF">2018-07-21T08:22:42Z</dcterms:created>
  <dcterms:modified xsi:type="dcterms:W3CDTF">2018-07-21T08:59:48Z</dcterms:modified>
</cp:coreProperties>
</file>