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4.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5.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6.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7.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notesSlides/notesSlide8.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9.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10.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9" r:id="rId2"/>
    <p:sldId id="305" r:id="rId3"/>
    <p:sldId id="265" r:id="rId4"/>
    <p:sldId id="285" r:id="rId5"/>
    <p:sldId id="268" r:id="rId6"/>
    <p:sldId id="269" r:id="rId7"/>
    <p:sldId id="270" r:id="rId8"/>
    <p:sldId id="271" r:id="rId9"/>
    <p:sldId id="272" r:id="rId10"/>
    <p:sldId id="273" r:id="rId11"/>
    <p:sldId id="286" r:id="rId12"/>
    <p:sldId id="287" r:id="rId13"/>
    <p:sldId id="294" r:id="rId14"/>
    <p:sldId id="293" r:id="rId15"/>
    <p:sldId id="288" r:id="rId16"/>
    <p:sldId id="289" r:id="rId17"/>
    <p:sldId id="290" r:id="rId18"/>
    <p:sldId id="295" r:id="rId19"/>
    <p:sldId id="304" r:id="rId20"/>
    <p:sldId id="297" r:id="rId21"/>
    <p:sldId id="299" r:id="rId22"/>
    <p:sldId id="298" r:id="rId23"/>
    <p:sldId id="300" r:id="rId24"/>
    <p:sldId id="301" r:id="rId25"/>
    <p:sldId id="302" r:id="rId26"/>
    <p:sldId id="303" r:id="rId27"/>
  </p:sldIdLst>
  <p:sldSz cx="9144000" cy="6858000" type="screen4x3"/>
  <p:notesSz cx="6950075" cy="9236075"/>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42" autoAdjust="0"/>
  </p:normalViewPr>
  <p:slideViewPr>
    <p:cSldViewPr>
      <p:cViewPr varScale="1">
        <p:scale>
          <a:sx n="65" d="100"/>
          <a:sy n="65" d="100"/>
        </p:scale>
        <p:origin x="-212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6.wmf"/><Relationship Id="rId2" Type="http://schemas.openxmlformats.org/officeDocument/2006/relationships/image" Target="../media/image8.wmf"/><Relationship Id="rId1" Type="http://schemas.openxmlformats.org/officeDocument/2006/relationships/image" Target="../media/image5.wmf"/><Relationship Id="rId6" Type="http://schemas.openxmlformats.org/officeDocument/2006/relationships/image" Target="../media/image12.wmf"/><Relationship Id="rId11" Type="http://schemas.openxmlformats.org/officeDocument/2006/relationships/image" Target="../media/image15.wmf"/><Relationship Id="rId5" Type="http://schemas.openxmlformats.org/officeDocument/2006/relationships/image" Target="../media/image11.wmf"/><Relationship Id="rId10" Type="http://schemas.openxmlformats.org/officeDocument/2006/relationships/image" Target="../media/image14.wmf"/><Relationship Id="rId4" Type="http://schemas.openxmlformats.org/officeDocument/2006/relationships/image" Target="../media/image10.wmf"/><Relationship Id="rId9"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E7AF4A68-0A7A-41DD-81A3-E1D25698EEF2}" type="datetimeFigureOut">
              <a:rPr lang="en-US" smtClean="0"/>
              <a:pPr/>
              <a:t>1/11/2014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F2A554E-F8A3-451C-8227-DDB614CE2180}" type="slidenum">
              <a:rPr lang="en-US" smtClean="0"/>
              <a:pPr/>
              <a:t>‹#›</a:t>
            </a:fld>
            <a:endParaRPr lang="en-US" dirty="0"/>
          </a:p>
        </p:txBody>
      </p:sp>
    </p:spTree>
    <p:extLst>
      <p:ext uri="{BB962C8B-B14F-4D97-AF65-F5344CB8AC3E}">
        <p14:creationId xmlns:p14="http://schemas.microsoft.com/office/powerpoint/2010/main" val="420349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Brian_Kernighan"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en.wikipedia.org/wiki/The_C_Programming_Language_(book)" TargetMode="External"/><Relationship Id="rId4" Type="http://schemas.openxmlformats.org/officeDocument/2006/relationships/hyperlink" Target="http://en.wikipedia.org/wiki/Dennis_Ritchi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correct consult</a:t>
            </a:r>
            <a:r>
              <a:rPr lang="en-US" baseline="0" dirty="0" smtClean="0"/>
              <a:t> page 351 </a:t>
            </a:r>
            <a:r>
              <a:rPr lang="en-US" baseline="0" smtClean="0"/>
              <a:t>in revision ‘D’</a:t>
            </a:r>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a:t>
            </a:fld>
            <a:endParaRPr lang="en-US" dirty="0"/>
          </a:p>
        </p:txBody>
      </p:sp>
    </p:spTree>
    <p:extLst>
      <p:ext uri="{BB962C8B-B14F-4D97-AF65-F5344CB8AC3E}">
        <p14:creationId xmlns:p14="http://schemas.microsoft.com/office/powerpoint/2010/main" val="3930020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Indeed assembly language</a:t>
            </a:r>
            <a:r>
              <a:rPr lang="en-US" baseline="0" dirty="0" smtClean="0"/>
              <a:t>s are now designed to be C like (feature stated in </a:t>
            </a:r>
            <a:r>
              <a:rPr lang="en-US" baseline="0" dirty="0" err="1" smtClean="0"/>
              <a:t>dsPIC</a:t>
            </a:r>
            <a:r>
              <a:rPr lang="en-US" baseline="0" dirty="0" smtClean="0"/>
              <a:t> data sheet)</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spaghetti</a:t>
            </a:r>
            <a:r>
              <a:rPr lang="en-US" baseline="0" dirty="0" smtClean="0"/>
              <a:t> code!</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05037C-0ED0-42C5-8699-246F7FBEB2E4}" type="slidenum">
              <a:rPr lang="en-US"/>
              <a:pPr/>
              <a:t>21</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examples are a</a:t>
            </a:r>
            <a:r>
              <a:rPr lang="en-US" baseline="0" dirty="0" smtClean="0"/>
              <a:t> mathematical assignment statement or and expression statement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Liquid</a:t>
            </a:r>
            <a:r>
              <a:rPr lang="en-US" baseline="0" dirty="0" smtClean="0"/>
              <a:t> Crystal Display LCD</a:t>
            </a:r>
          </a:p>
          <a:p>
            <a:r>
              <a:rPr lang="en-US" baseline="0" dirty="0" smtClean="0"/>
              <a:t>Digital to Analog Converter (</a:t>
            </a:r>
            <a:r>
              <a:rPr lang="en-US" baseline="0" dirty="0" err="1" smtClean="0"/>
              <a:t>DAC</a:t>
            </a:r>
            <a:r>
              <a:rPr lang="en-US" baseline="0" dirty="0" smtClean="0"/>
              <a:t>)</a:t>
            </a:r>
          </a:p>
          <a:p>
            <a:r>
              <a:rPr lang="en-US" baseline="0" dirty="0" smtClean="0"/>
              <a:t>Analog to Digital Converter (ADC</a:t>
            </a:r>
            <a:r>
              <a:rPr lang="en-US" baseline="0" dirty="0" smtClean="0"/>
              <a:t>)</a:t>
            </a:r>
            <a:endParaRPr lang="en-US" baseline="0" dirty="0" smtClean="0"/>
          </a:p>
          <a:p>
            <a:r>
              <a:rPr lang="en-US" baseline="0" dirty="0" smtClean="0"/>
              <a:t>Direct Memory Access (DMA)</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blackboard</a:t>
            </a:r>
            <a:r>
              <a:rPr lang="en-US" baseline="0" dirty="0" smtClean="0"/>
              <a:t> for article on good debugging practices</a:t>
            </a:r>
          </a:p>
          <a:p>
            <a:endParaRPr lang="en-US" baseline="0" dirty="0" smtClean="0"/>
          </a:p>
        </p:txBody>
      </p:sp>
      <p:sp>
        <p:nvSpPr>
          <p:cNvPr id="4" name="Slide Number Placeholder 3"/>
          <p:cNvSpPr>
            <a:spLocks noGrp="1"/>
          </p:cNvSpPr>
          <p:nvPr>
            <p:ph type="sldNum" sz="quarter" idx="10"/>
          </p:nvPr>
        </p:nvSpPr>
        <p:spPr/>
        <p:txBody>
          <a:bodyPr/>
          <a:lstStyle/>
          <a:p>
            <a:fld id="{2F2A554E-F8A3-451C-8227-DDB614CE2180}"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393753E-0DEC-4702-8FB9-8ED68D3450CC}" type="slidenum">
              <a:rPr lang="en-US"/>
              <a:pPr/>
              <a:t>5</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dirty="0" smtClean="0"/>
              <a:t>Embedded</a:t>
            </a:r>
            <a:r>
              <a:rPr lang="en-US" baseline="0" dirty="0" smtClean="0"/>
              <a:t> systems will continue to be important.  Because of there ability to control things we will continue to seem them in optimization of many products, especially ones that can benefit from optimization of energy use. </a:t>
            </a:r>
          </a:p>
          <a:p>
            <a:endParaRPr lang="en-US" baseline="0" dirty="0" smtClean="0"/>
          </a:p>
          <a:p>
            <a:r>
              <a:rPr lang="en-US" baseline="0" dirty="0" smtClean="0"/>
              <a:t>A huge area is the ability to put internet connectivity into many different products like phones, music players, and the ability for a user to check up on embedded systems like lighting , environmental, and security control.</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bold is the authors definition of an embedded system.</a:t>
            </a:r>
          </a:p>
          <a:p>
            <a:endParaRPr lang="en-US" dirty="0" smtClean="0"/>
          </a:p>
          <a:p>
            <a:r>
              <a:rPr lang="en-US" dirty="0" smtClean="0"/>
              <a:t>The author projects</a:t>
            </a:r>
            <a:r>
              <a:rPr lang="en-US" baseline="0" dirty="0" smtClean="0"/>
              <a:t> maybe 300 by 2004 (book is dated)</a:t>
            </a:r>
          </a:p>
          <a:p>
            <a:endParaRPr lang="en-US" baseline="0" dirty="0" smtClean="0"/>
          </a:p>
          <a:p>
            <a:r>
              <a:rPr lang="en-US" baseline="0" dirty="0" smtClean="0"/>
              <a:t>Several billion embedded microprocessors units were sold compared to a few 100 million desktop units</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would a cell phone be.</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would a cell phone be.</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1978, </a:t>
            </a:r>
            <a:r>
              <a:rPr lang="en-US" dirty="0" smtClean="0">
                <a:hlinkClick r:id="rId3" action="ppaction://hlinkfile" tooltip="Brian Kernighan"/>
              </a:rPr>
              <a:t>Brian Kernighan</a:t>
            </a:r>
            <a:r>
              <a:rPr lang="en-US" dirty="0" smtClean="0"/>
              <a:t> and </a:t>
            </a:r>
            <a:r>
              <a:rPr lang="en-US" dirty="0" smtClean="0">
                <a:hlinkClick r:id="rId4" action="ppaction://hlinkfile" tooltip="Dennis Ritchie"/>
              </a:rPr>
              <a:t>Dennis Ritchie</a:t>
            </a:r>
            <a:r>
              <a:rPr lang="en-US" dirty="0" smtClean="0"/>
              <a:t> published the first edition of </a:t>
            </a:r>
            <a:r>
              <a:rPr lang="en-US" i="1" dirty="0" smtClean="0">
                <a:hlinkClick r:id="rId5" action="ppaction://hlinkfile" tooltip="The C Programming Language (book)"/>
              </a:rPr>
              <a:t>The C Programming Language</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56EB1-61C2-47E8-8E00-64F7FBCCE2C2}" type="slidenum">
              <a:rPr lang="en-US"/>
              <a:pPr/>
              <a:t>14</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dirty="0" smtClean="0"/>
              <a:t>A microprocessor has a</a:t>
            </a:r>
            <a:r>
              <a:rPr lang="en-US" baseline="0" dirty="0" smtClean="0"/>
              <a:t> very limited language …. Its instruction set.  In the case of the PIC16 only 35 instructions.  Worse, the instruction must be in binary, or machine code for the processor to understand the instruction.</a:t>
            </a:r>
          </a:p>
          <a:p>
            <a:endParaRPr lang="en-US" baseline="0" dirty="0" smtClean="0"/>
          </a:p>
          <a:p>
            <a:r>
              <a:rPr lang="en-US" baseline="0" dirty="0" smtClean="0"/>
              <a:t>A person is a verbose, variable, abstract thinker</a:t>
            </a:r>
          </a:p>
          <a:p>
            <a:endParaRPr lang="en-US" baseline="0" dirty="0" smtClean="0"/>
          </a:p>
          <a:p>
            <a:r>
              <a:rPr lang="en-US" baseline="0" dirty="0" smtClean="0"/>
              <a:t>The problem is how to get the two to get the two to think in the same way.  This bridge is made through the software languages we choose to use.  We will consider three options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6207B-1711-4687-BB55-029F94A2F853}" type="datetimeFigureOut">
              <a:rPr lang="en-US" smtClean="0"/>
              <a:pPr/>
              <a:t>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6207B-1711-4687-BB55-029F94A2F853}" type="datetimeFigureOut">
              <a:rPr lang="en-US" smtClean="0"/>
              <a:pPr/>
              <a:t>1/11/2014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6207B-1711-4687-BB55-029F94A2F853}" type="datetimeFigureOut">
              <a:rPr lang="en-US" smtClean="0"/>
              <a:pPr/>
              <a:t>1/11/2014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6207B-1711-4687-BB55-029F94A2F853}" type="datetimeFigureOut">
              <a:rPr lang="en-US" smtClean="0"/>
              <a:pPr/>
              <a:t>1/11/2014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207B-1711-4687-BB55-029F94A2F853}" type="datetimeFigureOut">
              <a:rPr lang="en-US" smtClean="0"/>
              <a:pPr/>
              <a:t>1/11/2014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1/11/2014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1/11/2014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6207B-1711-4687-BB55-029F94A2F853}" type="datetimeFigureOut">
              <a:rPr lang="en-US" smtClean="0"/>
              <a:pPr/>
              <a:t>1/11/2014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E225-D4EE-4A2C-A959-86F8DD5062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gif"/><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tags" Target="../tags/tag15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9.xml"/><Relationship Id="rId1" Type="http://schemas.openxmlformats.org/officeDocument/2006/relationships/tags" Target="../tags/tag158.xml"/><Relationship Id="rId4"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tags" Target="../tags/tag34.xml"/><Relationship Id="rId39" Type="http://schemas.openxmlformats.org/officeDocument/2006/relationships/tags" Target="../tags/tag47.xml"/><Relationship Id="rId21" Type="http://schemas.openxmlformats.org/officeDocument/2006/relationships/tags" Target="../tags/tag29.xml"/><Relationship Id="rId34" Type="http://schemas.openxmlformats.org/officeDocument/2006/relationships/tags" Target="../tags/tag42.xml"/><Relationship Id="rId42" Type="http://schemas.openxmlformats.org/officeDocument/2006/relationships/tags" Target="../tags/tag50.xml"/><Relationship Id="rId47" Type="http://schemas.openxmlformats.org/officeDocument/2006/relationships/tags" Target="../tags/tag55.xml"/><Relationship Id="rId50" Type="http://schemas.openxmlformats.org/officeDocument/2006/relationships/tags" Target="../tags/tag58.xml"/><Relationship Id="rId55" Type="http://schemas.openxmlformats.org/officeDocument/2006/relationships/tags" Target="../tags/tag63.xml"/><Relationship Id="rId63" Type="http://schemas.openxmlformats.org/officeDocument/2006/relationships/tags" Target="../tags/tag71.xml"/><Relationship Id="rId68" Type="http://schemas.openxmlformats.org/officeDocument/2006/relationships/tags" Target="../tags/tag76.xml"/><Relationship Id="rId7" Type="http://schemas.openxmlformats.org/officeDocument/2006/relationships/tags" Target="../tags/tag15.xml"/><Relationship Id="rId71" Type="http://schemas.openxmlformats.org/officeDocument/2006/relationships/tags" Target="../tags/tag79.xml"/><Relationship Id="rId2" Type="http://schemas.openxmlformats.org/officeDocument/2006/relationships/tags" Target="../tags/tag10.xml"/><Relationship Id="rId16" Type="http://schemas.openxmlformats.org/officeDocument/2006/relationships/tags" Target="../tags/tag24.xml"/><Relationship Id="rId29" Type="http://schemas.openxmlformats.org/officeDocument/2006/relationships/tags" Target="../tags/tag37.xml"/><Relationship Id="rId11" Type="http://schemas.openxmlformats.org/officeDocument/2006/relationships/tags" Target="../tags/tag19.xml"/><Relationship Id="rId24" Type="http://schemas.openxmlformats.org/officeDocument/2006/relationships/tags" Target="../tags/tag32.xml"/><Relationship Id="rId32" Type="http://schemas.openxmlformats.org/officeDocument/2006/relationships/tags" Target="../tags/tag40.xml"/><Relationship Id="rId37" Type="http://schemas.openxmlformats.org/officeDocument/2006/relationships/tags" Target="../tags/tag45.xml"/><Relationship Id="rId40" Type="http://schemas.openxmlformats.org/officeDocument/2006/relationships/tags" Target="../tags/tag48.xml"/><Relationship Id="rId45" Type="http://schemas.openxmlformats.org/officeDocument/2006/relationships/tags" Target="../tags/tag53.xml"/><Relationship Id="rId53" Type="http://schemas.openxmlformats.org/officeDocument/2006/relationships/tags" Target="../tags/tag61.xml"/><Relationship Id="rId58" Type="http://schemas.openxmlformats.org/officeDocument/2006/relationships/tags" Target="../tags/tag66.xml"/><Relationship Id="rId66" Type="http://schemas.openxmlformats.org/officeDocument/2006/relationships/tags" Target="../tags/tag74.xml"/><Relationship Id="rId74" Type="http://schemas.openxmlformats.org/officeDocument/2006/relationships/slideLayout" Target="../slideLayouts/slideLayout7.xml"/><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28" Type="http://schemas.openxmlformats.org/officeDocument/2006/relationships/tags" Target="../tags/tag36.xml"/><Relationship Id="rId36" Type="http://schemas.openxmlformats.org/officeDocument/2006/relationships/tags" Target="../tags/tag44.xml"/><Relationship Id="rId49" Type="http://schemas.openxmlformats.org/officeDocument/2006/relationships/tags" Target="../tags/tag57.xml"/><Relationship Id="rId57" Type="http://schemas.openxmlformats.org/officeDocument/2006/relationships/tags" Target="../tags/tag65.xml"/><Relationship Id="rId61" Type="http://schemas.openxmlformats.org/officeDocument/2006/relationships/tags" Target="../tags/tag69.xml"/><Relationship Id="rId10" Type="http://schemas.openxmlformats.org/officeDocument/2006/relationships/tags" Target="../tags/tag18.xml"/><Relationship Id="rId19" Type="http://schemas.openxmlformats.org/officeDocument/2006/relationships/tags" Target="../tags/tag27.xml"/><Relationship Id="rId31" Type="http://schemas.openxmlformats.org/officeDocument/2006/relationships/tags" Target="../tags/tag39.xml"/><Relationship Id="rId44" Type="http://schemas.openxmlformats.org/officeDocument/2006/relationships/tags" Target="../tags/tag52.xml"/><Relationship Id="rId52" Type="http://schemas.openxmlformats.org/officeDocument/2006/relationships/tags" Target="../tags/tag60.xml"/><Relationship Id="rId60" Type="http://schemas.openxmlformats.org/officeDocument/2006/relationships/tags" Target="../tags/tag68.xml"/><Relationship Id="rId65" Type="http://schemas.openxmlformats.org/officeDocument/2006/relationships/tags" Target="../tags/tag73.xml"/><Relationship Id="rId73" Type="http://schemas.openxmlformats.org/officeDocument/2006/relationships/tags" Target="../tags/tag81.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 Id="rId27" Type="http://schemas.openxmlformats.org/officeDocument/2006/relationships/tags" Target="../tags/tag35.xml"/><Relationship Id="rId30" Type="http://schemas.openxmlformats.org/officeDocument/2006/relationships/tags" Target="../tags/tag38.xml"/><Relationship Id="rId35" Type="http://schemas.openxmlformats.org/officeDocument/2006/relationships/tags" Target="../tags/tag43.xml"/><Relationship Id="rId43" Type="http://schemas.openxmlformats.org/officeDocument/2006/relationships/tags" Target="../tags/tag51.xml"/><Relationship Id="rId48" Type="http://schemas.openxmlformats.org/officeDocument/2006/relationships/tags" Target="../tags/tag56.xml"/><Relationship Id="rId56" Type="http://schemas.openxmlformats.org/officeDocument/2006/relationships/tags" Target="../tags/tag64.xml"/><Relationship Id="rId64" Type="http://schemas.openxmlformats.org/officeDocument/2006/relationships/tags" Target="../tags/tag72.xml"/><Relationship Id="rId69" Type="http://schemas.openxmlformats.org/officeDocument/2006/relationships/tags" Target="../tags/tag77.xml"/><Relationship Id="rId8" Type="http://schemas.openxmlformats.org/officeDocument/2006/relationships/tags" Target="../tags/tag16.xml"/><Relationship Id="rId51" Type="http://schemas.openxmlformats.org/officeDocument/2006/relationships/tags" Target="../tags/tag59.xml"/><Relationship Id="rId72" Type="http://schemas.openxmlformats.org/officeDocument/2006/relationships/tags" Target="../tags/tag80.xml"/><Relationship Id="rId3" Type="http://schemas.openxmlformats.org/officeDocument/2006/relationships/tags" Target="../tags/tag11.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tags" Target="../tags/tag33.xml"/><Relationship Id="rId33" Type="http://schemas.openxmlformats.org/officeDocument/2006/relationships/tags" Target="../tags/tag41.xml"/><Relationship Id="rId38" Type="http://schemas.openxmlformats.org/officeDocument/2006/relationships/tags" Target="../tags/tag46.xml"/><Relationship Id="rId46" Type="http://schemas.openxmlformats.org/officeDocument/2006/relationships/tags" Target="../tags/tag54.xml"/><Relationship Id="rId59" Type="http://schemas.openxmlformats.org/officeDocument/2006/relationships/tags" Target="../tags/tag67.xml"/><Relationship Id="rId67" Type="http://schemas.openxmlformats.org/officeDocument/2006/relationships/tags" Target="../tags/tag75.xml"/><Relationship Id="rId20" Type="http://schemas.openxmlformats.org/officeDocument/2006/relationships/tags" Target="../tags/tag28.xml"/><Relationship Id="rId41" Type="http://schemas.openxmlformats.org/officeDocument/2006/relationships/tags" Target="../tags/tag49.xml"/><Relationship Id="rId54" Type="http://schemas.openxmlformats.org/officeDocument/2006/relationships/tags" Target="../tags/tag62.xml"/><Relationship Id="rId62" Type="http://schemas.openxmlformats.org/officeDocument/2006/relationships/tags" Target="../tags/tag70.xml"/><Relationship Id="rId70" Type="http://schemas.openxmlformats.org/officeDocument/2006/relationships/tags" Target="../tags/tag78.xml"/><Relationship Id="rId75" Type="http://schemas.openxmlformats.org/officeDocument/2006/relationships/notesSlide" Target="../notesSlides/notesSlide4.xml"/><Relationship Id="rId1" Type="http://schemas.openxmlformats.org/officeDocument/2006/relationships/tags" Target="../tags/tag9.xml"/><Relationship Id="rId6"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7.xml"/><Relationship Id="rId7" Type="http://schemas.openxmlformats.org/officeDocument/2006/relationships/image" Target="../media/image2.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slideLayout" Target="../slideLayouts/slideLayout2.xml"/><Relationship Id="rId5" Type="http://schemas.openxmlformats.org/officeDocument/2006/relationships/tags" Target="../tags/tag89.xml"/><Relationship Id="rId4" Type="http://schemas.openxmlformats.org/officeDocument/2006/relationships/tags" Target="../tags/tag88.xml"/></Relationships>
</file>

<file path=ppt/slides/_rels/slide8.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tags" Target="../tags/tag106.xml"/><Relationship Id="rId26" Type="http://schemas.openxmlformats.org/officeDocument/2006/relationships/tags" Target="../tags/tag114.xml"/><Relationship Id="rId39" Type="http://schemas.openxmlformats.org/officeDocument/2006/relationships/image" Target="../media/image5.wmf"/><Relationship Id="rId3" Type="http://schemas.openxmlformats.org/officeDocument/2006/relationships/tags" Target="../tags/tag91.xml"/><Relationship Id="rId21" Type="http://schemas.openxmlformats.org/officeDocument/2006/relationships/tags" Target="../tags/tag109.xml"/><Relationship Id="rId34" Type="http://schemas.openxmlformats.org/officeDocument/2006/relationships/slideLayout" Target="../slideLayouts/slideLayout2.xml"/><Relationship Id="rId42" Type="http://schemas.openxmlformats.org/officeDocument/2006/relationships/image" Target="../media/image7.png"/><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tags" Target="../tags/tag105.xml"/><Relationship Id="rId25" Type="http://schemas.openxmlformats.org/officeDocument/2006/relationships/tags" Target="../tags/tag113.xml"/><Relationship Id="rId33" Type="http://schemas.openxmlformats.org/officeDocument/2006/relationships/tags" Target="../tags/tag121.xml"/><Relationship Id="rId38" Type="http://schemas.openxmlformats.org/officeDocument/2006/relationships/oleObject" Target="../embeddings/oleObject1.bin"/><Relationship Id="rId2" Type="http://schemas.openxmlformats.org/officeDocument/2006/relationships/tags" Target="../tags/tag90.xml"/><Relationship Id="rId16" Type="http://schemas.openxmlformats.org/officeDocument/2006/relationships/tags" Target="../tags/tag104.xml"/><Relationship Id="rId20" Type="http://schemas.openxmlformats.org/officeDocument/2006/relationships/tags" Target="../tags/tag108.xml"/><Relationship Id="rId29" Type="http://schemas.openxmlformats.org/officeDocument/2006/relationships/tags" Target="../tags/tag117.xml"/><Relationship Id="rId41" Type="http://schemas.openxmlformats.org/officeDocument/2006/relationships/image" Target="../media/image6.wmf"/><Relationship Id="rId1" Type="http://schemas.openxmlformats.org/officeDocument/2006/relationships/vmlDrawing" Target="../drawings/vmlDrawing1.vml"/><Relationship Id="rId6" Type="http://schemas.openxmlformats.org/officeDocument/2006/relationships/tags" Target="../tags/tag94.xml"/><Relationship Id="rId11" Type="http://schemas.openxmlformats.org/officeDocument/2006/relationships/tags" Target="../tags/tag99.xml"/><Relationship Id="rId24" Type="http://schemas.openxmlformats.org/officeDocument/2006/relationships/tags" Target="../tags/tag112.xml"/><Relationship Id="rId32" Type="http://schemas.openxmlformats.org/officeDocument/2006/relationships/tags" Target="../tags/tag120.xml"/><Relationship Id="rId37" Type="http://schemas.openxmlformats.org/officeDocument/2006/relationships/image" Target="../media/image4.wmf"/><Relationship Id="rId40" Type="http://schemas.openxmlformats.org/officeDocument/2006/relationships/oleObject" Target="../embeddings/oleObject2.bin"/><Relationship Id="rId5" Type="http://schemas.openxmlformats.org/officeDocument/2006/relationships/tags" Target="../tags/tag93.xml"/><Relationship Id="rId15" Type="http://schemas.openxmlformats.org/officeDocument/2006/relationships/tags" Target="../tags/tag103.xml"/><Relationship Id="rId23" Type="http://schemas.openxmlformats.org/officeDocument/2006/relationships/tags" Target="../tags/tag111.xml"/><Relationship Id="rId28" Type="http://schemas.openxmlformats.org/officeDocument/2006/relationships/tags" Target="../tags/tag116.xml"/><Relationship Id="rId36" Type="http://schemas.openxmlformats.org/officeDocument/2006/relationships/oleObject" Target="../embeddings/Microsoft_Word_97_-_2003_Document1.doc"/><Relationship Id="rId10" Type="http://schemas.openxmlformats.org/officeDocument/2006/relationships/tags" Target="../tags/tag98.xml"/><Relationship Id="rId19" Type="http://schemas.openxmlformats.org/officeDocument/2006/relationships/tags" Target="../tags/tag107.xml"/><Relationship Id="rId31" Type="http://schemas.openxmlformats.org/officeDocument/2006/relationships/tags" Target="../tags/tag119.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 Id="rId22" Type="http://schemas.openxmlformats.org/officeDocument/2006/relationships/tags" Target="../tags/tag110.xml"/><Relationship Id="rId27" Type="http://schemas.openxmlformats.org/officeDocument/2006/relationships/tags" Target="../tags/tag115.xml"/><Relationship Id="rId30" Type="http://schemas.openxmlformats.org/officeDocument/2006/relationships/tags" Target="../tags/tag118.xml"/><Relationship Id="rId35" Type="http://schemas.openxmlformats.org/officeDocument/2006/relationships/notesSlide" Target="../notesSlides/notesSlide5.xml"/><Relationship Id="rId43"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18" Type="http://schemas.openxmlformats.org/officeDocument/2006/relationships/tags" Target="../tags/tag138.xml"/><Relationship Id="rId26" Type="http://schemas.openxmlformats.org/officeDocument/2006/relationships/oleObject" Target="../embeddings/oleObject4.bin"/><Relationship Id="rId39" Type="http://schemas.openxmlformats.org/officeDocument/2006/relationships/image" Target="../media/image6.wmf"/><Relationship Id="rId3" Type="http://schemas.openxmlformats.org/officeDocument/2006/relationships/tags" Target="../tags/tag123.xml"/><Relationship Id="rId21" Type="http://schemas.openxmlformats.org/officeDocument/2006/relationships/tags" Target="../tags/tag141.xml"/><Relationship Id="rId34" Type="http://schemas.openxmlformats.org/officeDocument/2006/relationships/oleObject" Target="../embeddings/oleObject8.bin"/><Relationship Id="rId42" Type="http://schemas.openxmlformats.org/officeDocument/2006/relationships/oleObject" Target="../embeddings/Microsoft_Word_97_-_2003_Document3.doc"/><Relationship Id="rId47" Type="http://schemas.openxmlformats.org/officeDocument/2006/relationships/image" Target="../media/image16.wmf"/><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tags" Target="../tags/tag137.xml"/><Relationship Id="rId25" Type="http://schemas.openxmlformats.org/officeDocument/2006/relationships/image" Target="../media/image5.wmf"/><Relationship Id="rId33" Type="http://schemas.openxmlformats.org/officeDocument/2006/relationships/image" Target="../media/image11.wmf"/><Relationship Id="rId38" Type="http://schemas.openxmlformats.org/officeDocument/2006/relationships/oleObject" Target="../embeddings/oleObject10.bin"/><Relationship Id="rId46" Type="http://schemas.openxmlformats.org/officeDocument/2006/relationships/oleObject" Target="../embeddings/Microsoft_Word_97_-_2003_Document5.doc"/><Relationship Id="rId2" Type="http://schemas.openxmlformats.org/officeDocument/2006/relationships/tags" Target="../tags/tag122.xml"/><Relationship Id="rId16" Type="http://schemas.openxmlformats.org/officeDocument/2006/relationships/tags" Target="../tags/tag136.xml"/><Relationship Id="rId20" Type="http://schemas.openxmlformats.org/officeDocument/2006/relationships/tags" Target="../tags/tag140.xml"/><Relationship Id="rId29" Type="http://schemas.openxmlformats.org/officeDocument/2006/relationships/image" Target="../media/image9.wmf"/><Relationship Id="rId41" Type="http://schemas.openxmlformats.org/officeDocument/2006/relationships/image" Target="../media/image4.wmf"/><Relationship Id="rId1" Type="http://schemas.openxmlformats.org/officeDocument/2006/relationships/vmlDrawing" Target="../drawings/vmlDrawing2.vml"/><Relationship Id="rId6" Type="http://schemas.openxmlformats.org/officeDocument/2006/relationships/tags" Target="../tags/tag126.xml"/><Relationship Id="rId11" Type="http://schemas.openxmlformats.org/officeDocument/2006/relationships/tags" Target="../tags/tag131.xml"/><Relationship Id="rId24" Type="http://schemas.openxmlformats.org/officeDocument/2006/relationships/oleObject" Target="../embeddings/oleObject3.bin"/><Relationship Id="rId32" Type="http://schemas.openxmlformats.org/officeDocument/2006/relationships/oleObject" Target="../embeddings/oleObject7.bin"/><Relationship Id="rId37" Type="http://schemas.openxmlformats.org/officeDocument/2006/relationships/image" Target="../media/image13.wmf"/><Relationship Id="rId40" Type="http://schemas.openxmlformats.org/officeDocument/2006/relationships/oleObject" Target="../embeddings/Microsoft_Word_97_-_2003_Document2.doc"/><Relationship Id="rId45" Type="http://schemas.openxmlformats.org/officeDocument/2006/relationships/image" Target="../media/image15.wmf"/><Relationship Id="rId5" Type="http://schemas.openxmlformats.org/officeDocument/2006/relationships/tags" Target="../tags/tag125.xml"/><Relationship Id="rId15" Type="http://schemas.openxmlformats.org/officeDocument/2006/relationships/tags" Target="../tags/tag135.xml"/><Relationship Id="rId23" Type="http://schemas.openxmlformats.org/officeDocument/2006/relationships/slideLayout" Target="../slideLayouts/slideLayout2.xml"/><Relationship Id="rId28" Type="http://schemas.openxmlformats.org/officeDocument/2006/relationships/oleObject" Target="../embeddings/oleObject5.bin"/><Relationship Id="rId36" Type="http://schemas.openxmlformats.org/officeDocument/2006/relationships/oleObject" Target="../embeddings/oleObject9.bin"/><Relationship Id="rId10" Type="http://schemas.openxmlformats.org/officeDocument/2006/relationships/tags" Target="../tags/tag130.xml"/><Relationship Id="rId19" Type="http://schemas.openxmlformats.org/officeDocument/2006/relationships/tags" Target="../tags/tag139.xml"/><Relationship Id="rId31" Type="http://schemas.openxmlformats.org/officeDocument/2006/relationships/image" Target="../media/image10.wmf"/><Relationship Id="rId44" Type="http://schemas.openxmlformats.org/officeDocument/2006/relationships/oleObject" Target="../embeddings/Microsoft_Word_97_-_2003_Document4.doc"/><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 Id="rId22" Type="http://schemas.openxmlformats.org/officeDocument/2006/relationships/tags" Target="../tags/tag142.xml"/><Relationship Id="rId27" Type="http://schemas.openxmlformats.org/officeDocument/2006/relationships/image" Target="../media/image8.wmf"/><Relationship Id="rId30" Type="http://schemas.openxmlformats.org/officeDocument/2006/relationships/oleObject" Target="../embeddings/oleObject6.bin"/><Relationship Id="rId35" Type="http://schemas.openxmlformats.org/officeDocument/2006/relationships/image" Target="../media/image12.wmf"/><Relationship Id="rId43"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CPE </a:t>
            </a:r>
            <a:r>
              <a:rPr lang="en-US" smtClean="0"/>
              <a:t>490 </a:t>
            </a:r>
            <a:r>
              <a:rPr lang="en-US" dirty="0" smtClean="0"/>
              <a:t>Embedded Systems</a:t>
            </a:r>
            <a:endParaRPr lang="en-US" dirty="0"/>
          </a:p>
        </p:txBody>
      </p:sp>
      <p:sp>
        <p:nvSpPr>
          <p:cNvPr id="3" name="Content Placeholder 2"/>
          <p:cNvSpPr>
            <a:spLocks noGrp="1"/>
          </p:cNvSpPr>
          <p:nvPr>
            <p:ph idx="1"/>
            <p:custDataLst>
              <p:tags r:id="rId2"/>
            </p:custDataLst>
          </p:nvPr>
        </p:nvSpPr>
        <p:spPr>
          <a:xfrm>
            <a:off x="457200" y="1600201"/>
            <a:ext cx="8229600" cy="2895600"/>
          </a:xfrm>
        </p:spPr>
        <p:txBody>
          <a:bodyPr>
            <a:normAutofit lnSpcReduction="10000"/>
          </a:bodyPr>
          <a:lstStyle/>
          <a:p>
            <a:r>
              <a:rPr lang="en-US" dirty="0"/>
              <a:t>Professor </a:t>
            </a:r>
            <a:r>
              <a:rPr lang="en-US" dirty="0" smtClean="0"/>
              <a:t>Barlow</a:t>
            </a:r>
          </a:p>
          <a:p>
            <a:r>
              <a:rPr lang="en-US" dirty="0" smtClean="0"/>
              <a:t>Prayer</a:t>
            </a:r>
            <a:endParaRPr lang="en-US" dirty="0"/>
          </a:p>
          <a:p>
            <a:r>
              <a:rPr lang="en-US" dirty="0"/>
              <a:t>Syllabus</a:t>
            </a:r>
          </a:p>
          <a:p>
            <a:r>
              <a:rPr lang="en-US" dirty="0"/>
              <a:t>Class Schedule</a:t>
            </a:r>
          </a:p>
          <a:p>
            <a:r>
              <a:rPr lang="en-US" dirty="0" smtClean="0"/>
              <a:t>Blackboard</a:t>
            </a:r>
            <a:endParaRPr lang="en-US" dirty="0"/>
          </a:p>
          <a:p>
            <a:pPr>
              <a:buNone/>
            </a:pPr>
            <a:endParaRPr lang="en-US" dirty="0"/>
          </a:p>
          <a:p>
            <a:endParaRPr lang="en-US" dirty="0"/>
          </a:p>
        </p:txBody>
      </p:sp>
      <p:pic>
        <p:nvPicPr>
          <p:cNvPr id="4" name="Picture 3" descr="Geneva Header.gif"/>
          <p:cNvPicPr>
            <a:picLocks noChangeAspect="1"/>
          </p:cNvPicPr>
          <p:nvPr>
            <p:custDataLst>
              <p:tags r:id="rId3"/>
            </p:custDataLst>
          </p:nvPr>
        </p:nvPicPr>
        <p:blipFill>
          <a:blip r:embed="rId5" cstate="print"/>
          <a:stretch>
            <a:fillRect/>
          </a:stretch>
        </p:blipFill>
        <p:spPr>
          <a:xfrm>
            <a:off x="990600" y="4419600"/>
            <a:ext cx="6800850" cy="20764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custDataLst>
              <p:tags r:id="rId1"/>
            </p:custDataLst>
          </p:nvPr>
        </p:nvSpPr>
        <p:spPr>
          <a:noFill/>
        </p:spPr>
        <p:txBody>
          <a:bodyPr/>
          <a:lstStyle/>
          <a:p>
            <a:fld id="{97C057F2-7FDA-4F2B-8414-8687BAFE90BF}" type="slidenum">
              <a:rPr lang="en-US"/>
              <a:pPr/>
              <a:t>10</a:t>
            </a:fld>
            <a:endParaRPr lang="en-US"/>
          </a:p>
        </p:txBody>
      </p:sp>
      <p:sp>
        <p:nvSpPr>
          <p:cNvPr id="10243" name="Rectangle 2"/>
          <p:cNvSpPr>
            <a:spLocks noGrp="1" noChangeArrowheads="1"/>
          </p:cNvSpPr>
          <p:nvPr>
            <p:ph type="title"/>
            <p:custDataLst>
              <p:tags r:id="rId2"/>
            </p:custDataLst>
          </p:nvPr>
        </p:nvSpPr>
        <p:spPr/>
        <p:txBody>
          <a:bodyPr>
            <a:normAutofit/>
          </a:bodyPr>
          <a:lstStyle/>
          <a:p>
            <a:r>
              <a:rPr lang="en-US" dirty="0" smtClean="0"/>
              <a:t>What is a Embedded system?</a:t>
            </a:r>
          </a:p>
        </p:txBody>
      </p:sp>
      <p:sp>
        <p:nvSpPr>
          <p:cNvPr id="10244" name="Rectangle 3"/>
          <p:cNvSpPr>
            <a:spLocks noGrp="1" noChangeArrowheads="1"/>
          </p:cNvSpPr>
          <p:nvPr>
            <p:ph type="body" idx="1"/>
            <p:custDataLst>
              <p:tags r:id="rId3"/>
            </p:custDataLst>
          </p:nvPr>
        </p:nvSpPr>
        <p:spPr/>
        <p:txBody>
          <a:bodyPr>
            <a:normAutofit lnSpcReduction="10000"/>
          </a:bodyPr>
          <a:lstStyle/>
          <a:p>
            <a:r>
              <a:rPr lang="en-US" dirty="0" smtClean="0"/>
              <a:t>Single-functioned</a:t>
            </a:r>
          </a:p>
          <a:p>
            <a:pPr lvl="1"/>
            <a:r>
              <a:rPr lang="en-US" dirty="0" smtClean="0"/>
              <a:t>Executes a single program, repeatedly</a:t>
            </a:r>
          </a:p>
          <a:p>
            <a:r>
              <a:rPr lang="en-US" dirty="0" smtClean="0"/>
              <a:t>Tightly-constrained</a:t>
            </a:r>
          </a:p>
          <a:p>
            <a:pPr lvl="1"/>
            <a:r>
              <a:rPr lang="en-US" dirty="0" smtClean="0"/>
              <a:t>Low cost, low power, small, fast, </a:t>
            </a:r>
          </a:p>
          <a:p>
            <a:r>
              <a:rPr lang="en-US" dirty="0" smtClean="0"/>
              <a:t>Reactive and real-time</a:t>
            </a:r>
          </a:p>
          <a:p>
            <a:pPr lvl="1"/>
            <a:r>
              <a:rPr lang="en-US" dirty="0" smtClean="0"/>
              <a:t>Continually reacts to changes in the system’s environment</a:t>
            </a:r>
          </a:p>
          <a:p>
            <a:pPr lvl="1"/>
            <a:r>
              <a:rPr lang="en-US" dirty="0" smtClean="0"/>
              <a:t>Must compute certain results in real-time without delay</a:t>
            </a:r>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custDataLst>
              <p:tags r:id="rId1"/>
            </p:custDataLst>
          </p:nvPr>
        </p:nvSpPr>
        <p:spPr>
          <a:noFill/>
        </p:spPr>
        <p:txBody>
          <a:bodyPr/>
          <a:lstStyle/>
          <a:p>
            <a:fld id="{97C057F2-7FDA-4F2B-8414-8687BAFE90BF}" type="slidenum">
              <a:rPr lang="en-US"/>
              <a:pPr/>
              <a:t>11</a:t>
            </a:fld>
            <a:endParaRPr lang="en-US"/>
          </a:p>
        </p:txBody>
      </p:sp>
      <p:sp>
        <p:nvSpPr>
          <p:cNvPr id="10243" name="Rectangle 2"/>
          <p:cNvSpPr>
            <a:spLocks noGrp="1" noChangeArrowheads="1"/>
          </p:cNvSpPr>
          <p:nvPr>
            <p:ph type="title"/>
            <p:custDataLst>
              <p:tags r:id="rId2"/>
            </p:custDataLst>
          </p:nvPr>
        </p:nvSpPr>
        <p:spPr/>
        <p:txBody>
          <a:bodyPr>
            <a:normAutofit/>
          </a:bodyPr>
          <a:lstStyle/>
          <a:p>
            <a:r>
              <a:rPr lang="en-US" dirty="0" smtClean="0"/>
              <a:t>What is a Embedded system?</a:t>
            </a:r>
          </a:p>
        </p:txBody>
      </p:sp>
      <p:sp>
        <p:nvSpPr>
          <p:cNvPr id="10244" name="Rectangle 3"/>
          <p:cNvSpPr>
            <a:spLocks noGrp="1" noChangeArrowheads="1"/>
          </p:cNvSpPr>
          <p:nvPr>
            <p:ph type="body" idx="1"/>
            <p:custDataLst>
              <p:tags r:id="rId3"/>
            </p:custDataLst>
          </p:nvPr>
        </p:nvSpPr>
        <p:spPr/>
        <p:txBody>
          <a:bodyPr>
            <a:normAutofit/>
          </a:bodyPr>
          <a:lstStyle/>
          <a:p>
            <a:r>
              <a:rPr lang="en-US" dirty="0" err="1" smtClean="0"/>
              <a:t>RTOS</a:t>
            </a:r>
            <a:r>
              <a:rPr lang="en-US" dirty="0" smtClean="0"/>
              <a:t> not </a:t>
            </a:r>
            <a:r>
              <a:rPr lang="en-US" dirty="0" err="1" smtClean="0"/>
              <a:t>GPOS</a:t>
            </a:r>
            <a:endParaRPr lang="en-US" dirty="0" smtClean="0"/>
          </a:p>
          <a:p>
            <a:pPr lvl="1"/>
            <a:r>
              <a:rPr lang="en-US" dirty="0" err="1" smtClean="0"/>
              <a:t>VxWorks</a:t>
            </a:r>
            <a:r>
              <a:rPr lang="en-US" dirty="0" smtClean="0"/>
              <a:t>, Salvo, </a:t>
            </a:r>
            <a:r>
              <a:rPr lang="en-US" dirty="0" err="1" smtClean="0"/>
              <a:t>QNX</a:t>
            </a:r>
            <a:r>
              <a:rPr lang="en-US" dirty="0" smtClean="0"/>
              <a:t>, not Windows or Linux</a:t>
            </a:r>
          </a:p>
          <a:p>
            <a:r>
              <a:rPr lang="en-US" dirty="0" smtClean="0"/>
              <a:t>Failures cost more</a:t>
            </a:r>
          </a:p>
          <a:p>
            <a:pPr lvl="1"/>
            <a:r>
              <a:rPr lang="en-US" dirty="0" smtClean="0"/>
              <a:t>Safety systems</a:t>
            </a:r>
          </a:p>
          <a:p>
            <a:r>
              <a:rPr lang="en-US" dirty="0" smtClean="0"/>
              <a:t>Extreme environments</a:t>
            </a:r>
          </a:p>
          <a:p>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 Programming Language </a:t>
            </a:r>
            <a:endParaRPr lang="en-US" dirty="0"/>
          </a:p>
        </p:txBody>
      </p:sp>
      <p:sp>
        <p:nvSpPr>
          <p:cNvPr id="3" name="Content Placeholder 2"/>
          <p:cNvSpPr>
            <a:spLocks noGrp="1"/>
          </p:cNvSpPr>
          <p:nvPr>
            <p:ph idx="1"/>
            <p:custDataLst>
              <p:tags r:id="rId2"/>
            </p:custDataLst>
          </p:nvPr>
        </p:nvSpPr>
        <p:spPr/>
        <p:txBody>
          <a:bodyPr>
            <a:normAutofit/>
          </a:bodyPr>
          <a:lstStyle/>
          <a:p>
            <a:r>
              <a:rPr lang="en-US" dirty="0" smtClean="0"/>
              <a:t>C was first invented by Dennis Ritchie in 1972 it was used to write the operating system UNIX on a DEC </a:t>
            </a:r>
            <a:r>
              <a:rPr lang="en-US" dirty="0" err="1" smtClean="0"/>
              <a:t>PDP</a:t>
            </a:r>
            <a:r>
              <a:rPr lang="en-US" dirty="0" smtClean="0"/>
              <a:t> 11 at the Bell Labs, in New Jersey, USA. </a:t>
            </a:r>
          </a:p>
          <a:p>
            <a:r>
              <a:rPr lang="en-US" dirty="0" smtClean="0"/>
              <a:t>Its first publicly available documentation was in a publication by Brian Kernighan and Dennis Ritchie in 1978. This became so well known that it is often called the “</a:t>
            </a:r>
            <a:r>
              <a:rPr lang="en-US" dirty="0" err="1" smtClean="0"/>
              <a:t>K&amp;R</a:t>
            </a:r>
            <a:r>
              <a:rPr lang="en-US" dirty="0" smtClean="0"/>
              <a:t>” version.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Programming Language </a:t>
            </a:r>
            <a:endParaRPr lang="en-US" dirty="0"/>
          </a:p>
        </p:txBody>
      </p:sp>
      <p:sp>
        <p:nvSpPr>
          <p:cNvPr id="3" name="Content Placeholder 2"/>
          <p:cNvSpPr>
            <a:spLocks noGrp="1"/>
          </p:cNvSpPr>
          <p:nvPr>
            <p:ph idx="1"/>
          </p:nvPr>
        </p:nvSpPr>
        <p:spPr>
          <a:xfrm>
            <a:off x="228600" y="1600200"/>
            <a:ext cx="8610600" cy="4876800"/>
          </a:xfrm>
        </p:spPr>
        <p:txBody>
          <a:bodyPr>
            <a:normAutofit fontScale="85000" lnSpcReduction="10000"/>
          </a:bodyPr>
          <a:lstStyle/>
          <a:p>
            <a:r>
              <a:rPr lang="en-US" dirty="0" smtClean="0"/>
              <a:t>In 1989 a version of C was adopted by the American National Standards Institute (ANSI), as standard X3.159-1989. It is important to recognize this standard, as it is the one that the Microchip </a:t>
            </a:r>
            <a:r>
              <a:rPr lang="en-US" dirty="0" smtClean="0"/>
              <a:t>MPLAB XC16 </a:t>
            </a:r>
            <a:r>
              <a:rPr lang="en-US" dirty="0" smtClean="0"/>
              <a:t>compiler </a:t>
            </a:r>
            <a:r>
              <a:rPr lang="en-US" dirty="0" smtClean="0"/>
              <a:t>is based upon. It became very widely recognized and adopted, and one finds many references to “ANSI C”. </a:t>
            </a:r>
          </a:p>
          <a:p>
            <a:r>
              <a:rPr lang="en-US" dirty="0" smtClean="0"/>
              <a:t>In 1990, the International Organization for Standards (ISO) adopted the same version as an International Standard, with amendments made in 1995 and 1999. The 1999 version contains extensions which are not implemented in many compilers targeted at embedded systems.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custDataLst>
              <p:tags r:id="rId1"/>
            </p:custDataLst>
          </p:nvPr>
        </p:nvSpPr>
        <p:spPr bwMode="auto">
          <a:xfrm>
            <a:off x="179388" y="188913"/>
            <a:ext cx="3529012" cy="730250"/>
          </a:xfrm>
          <a:prstGeom prst="rect">
            <a:avLst/>
          </a:prstGeom>
          <a:noFill/>
          <a:ln w="28575">
            <a:solidFill>
              <a:srgbClr val="FF3300"/>
            </a:solidFill>
            <a:miter lim="800000"/>
            <a:headEnd/>
            <a:tailEnd/>
          </a:ln>
          <a:effectLst/>
        </p:spPr>
        <p:txBody>
          <a:bodyPr>
            <a:spAutoFit/>
          </a:bodyPr>
          <a:lstStyle/>
          <a:p>
            <a:pPr algn="ctr"/>
            <a:r>
              <a:rPr lang="en-GB" sz="2000"/>
              <a:t>The Problem of Programming, and Programming Options</a:t>
            </a:r>
          </a:p>
        </p:txBody>
      </p:sp>
      <p:sp>
        <p:nvSpPr>
          <p:cNvPr id="87043" name="Text Box 3"/>
          <p:cNvSpPr txBox="1">
            <a:spLocks noChangeArrowheads="1"/>
          </p:cNvSpPr>
          <p:nvPr>
            <p:custDataLst>
              <p:tags r:id="rId2"/>
            </p:custDataLst>
          </p:nvPr>
        </p:nvSpPr>
        <p:spPr bwMode="auto">
          <a:xfrm>
            <a:off x="692150" y="5589588"/>
            <a:ext cx="7759700" cy="457200"/>
          </a:xfrm>
          <a:prstGeom prst="rect">
            <a:avLst/>
          </a:prstGeom>
          <a:noFill/>
          <a:ln w="9525">
            <a:noFill/>
            <a:miter lim="800000"/>
            <a:headEnd/>
            <a:tailEnd/>
          </a:ln>
          <a:effectLst/>
        </p:spPr>
        <p:txBody>
          <a:bodyPr wrap="none">
            <a:spAutoFit/>
          </a:bodyPr>
          <a:lstStyle/>
          <a:p>
            <a:r>
              <a:rPr lang="en-GB"/>
              <a:t>What options do we have for programming a microcontroller?</a:t>
            </a:r>
          </a:p>
        </p:txBody>
      </p:sp>
      <p:grpSp>
        <p:nvGrpSpPr>
          <p:cNvPr id="2" name="Group 213"/>
          <p:cNvGrpSpPr>
            <a:grpSpLocks/>
          </p:cNvGrpSpPr>
          <p:nvPr>
            <p:custDataLst>
              <p:tags r:id="rId3"/>
            </p:custDataLst>
          </p:nvPr>
        </p:nvGrpSpPr>
        <p:grpSpPr bwMode="auto">
          <a:xfrm>
            <a:off x="1408113" y="1308100"/>
            <a:ext cx="7364412" cy="3937000"/>
            <a:chOff x="887" y="824"/>
            <a:chExt cx="4639" cy="2480"/>
          </a:xfrm>
        </p:grpSpPr>
        <p:grpSp>
          <p:nvGrpSpPr>
            <p:cNvPr id="3" name="Group 20"/>
            <p:cNvGrpSpPr>
              <a:grpSpLocks/>
            </p:cNvGrpSpPr>
            <p:nvPr/>
          </p:nvGrpSpPr>
          <p:grpSpPr bwMode="auto">
            <a:xfrm>
              <a:off x="1429" y="1797"/>
              <a:ext cx="2585" cy="363"/>
              <a:chOff x="1429" y="1797"/>
              <a:chExt cx="2585" cy="363"/>
            </a:xfrm>
          </p:grpSpPr>
          <p:sp>
            <p:nvSpPr>
              <p:cNvPr id="87046" name="Line 6"/>
              <p:cNvSpPr>
                <a:spLocks noChangeShapeType="1"/>
              </p:cNvSpPr>
              <p:nvPr/>
            </p:nvSpPr>
            <p:spPr bwMode="auto">
              <a:xfrm>
                <a:off x="1429" y="2160"/>
                <a:ext cx="2585" cy="0"/>
              </a:xfrm>
              <a:prstGeom prst="line">
                <a:avLst/>
              </a:prstGeom>
              <a:noFill/>
              <a:ln w="57150">
                <a:solidFill>
                  <a:srgbClr val="FF3300"/>
                </a:solidFill>
                <a:round/>
                <a:headEnd/>
                <a:tailEnd type="triangle" w="med" len="med"/>
              </a:ln>
              <a:effectLst/>
            </p:spPr>
            <p:txBody>
              <a:bodyPr/>
              <a:lstStyle/>
              <a:p>
                <a:endParaRPr lang="en-US"/>
              </a:p>
            </p:txBody>
          </p:sp>
          <p:sp>
            <p:nvSpPr>
              <p:cNvPr id="87056" name="Text Box 16"/>
              <p:cNvSpPr txBox="1">
                <a:spLocks noChangeArrowheads="1"/>
              </p:cNvSpPr>
              <p:nvPr/>
            </p:nvSpPr>
            <p:spPr bwMode="auto">
              <a:xfrm>
                <a:off x="2109" y="1797"/>
                <a:ext cx="1226" cy="237"/>
              </a:xfrm>
              <a:prstGeom prst="rect">
                <a:avLst/>
              </a:prstGeom>
              <a:solidFill>
                <a:srgbClr val="FFFF99"/>
              </a:solidFill>
              <a:ln w="9525">
                <a:solidFill>
                  <a:srgbClr val="FF3300"/>
                </a:solidFill>
                <a:miter lim="800000"/>
                <a:headEnd/>
                <a:tailEnd/>
              </a:ln>
              <a:effectLst/>
            </p:spPr>
            <p:txBody>
              <a:bodyPr wrap="none">
                <a:spAutoFit/>
              </a:bodyPr>
              <a:lstStyle/>
              <a:p>
                <a:r>
                  <a:rPr lang="en-GB" sz="1800"/>
                  <a:t>Use Machine Code</a:t>
                </a:r>
              </a:p>
            </p:txBody>
          </p:sp>
        </p:grpSp>
        <p:grpSp>
          <p:nvGrpSpPr>
            <p:cNvPr id="4" name="Group 21"/>
            <p:cNvGrpSpPr>
              <a:grpSpLocks/>
            </p:cNvGrpSpPr>
            <p:nvPr/>
          </p:nvGrpSpPr>
          <p:grpSpPr bwMode="auto">
            <a:xfrm>
              <a:off x="1536" y="2162"/>
              <a:ext cx="2434" cy="1142"/>
              <a:chOff x="1536" y="2162"/>
              <a:chExt cx="2434" cy="1142"/>
            </a:xfrm>
          </p:grpSpPr>
          <p:grpSp>
            <p:nvGrpSpPr>
              <p:cNvPr id="5" name="Group 11"/>
              <p:cNvGrpSpPr>
                <a:grpSpLocks/>
              </p:cNvGrpSpPr>
              <p:nvPr/>
            </p:nvGrpSpPr>
            <p:grpSpPr bwMode="auto">
              <a:xfrm>
                <a:off x="1536" y="2162"/>
                <a:ext cx="2434" cy="816"/>
                <a:chOff x="1536" y="2162"/>
                <a:chExt cx="2434" cy="816"/>
              </a:xfrm>
            </p:grpSpPr>
            <p:sp>
              <p:nvSpPr>
                <p:cNvPr id="87045" name="Arc 5"/>
                <p:cNvSpPr>
                  <a:spLocks/>
                </p:cNvSpPr>
                <p:nvPr/>
              </p:nvSpPr>
              <p:spPr bwMode="auto">
                <a:xfrm flipV="1">
                  <a:off x="2608" y="2162"/>
                  <a:ext cx="1344" cy="811"/>
                </a:xfrm>
                <a:custGeom>
                  <a:avLst/>
                  <a:gdLst>
                    <a:gd name="G0" fmla="+- 0 0 0"/>
                    <a:gd name="G1" fmla="+- 21452 0 0"/>
                    <a:gd name="G2" fmla="+- 21600 0 0"/>
                    <a:gd name="T0" fmla="*/ 2527 w 20008"/>
                    <a:gd name="T1" fmla="*/ 0 h 21452"/>
                    <a:gd name="T2" fmla="*/ 20008 w 20008"/>
                    <a:gd name="T3" fmla="*/ 13313 h 21452"/>
                    <a:gd name="T4" fmla="*/ 0 w 20008"/>
                    <a:gd name="T5" fmla="*/ 21452 h 21452"/>
                  </a:gdLst>
                  <a:ahLst/>
                  <a:cxnLst>
                    <a:cxn ang="0">
                      <a:pos x="T0" y="T1"/>
                    </a:cxn>
                    <a:cxn ang="0">
                      <a:pos x="T2" y="T3"/>
                    </a:cxn>
                    <a:cxn ang="0">
                      <a:pos x="T4" y="T5"/>
                    </a:cxn>
                  </a:cxnLst>
                  <a:rect l="0" t="0" r="r" b="b"/>
                  <a:pathLst>
                    <a:path w="20008" h="21452" fill="none" extrusionOk="0">
                      <a:moveTo>
                        <a:pt x="2526" y="0"/>
                      </a:moveTo>
                      <a:cubicBezTo>
                        <a:pt x="10344" y="921"/>
                        <a:pt x="17041" y="6021"/>
                        <a:pt x="20007" y="13313"/>
                      </a:cubicBezTo>
                    </a:path>
                    <a:path w="20008" h="21452" stroke="0" extrusionOk="0">
                      <a:moveTo>
                        <a:pt x="2526" y="0"/>
                      </a:moveTo>
                      <a:cubicBezTo>
                        <a:pt x="10344" y="921"/>
                        <a:pt x="17041" y="6021"/>
                        <a:pt x="20007" y="13313"/>
                      </a:cubicBezTo>
                      <a:lnTo>
                        <a:pt x="0" y="21452"/>
                      </a:lnTo>
                      <a:close/>
                    </a:path>
                  </a:pathLst>
                </a:custGeom>
                <a:noFill/>
                <a:ln w="57150">
                  <a:solidFill>
                    <a:srgbClr val="FF3300"/>
                  </a:solidFill>
                  <a:round/>
                  <a:headEnd/>
                  <a:tailEnd/>
                </a:ln>
                <a:effectLst/>
              </p:spPr>
              <p:txBody>
                <a:bodyPr rot="10800000" wrap="none" anchor="ctr"/>
                <a:lstStyle/>
                <a:p>
                  <a:pPr algn="ctr"/>
                  <a:endParaRPr lang="en-US"/>
                </a:p>
              </p:txBody>
            </p:sp>
            <p:sp>
              <p:nvSpPr>
                <p:cNvPr id="87049" name="Arc 9"/>
                <p:cNvSpPr>
                  <a:spLocks/>
                </p:cNvSpPr>
                <p:nvPr/>
              </p:nvSpPr>
              <p:spPr bwMode="auto">
                <a:xfrm flipH="1" flipV="1">
                  <a:off x="1536" y="2162"/>
                  <a:ext cx="1344" cy="816"/>
                </a:xfrm>
                <a:custGeom>
                  <a:avLst/>
                  <a:gdLst>
                    <a:gd name="G0" fmla="+- 0 0 0"/>
                    <a:gd name="G1" fmla="+- 21597 0 0"/>
                    <a:gd name="G2" fmla="+- 21600 0 0"/>
                    <a:gd name="T0" fmla="*/ 370 w 20008"/>
                    <a:gd name="T1" fmla="*/ 0 h 21597"/>
                    <a:gd name="T2" fmla="*/ 20008 w 20008"/>
                    <a:gd name="T3" fmla="*/ 13458 h 21597"/>
                    <a:gd name="T4" fmla="*/ 0 w 20008"/>
                    <a:gd name="T5" fmla="*/ 21597 h 21597"/>
                  </a:gdLst>
                  <a:ahLst/>
                  <a:cxnLst>
                    <a:cxn ang="0">
                      <a:pos x="T0" y="T1"/>
                    </a:cxn>
                    <a:cxn ang="0">
                      <a:pos x="T2" y="T3"/>
                    </a:cxn>
                    <a:cxn ang="0">
                      <a:pos x="T4" y="T5"/>
                    </a:cxn>
                  </a:cxnLst>
                  <a:rect l="0" t="0" r="r" b="b"/>
                  <a:pathLst>
                    <a:path w="20008" h="21597" fill="none" extrusionOk="0">
                      <a:moveTo>
                        <a:pt x="369" y="0"/>
                      </a:moveTo>
                      <a:cubicBezTo>
                        <a:pt x="9020" y="148"/>
                        <a:pt x="16747" y="5443"/>
                        <a:pt x="20007" y="13458"/>
                      </a:cubicBezTo>
                    </a:path>
                    <a:path w="20008" h="21597" stroke="0" extrusionOk="0">
                      <a:moveTo>
                        <a:pt x="369" y="0"/>
                      </a:moveTo>
                      <a:cubicBezTo>
                        <a:pt x="9020" y="148"/>
                        <a:pt x="16747" y="5443"/>
                        <a:pt x="20007" y="13458"/>
                      </a:cubicBezTo>
                      <a:lnTo>
                        <a:pt x="0" y="21597"/>
                      </a:lnTo>
                      <a:close/>
                    </a:path>
                  </a:pathLst>
                </a:custGeom>
                <a:noFill/>
                <a:ln w="57150">
                  <a:solidFill>
                    <a:srgbClr val="FF3300"/>
                  </a:solidFill>
                  <a:round/>
                  <a:headEnd/>
                  <a:tailEnd/>
                </a:ln>
                <a:effectLst/>
              </p:spPr>
              <p:txBody>
                <a:bodyPr rot="10800000" wrap="none" anchor="ctr"/>
                <a:lstStyle/>
                <a:p>
                  <a:pPr algn="ctr"/>
                  <a:endParaRPr lang="en-US"/>
                </a:p>
              </p:txBody>
            </p:sp>
            <p:sp>
              <p:nvSpPr>
                <p:cNvPr id="87050" name="Line 10"/>
                <p:cNvSpPr>
                  <a:spLocks noChangeShapeType="1"/>
                </p:cNvSpPr>
                <p:nvPr/>
              </p:nvSpPr>
              <p:spPr bwMode="auto">
                <a:xfrm rot="-3008385">
                  <a:off x="3947" y="2454"/>
                  <a:ext cx="46" cy="1"/>
                </a:xfrm>
                <a:prstGeom prst="line">
                  <a:avLst/>
                </a:prstGeom>
                <a:noFill/>
                <a:ln w="57150">
                  <a:solidFill>
                    <a:srgbClr val="FF3300"/>
                  </a:solidFill>
                  <a:round/>
                  <a:headEnd/>
                  <a:tailEnd type="triangle" w="med" len="med"/>
                </a:ln>
                <a:effectLst/>
              </p:spPr>
              <p:txBody>
                <a:bodyPr/>
                <a:lstStyle/>
                <a:p>
                  <a:endParaRPr lang="en-US"/>
                </a:p>
              </p:txBody>
            </p:sp>
          </p:grpSp>
          <p:sp>
            <p:nvSpPr>
              <p:cNvPr id="87057" name="Text Box 17"/>
              <p:cNvSpPr txBox="1">
                <a:spLocks noChangeArrowheads="1"/>
              </p:cNvSpPr>
              <p:nvPr/>
            </p:nvSpPr>
            <p:spPr bwMode="auto">
              <a:xfrm>
                <a:off x="1973" y="3067"/>
                <a:ext cx="1638" cy="237"/>
              </a:xfrm>
              <a:prstGeom prst="rect">
                <a:avLst/>
              </a:prstGeom>
              <a:solidFill>
                <a:srgbClr val="FFFF99"/>
              </a:solidFill>
              <a:ln w="9525">
                <a:solidFill>
                  <a:srgbClr val="FF3300"/>
                </a:solidFill>
                <a:miter lim="800000"/>
                <a:headEnd/>
                <a:tailEnd/>
              </a:ln>
              <a:effectLst/>
            </p:spPr>
            <p:txBody>
              <a:bodyPr wrap="none">
                <a:spAutoFit/>
              </a:bodyPr>
              <a:lstStyle/>
              <a:p>
                <a:r>
                  <a:rPr lang="en-GB" sz="1800"/>
                  <a:t>Use High Level Language</a:t>
                </a:r>
              </a:p>
            </p:txBody>
          </p:sp>
        </p:grpSp>
        <p:grpSp>
          <p:nvGrpSpPr>
            <p:cNvPr id="6" name="Group 19"/>
            <p:cNvGrpSpPr>
              <a:grpSpLocks/>
            </p:cNvGrpSpPr>
            <p:nvPr/>
          </p:nvGrpSpPr>
          <p:grpSpPr bwMode="auto">
            <a:xfrm>
              <a:off x="1519" y="1026"/>
              <a:ext cx="2434" cy="1134"/>
              <a:chOff x="1519" y="1026"/>
              <a:chExt cx="2434" cy="1134"/>
            </a:xfrm>
          </p:grpSpPr>
          <p:grpSp>
            <p:nvGrpSpPr>
              <p:cNvPr id="7" name="Group 12"/>
              <p:cNvGrpSpPr>
                <a:grpSpLocks/>
              </p:cNvGrpSpPr>
              <p:nvPr/>
            </p:nvGrpSpPr>
            <p:grpSpPr bwMode="auto">
              <a:xfrm flipV="1">
                <a:off x="1519" y="1344"/>
                <a:ext cx="2434" cy="816"/>
                <a:chOff x="1536" y="2162"/>
                <a:chExt cx="2434" cy="816"/>
              </a:xfrm>
            </p:grpSpPr>
            <p:sp>
              <p:nvSpPr>
                <p:cNvPr id="87053" name="Arc 13"/>
                <p:cNvSpPr>
                  <a:spLocks/>
                </p:cNvSpPr>
                <p:nvPr/>
              </p:nvSpPr>
              <p:spPr bwMode="auto">
                <a:xfrm flipV="1">
                  <a:off x="2608" y="2162"/>
                  <a:ext cx="1344" cy="811"/>
                </a:xfrm>
                <a:custGeom>
                  <a:avLst/>
                  <a:gdLst>
                    <a:gd name="G0" fmla="+- 0 0 0"/>
                    <a:gd name="G1" fmla="+- 21452 0 0"/>
                    <a:gd name="G2" fmla="+- 21600 0 0"/>
                    <a:gd name="T0" fmla="*/ 2527 w 20008"/>
                    <a:gd name="T1" fmla="*/ 0 h 21452"/>
                    <a:gd name="T2" fmla="*/ 20008 w 20008"/>
                    <a:gd name="T3" fmla="*/ 13313 h 21452"/>
                    <a:gd name="T4" fmla="*/ 0 w 20008"/>
                    <a:gd name="T5" fmla="*/ 21452 h 21452"/>
                  </a:gdLst>
                  <a:ahLst/>
                  <a:cxnLst>
                    <a:cxn ang="0">
                      <a:pos x="T0" y="T1"/>
                    </a:cxn>
                    <a:cxn ang="0">
                      <a:pos x="T2" y="T3"/>
                    </a:cxn>
                    <a:cxn ang="0">
                      <a:pos x="T4" y="T5"/>
                    </a:cxn>
                  </a:cxnLst>
                  <a:rect l="0" t="0" r="r" b="b"/>
                  <a:pathLst>
                    <a:path w="20008" h="21452" fill="none" extrusionOk="0">
                      <a:moveTo>
                        <a:pt x="2526" y="0"/>
                      </a:moveTo>
                      <a:cubicBezTo>
                        <a:pt x="10344" y="921"/>
                        <a:pt x="17041" y="6021"/>
                        <a:pt x="20007" y="13313"/>
                      </a:cubicBezTo>
                    </a:path>
                    <a:path w="20008" h="21452" stroke="0" extrusionOk="0">
                      <a:moveTo>
                        <a:pt x="2526" y="0"/>
                      </a:moveTo>
                      <a:cubicBezTo>
                        <a:pt x="10344" y="921"/>
                        <a:pt x="17041" y="6021"/>
                        <a:pt x="20007" y="13313"/>
                      </a:cubicBezTo>
                      <a:lnTo>
                        <a:pt x="0" y="21452"/>
                      </a:lnTo>
                      <a:close/>
                    </a:path>
                  </a:pathLst>
                </a:custGeom>
                <a:noFill/>
                <a:ln w="57150">
                  <a:solidFill>
                    <a:srgbClr val="FF3300"/>
                  </a:solidFill>
                  <a:round/>
                  <a:headEnd/>
                  <a:tailEnd/>
                </a:ln>
                <a:effectLst/>
              </p:spPr>
              <p:txBody>
                <a:bodyPr wrap="none" anchor="ctr"/>
                <a:lstStyle/>
                <a:p>
                  <a:pPr algn="ctr"/>
                  <a:endParaRPr lang="en-US"/>
                </a:p>
              </p:txBody>
            </p:sp>
            <p:sp>
              <p:nvSpPr>
                <p:cNvPr id="87054" name="Arc 14"/>
                <p:cNvSpPr>
                  <a:spLocks/>
                </p:cNvSpPr>
                <p:nvPr/>
              </p:nvSpPr>
              <p:spPr bwMode="auto">
                <a:xfrm flipH="1" flipV="1">
                  <a:off x="1536" y="2162"/>
                  <a:ext cx="1344" cy="816"/>
                </a:xfrm>
                <a:custGeom>
                  <a:avLst/>
                  <a:gdLst>
                    <a:gd name="G0" fmla="+- 0 0 0"/>
                    <a:gd name="G1" fmla="+- 21597 0 0"/>
                    <a:gd name="G2" fmla="+- 21600 0 0"/>
                    <a:gd name="T0" fmla="*/ 370 w 20008"/>
                    <a:gd name="T1" fmla="*/ 0 h 21597"/>
                    <a:gd name="T2" fmla="*/ 20008 w 20008"/>
                    <a:gd name="T3" fmla="*/ 13458 h 21597"/>
                    <a:gd name="T4" fmla="*/ 0 w 20008"/>
                    <a:gd name="T5" fmla="*/ 21597 h 21597"/>
                  </a:gdLst>
                  <a:ahLst/>
                  <a:cxnLst>
                    <a:cxn ang="0">
                      <a:pos x="T0" y="T1"/>
                    </a:cxn>
                    <a:cxn ang="0">
                      <a:pos x="T2" y="T3"/>
                    </a:cxn>
                    <a:cxn ang="0">
                      <a:pos x="T4" y="T5"/>
                    </a:cxn>
                  </a:cxnLst>
                  <a:rect l="0" t="0" r="r" b="b"/>
                  <a:pathLst>
                    <a:path w="20008" h="21597" fill="none" extrusionOk="0">
                      <a:moveTo>
                        <a:pt x="369" y="0"/>
                      </a:moveTo>
                      <a:cubicBezTo>
                        <a:pt x="9020" y="148"/>
                        <a:pt x="16747" y="5443"/>
                        <a:pt x="20007" y="13458"/>
                      </a:cubicBezTo>
                    </a:path>
                    <a:path w="20008" h="21597" stroke="0" extrusionOk="0">
                      <a:moveTo>
                        <a:pt x="369" y="0"/>
                      </a:moveTo>
                      <a:cubicBezTo>
                        <a:pt x="9020" y="148"/>
                        <a:pt x="16747" y="5443"/>
                        <a:pt x="20007" y="13458"/>
                      </a:cubicBezTo>
                      <a:lnTo>
                        <a:pt x="0" y="21597"/>
                      </a:lnTo>
                      <a:close/>
                    </a:path>
                  </a:pathLst>
                </a:custGeom>
                <a:noFill/>
                <a:ln w="57150">
                  <a:solidFill>
                    <a:srgbClr val="FF3300"/>
                  </a:solidFill>
                  <a:round/>
                  <a:headEnd/>
                  <a:tailEnd/>
                </a:ln>
                <a:effectLst/>
              </p:spPr>
              <p:txBody>
                <a:bodyPr wrap="none" anchor="ctr"/>
                <a:lstStyle/>
                <a:p>
                  <a:pPr algn="ctr"/>
                  <a:endParaRPr lang="en-US"/>
                </a:p>
              </p:txBody>
            </p:sp>
            <p:sp>
              <p:nvSpPr>
                <p:cNvPr id="87055" name="Line 15"/>
                <p:cNvSpPr>
                  <a:spLocks noChangeShapeType="1"/>
                </p:cNvSpPr>
                <p:nvPr/>
              </p:nvSpPr>
              <p:spPr bwMode="auto">
                <a:xfrm rot="-3008385">
                  <a:off x="3947" y="2454"/>
                  <a:ext cx="46" cy="1"/>
                </a:xfrm>
                <a:prstGeom prst="line">
                  <a:avLst/>
                </a:prstGeom>
                <a:noFill/>
                <a:ln w="57150">
                  <a:solidFill>
                    <a:srgbClr val="FF3300"/>
                  </a:solidFill>
                  <a:round/>
                  <a:headEnd/>
                  <a:tailEnd type="triangle" w="med" len="med"/>
                </a:ln>
                <a:effectLst/>
              </p:spPr>
              <p:txBody>
                <a:bodyPr/>
                <a:lstStyle/>
                <a:p>
                  <a:endParaRPr lang="en-US"/>
                </a:p>
              </p:txBody>
            </p:sp>
          </p:grpSp>
          <p:sp>
            <p:nvSpPr>
              <p:cNvPr id="87058" name="Text Box 18"/>
              <p:cNvSpPr txBox="1">
                <a:spLocks noChangeArrowheads="1"/>
              </p:cNvSpPr>
              <p:nvPr/>
            </p:nvSpPr>
            <p:spPr bwMode="auto">
              <a:xfrm>
                <a:off x="2245" y="1026"/>
                <a:ext cx="998" cy="237"/>
              </a:xfrm>
              <a:prstGeom prst="rect">
                <a:avLst/>
              </a:prstGeom>
              <a:solidFill>
                <a:srgbClr val="FFFF99"/>
              </a:solidFill>
              <a:ln w="9525">
                <a:solidFill>
                  <a:srgbClr val="FF3300"/>
                </a:solidFill>
                <a:miter lim="800000"/>
                <a:headEnd/>
                <a:tailEnd/>
              </a:ln>
              <a:effectLst/>
            </p:spPr>
            <p:txBody>
              <a:bodyPr wrap="none">
                <a:spAutoFit/>
              </a:bodyPr>
              <a:lstStyle/>
              <a:p>
                <a:r>
                  <a:rPr lang="en-GB" sz="1800"/>
                  <a:t>Use Assembler</a:t>
                </a:r>
              </a:p>
            </p:txBody>
          </p:sp>
        </p:grpSp>
        <p:grpSp>
          <p:nvGrpSpPr>
            <p:cNvPr id="8" name="Group 34"/>
            <p:cNvGrpSpPr>
              <a:grpSpLocks/>
            </p:cNvGrpSpPr>
            <p:nvPr/>
          </p:nvGrpSpPr>
          <p:grpSpPr bwMode="auto">
            <a:xfrm>
              <a:off x="887" y="1374"/>
              <a:ext cx="487" cy="1049"/>
              <a:chOff x="887" y="1374"/>
              <a:chExt cx="487" cy="1049"/>
            </a:xfrm>
          </p:grpSpPr>
          <p:grpSp>
            <p:nvGrpSpPr>
              <p:cNvPr id="9" name="Group 30"/>
              <p:cNvGrpSpPr>
                <a:grpSpLocks/>
              </p:cNvGrpSpPr>
              <p:nvPr/>
            </p:nvGrpSpPr>
            <p:grpSpPr bwMode="auto">
              <a:xfrm>
                <a:off x="887" y="1454"/>
                <a:ext cx="487" cy="969"/>
                <a:chOff x="887" y="1454"/>
                <a:chExt cx="487" cy="969"/>
              </a:xfrm>
            </p:grpSpPr>
            <p:sp>
              <p:nvSpPr>
                <p:cNvPr id="87064" name="Freeform 24"/>
                <p:cNvSpPr>
                  <a:spLocks/>
                </p:cNvSpPr>
                <p:nvPr/>
              </p:nvSpPr>
              <p:spPr bwMode="auto">
                <a:xfrm>
                  <a:off x="1042" y="1509"/>
                  <a:ext cx="191" cy="211"/>
                </a:xfrm>
                <a:custGeom>
                  <a:avLst/>
                  <a:gdLst/>
                  <a:ahLst/>
                  <a:cxnLst>
                    <a:cxn ang="0">
                      <a:pos x="298" y="146"/>
                    </a:cxn>
                    <a:cxn ang="0">
                      <a:pos x="248" y="81"/>
                    </a:cxn>
                    <a:cxn ang="0">
                      <a:pos x="178" y="32"/>
                    </a:cxn>
                    <a:cxn ang="0">
                      <a:pos x="115" y="0"/>
                    </a:cxn>
                    <a:cxn ang="0">
                      <a:pos x="65" y="9"/>
                    </a:cxn>
                    <a:cxn ang="0">
                      <a:pos x="29" y="45"/>
                    </a:cxn>
                    <a:cxn ang="0">
                      <a:pos x="0" y="155"/>
                    </a:cxn>
                    <a:cxn ang="0">
                      <a:pos x="11" y="281"/>
                    </a:cxn>
                    <a:cxn ang="0">
                      <a:pos x="42" y="403"/>
                    </a:cxn>
                    <a:cxn ang="0">
                      <a:pos x="74" y="497"/>
                    </a:cxn>
                    <a:cxn ang="0">
                      <a:pos x="137" y="594"/>
                    </a:cxn>
                    <a:cxn ang="0">
                      <a:pos x="190" y="634"/>
                    </a:cxn>
                    <a:cxn ang="0">
                      <a:pos x="264" y="634"/>
                    </a:cxn>
                    <a:cxn ang="0">
                      <a:pos x="339" y="607"/>
                    </a:cxn>
                    <a:cxn ang="0">
                      <a:pos x="377" y="537"/>
                    </a:cxn>
                    <a:cxn ang="0">
                      <a:pos x="397" y="448"/>
                    </a:cxn>
                    <a:cxn ang="0">
                      <a:pos x="389" y="338"/>
                    </a:cxn>
                    <a:cxn ang="0">
                      <a:pos x="563" y="350"/>
                    </a:cxn>
                    <a:cxn ang="0">
                      <a:pos x="572" y="301"/>
                    </a:cxn>
                    <a:cxn ang="0">
                      <a:pos x="373" y="281"/>
                    </a:cxn>
                    <a:cxn ang="0">
                      <a:pos x="323" y="167"/>
                    </a:cxn>
                    <a:cxn ang="0">
                      <a:pos x="298" y="146"/>
                    </a:cxn>
                  </a:cxnLst>
                  <a:rect l="0" t="0" r="r" b="b"/>
                  <a:pathLst>
                    <a:path w="572" h="634">
                      <a:moveTo>
                        <a:pt x="298" y="146"/>
                      </a:moveTo>
                      <a:lnTo>
                        <a:pt x="248" y="81"/>
                      </a:lnTo>
                      <a:lnTo>
                        <a:pt x="178" y="32"/>
                      </a:lnTo>
                      <a:lnTo>
                        <a:pt x="115" y="0"/>
                      </a:lnTo>
                      <a:lnTo>
                        <a:pt x="65" y="9"/>
                      </a:lnTo>
                      <a:lnTo>
                        <a:pt x="29" y="45"/>
                      </a:lnTo>
                      <a:lnTo>
                        <a:pt x="0" y="155"/>
                      </a:lnTo>
                      <a:lnTo>
                        <a:pt x="11" y="281"/>
                      </a:lnTo>
                      <a:lnTo>
                        <a:pt x="42" y="403"/>
                      </a:lnTo>
                      <a:lnTo>
                        <a:pt x="74" y="497"/>
                      </a:lnTo>
                      <a:lnTo>
                        <a:pt x="137" y="594"/>
                      </a:lnTo>
                      <a:lnTo>
                        <a:pt x="190" y="634"/>
                      </a:lnTo>
                      <a:lnTo>
                        <a:pt x="264" y="634"/>
                      </a:lnTo>
                      <a:lnTo>
                        <a:pt x="339" y="607"/>
                      </a:lnTo>
                      <a:lnTo>
                        <a:pt x="377" y="537"/>
                      </a:lnTo>
                      <a:lnTo>
                        <a:pt x="397" y="448"/>
                      </a:lnTo>
                      <a:lnTo>
                        <a:pt x="389" y="338"/>
                      </a:lnTo>
                      <a:lnTo>
                        <a:pt x="563" y="350"/>
                      </a:lnTo>
                      <a:lnTo>
                        <a:pt x="572" y="301"/>
                      </a:lnTo>
                      <a:lnTo>
                        <a:pt x="373" y="281"/>
                      </a:lnTo>
                      <a:lnTo>
                        <a:pt x="323" y="167"/>
                      </a:lnTo>
                      <a:lnTo>
                        <a:pt x="298" y="146"/>
                      </a:lnTo>
                      <a:close/>
                    </a:path>
                  </a:pathLst>
                </a:custGeom>
                <a:solidFill>
                  <a:srgbClr val="000000"/>
                </a:solidFill>
                <a:ln w="9525">
                  <a:noFill/>
                  <a:round/>
                  <a:headEnd/>
                  <a:tailEnd/>
                </a:ln>
              </p:spPr>
              <p:txBody>
                <a:bodyPr/>
                <a:lstStyle/>
                <a:p>
                  <a:endParaRPr lang="en-US"/>
                </a:p>
              </p:txBody>
            </p:sp>
            <p:sp>
              <p:nvSpPr>
                <p:cNvPr id="87065" name="Freeform 25"/>
                <p:cNvSpPr>
                  <a:spLocks/>
                </p:cNvSpPr>
                <p:nvPr/>
              </p:nvSpPr>
              <p:spPr bwMode="auto">
                <a:xfrm>
                  <a:off x="887" y="1454"/>
                  <a:ext cx="219" cy="340"/>
                </a:xfrm>
                <a:custGeom>
                  <a:avLst/>
                  <a:gdLst/>
                  <a:ahLst/>
                  <a:cxnLst>
                    <a:cxn ang="0">
                      <a:pos x="384" y="24"/>
                    </a:cxn>
                    <a:cxn ang="0">
                      <a:pos x="466" y="0"/>
                    </a:cxn>
                    <a:cxn ang="0">
                      <a:pos x="533" y="4"/>
                    </a:cxn>
                    <a:cxn ang="0">
                      <a:pos x="583" y="40"/>
                    </a:cxn>
                    <a:cxn ang="0">
                      <a:pos x="617" y="98"/>
                    </a:cxn>
                    <a:cxn ang="0">
                      <a:pos x="604" y="158"/>
                    </a:cxn>
                    <a:cxn ang="0">
                      <a:pos x="558" y="158"/>
                    </a:cxn>
                    <a:cxn ang="0">
                      <a:pos x="570" y="109"/>
                    </a:cxn>
                    <a:cxn ang="0">
                      <a:pos x="533" y="65"/>
                    </a:cxn>
                    <a:cxn ang="0">
                      <a:pos x="497" y="49"/>
                    </a:cxn>
                    <a:cxn ang="0">
                      <a:pos x="434" y="65"/>
                    </a:cxn>
                    <a:cxn ang="0">
                      <a:pos x="459" y="114"/>
                    </a:cxn>
                    <a:cxn ang="0">
                      <a:pos x="466" y="158"/>
                    </a:cxn>
                    <a:cxn ang="0">
                      <a:pos x="459" y="195"/>
                    </a:cxn>
                    <a:cxn ang="0">
                      <a:pos x="396" y="212"/>
                    </a:cxn>
                    <a:cxn ang="0">
                      <a:pos x="330" y="199"/>
                    </a:cxn>
                    <a:cxn ang="0">
                      <a:pos x="318" y="170"/>
                    </a:cxn>
                    <a:cxn ang="0">
                      <a:pos x="248" y="248"/>
                    </a:cxn>
                    <a:cxn ang="0">
                      <a:pos x="206" y="333"/>
                    </a:cxn>
                    <a:cxn ang="0">
                      <a:pos x="149" y="443"/>
                    </a:cxn>
                    <a:cxn ang="0">
                      <a:pos x="111" y="541"/>
                    </a:cxn>
                    <a:cxn ang="0">
                      <a:pos x="95" y="635"/>
                    </a:cxn>
                    <a:cxn ang="0">
                      <a:pos x="107" y="683"/>
                    </a:cxn>
                    <a:cxn ang="0">
                      <a:pos x="174" y="745"/>
                    </a:cxn>
                    <a:cxn ang="0">
                      <a:pos x="310" y="797"/>
                    </a:cxn>
                    <a:cxn ang="0">
                      <a:pos x="384" y="821"/>
                    </a:cxn>
                    <a:cxn ang="0">
                      <a:pos x="459" y="834"/>
                    </a:cxn>
                    <a:cxn ang="0">
                      <a:pos x="570" y="879"/>
                    </a:cxn>
                    <a:cxn ang="0">
                      <a:pos x="653" y="907"/>
                    </a:cxn>
                    <a:cxn ang="0">
                      <a:pos x="658" y="964"/>
                    </a:cxn>
                    <a:cxn ang="0">
                      <a:pos x="617" y="1005"/>
                    </a:cxn>
                    <a:cxn ang="0">
                      <a:pos x="567" y="1018"/>
                    </a:cxn>
                    <a:cxn ang="0">
                      <a:pos x="492" y="980"/>
                    </a:cxn>
                    <a:cxn ang="0">
                      <a:pos x="318" y="891"/>
                    </a:cxn>
                    <a:cxn ang="0">
                      <a:pos x="174" y="830"/>
                    </a:cxn>
                    <a:cxn ang="0">
                      <a:pos x="74" y="761"/>
                    </a:cxn>
                    <a:cxn ang="0">
                      <a:pos x="7" y="700"/>
                    </a:cxn>
                    <a:cxn ang="0">
                      <a:pos x="0" y="626"/>
                    </a:cxn>
                    <a:cxn ang="0">
                      <a:pos x="36" y="528"/>
                    </a:cxn>
                    <a:cxn ang="0">
                      <a:pos x="111" y="382"/>
                    </a:cxn>
                    <a:cxn ang="0">
                      <a:pos x="181" y="260"/>
                    </a:cxn>
                    <a:cxn ang="0">
                      <a:pos x="269" y="134"/>
                    </a:cxn>
                    <a:cxn ang="0">
                      <a:pos x="335" y="60"/>
                    </a:cxn>
                    <a:cxn ang="0">
                      <a:pos x="418" y="24"/>
                    </a:cxn>
                    <a:cxn ang="0">
                      <a:pos x="384" y="24"/>
                    </a:cxn>
                  </a:cxnLst>
                  <a:rect l="0" t="0" r="r" b="b"/>
                  <a:pathLst>
                    <a:path w="658" h="1018">
                      <a:moveTo>
                        <a:pt x="384" y="24"/>
                      </a:moveTo>
                      <a:lnTo>
                        <a:pt x="466" y="0"/>
                      </a:lnTo>
                      <a:lnTo>
                        <a:pt x="533" y="4"/>
                      </a:lnTo>
                      <a:lnTo>
                        <a:pt x="583" y="40"/>
                      </a:lnTo>
                      <a:lnTo>
                        <a:pt x="617" y="98"/>
                      </a:lnTo>
                      <a:lnTo>
                        <a:pt x="604" y="158"/>
                      </a:lnTo>
                      <a:lnTo>
                        <a:pt x="558" y="158"/>
                      </a:lnTo>
                      <a:lnTo>
                        <a:pt x="570" y="109"/>
                      </a:lnTo>
                      <a:lnTo>
                        <a:pt x="533" y="65"/>
                      </a:lnTo>
                      <a:lnTo>
                        <a:pt x="497" y="49"/>
                      </a:lnTo>
                      <a:lnTo>
                        <a:pt x="434" y="65"/>
                      </a:lnTo>
                      <a:lnTo>
                        <a:pt x="459" y="114"/>
                      </a:lnTo>
                      <a:lnTo>
                        <a:pt x="466" y="158"/>
                      </a:lnTo>
                      <a:lnTo>
                        <a:pt x="459" y="195"/>
                      </a:lnTo>
                      <a:lnTo>
                        <a:pt x="396" y="212"/>
                      </a:lnTo>
                      <a:lnTo>
                        <a:pt x="330" y="199"/>
                      </a:lnTo>
                      <a:lnTo>
                        <a:pt x="318" y="170"/>
                      </a:lnTo>
                      <a:lnTo>
                        <a:pt x="248" y="248"/>
                      </a:lnTo>
                      <a:lnTo>
                        <a:pt x="206" y="333"/>
                      </a:lnTo>
                      <a:lnTo>
                        <a:pt x="149" y="443"/>
                      </a:lnTo>
                      <a:lnTo>
                        <a:pt x="111" y="541"/>
                      </a:lnTo>
                      <a:lnTo>
                        <a:pt x="95" y="635"/>
                      </a:lnTo>
                      <a:lnTo>
                        <a:pt x="107" y="683"/>
                      </a:lnTo>
                      <a:lnTo>
                        <a:pt x="174" y="745"/>
                      </a:lnTo>
                      <a:lnTo>
                        <a:pt x="310" y="797"/>
                      </a:lnTo>
                      <a:lnTo>
                        <a:pt x="384" y="821"/>
                      </a:lnTo>
                      <a:lnTo>
                        <a:pt x="459" y="834"/>
                      </a:lnTo>
                      <a:lnTo>
                        <a:pt x="570" y="879"/>
                      </a:lnTo>
                      <a:lnTo>
                        <a:pt x="653" y="907"/>
                      </a:lnTo>
                      <a:lnTo>
                        <a:pt x="658" y="964"/>
                      </a:lnTo>
                      <a:lnTo>
                        <a:pt x="617" y="1005"/>
                      </a:lnTo>
                      <a:lnTo>
                        <a:pt x="567" y="1018"/>
                      </a:lnTo>
                      <a:lnTo>
                        <a:pt x="492" y="980"/>
                      </a:lnTo>
                      <a:lnTo>
                        <a:pt x="318" y="891"/>
                      </a:lnTo>
                      <a:lnTo>
                        <a:pt x="174" y="830"/>
                      </a:lnTo>
                      <a:lnTo>
                        <a:pt x="74" y="761"/>
                      </a:lnTo>
                      <a:lnTo>
                        <a:pt x="7" y="700"/>
                      </a:lnTo>
                      <a:lnTo>
                        <a:pt x="0" y="626"/>
                      </a:lnTo>
                      <a:lnTo>
                        <a:pt x="36" y="528"/>
                      </a:lnTo>
                      <a:lnTo>
                        <a:pt x="111" y="382"/>
                      </a:lnTo>
                      <a:lnTo>
                        <a:pt x="181" y="260"/>
                      </a:lnTo>
                      <a:lnTo>
                        <a:pt x="269" y="134"/>
                      </a:lnTo>
                      <a:lnTo>
                        <a:pt x="335" y="60"/>
                      </a:lnTo>
                      <a:lnTo>
                        <a:pt x="418" y="24"/>
                      </a:lnTo>
                      <a:lnTo>
                        <a:pt x="384" y="24"/>
                      </a:lnTo>
                      <a:close/>
                    </a:path>
                  </a:pathLst>
                </a:custGeom>
                <a:solidFill>
                  <a:srgbClr val="000000"/>
                </a:solidFill>
                <a:ln w="9525">
                  <a:noFill/>
                  <a:round/>
                  <a:headEnd/>
                  <a:tailEnd/>
                </a:ln>
              </p:spPr>
              <p:txBody>
                <a:bodyPr/>
                <a:lstStyle/>
                <a:p>
                  <a:endParaRPr lang="en-US"/>
                </a:p>
              </p:txBody>
            </p:sp>
            <p:sp>
              <p:nvSpPr>
                <p:cNvPr id="87066" name="Freeform 26"/>
                <p:cNvSpPr>
                  <a:spLocks/>
                </p:cNvSpPr>
                <p:nvPr/>
              </p:nvSpPr>
              <p:spPr bwMode="auto">
                <a:xfrm>
                  <a:off x="1094" y="1736"/>
                  <a:ext cx="114" cy="318"/>
                </a:xfrm>
                <a:custGeom>
                  <a:avLst/>
                  <a:gdLst/>
                  <a:ahLst/>
                  <a:cxnLst>
                    <a:cxn ang="0">
                      <a:pos x="22" y="73"/>
                    </a:cxn>
                    <a:cxn ang="0">
                      <a:pos x="34" y="25"/>
                    </a:cxn>
                    <a:cxn ang="0">
                      <a:pos x="88" y="0"/>
                    </a:cxn>
                    <a:cxn ang="0">
                      <a:pos x="137" y="0"/>
                    </a:cxn>
                    <a:cxn ang="0">
                      <a:pos x="199" y="36"/>
                    </a:cxn>
                    <a:cxn ang="0">
                      <a:pos x="258" y="122"/>
                    </a:cxn>
                    <a:cxn ang="0">
                      <a:pos x="299" y="211"/>
                    </a:cxn>
                    <a:cxn ang="0">
                      <a:pos x="319" y="332"/>
                    </a:cxn>
                    <a:cxn ang="0">
                      <a:pos x="337" y="475"/>
                    </a:cxn>
                    <a:cxn ang="0">
                      <a:pos x="344" y="613"/>
                    </a:cxn>
                    <a:cxn ang="0">
                      <a:pos x="344" y="792"/>
                    </a:cxn>
                    <a:cxn ang="0">
                      <a:pos x="319" y="902"/>
                    </a:cxn>
                    <a:cxn ang="0">
                      <a:pos x="274" y="942"/>
                    </a:cxn>
                    <a:cxn ang="0">
                      <a:pos x="196" y="954"/>
                    </a:cxn>
                    <a:cxn ang="0">
                      <a:pos x="113" y="951"/>
                    </a:cxn>
                    <a:cxn ang="0">
                      <a:pos x="70" y="902"/>
                    </a:cxn>
                    <a:cxn ang="0">
                      <a:pos x="47" y="817"/>
                    </a:cxn>
                    <a:cxn ang="0">
                      <a:pos x="25" y="732"/>
                    </a:cxn>
                    <a:cxn ang="0">
                      <a:pos x="9" y="577"/>
                    </a:cxn>
                    <a:cxn ang="0">
                      <a:pos x="0" y="403"/>
                    </a:cxn>
                    <a:cxn ang="0">
                      <a:pos x="0" y="199"/>
                    </a:cxn>
                    <a:cxn ang="0">
                      <a:pos x="22" y="110"/>
                    </a:cxn>
                    <a:cxn ang="0">
                      <a:pos x="22" y="73"/>
                    </a:cxn>
                  </a:cxnLst>
                  <a:rect l="0" t="0" r="r" b="b"/>
                  <a:pathLst>
                    <a:path w="344" h="954">
                      <a:moveTo>
                        <a:pt x="22" y="73"/>
                      </a:moveTo>
                      <a:lnTo>
                        <a:pt x="34" y="25"/>
                      </a:lnTo>
                      <a:lnTo>
                        <a:pt x="88" y="0"/>
                      </a:lnTo>
                      <a:lnTo>
                        <a:pt x="137" y="0"/>
                      </a:lnTo>
                      <a:lnTo>
                        <a:pt x="199" y="36"/>
                      </a:lnTo>
                      <a:lnTo>
                        <a:pt x="258" y="122"/>
                      </a:lnTo>
                      <a:lnTo>
                        <a:pt x="299" y="211"/>
                      </a:lnTo>
                      <a:lnTo>
                        <a:pt x="319" y="332"/>
                      </a:lnTo>
                      <a:lnTo>
                        <a:pt x="337" y="475"/>
                      </a:lnTo>
                      <a:lnTo>
                        <a:pt x="344" y="613"/>
                      </a:lnTo>
                      <a:lnTo>
                        <a:pt x="344" y="792"/>
                      </a:lnTo>
                      <a:lnTo>
                        <a:pt x="319" y="902"/>
                      </a:lnTo>
                      <a:lnTo>
                        <a:pt x="274" y="942"/>
                      </a:lnTo>
                      <a:lnTo>
                        <a:pt x="196" y="954"/>
                      </a:lnTo>
                      <a:lnTo>
                        <a:pt x="113" y="951"/>
                      </a:lnTo>
                      <a:lnTo>
                        <a:pt x="70" y="902"/>
                      </a:lnTo>
                      <a:lnTo>
                        <a:pt x="47" y="817"/>
                      </a:lnTo>
                      <a:lnTo>
                        <a:pt x="25" y="732"/>
                      </a:lnTo>
                      <a:lnTo>
                        <a:pt x="9" y="577"/>
                      </a:lnTo>
                      <a:lnTo>
                        <a:pt x="0" y="403"/>
                      </a:lnTo>
                      <a:lnTo>
                        <a:pt x="0" y="199"/>
                      </a:lnTo>
                      <a:lnTo>
                        <a:pt x="22" y="110"/>
                      </a:lnTo>
                      <a:lnTo>
                        <a:pt x="22" y="73"/>
                      </a:lnTo>
                      <a:close/>
                    </a:path>
                  </a:pathLst>
                </a:custGeom>
                <a:solidFill>
                  <a:srgbClr val="000000"/>
                </a:solidFill>
                <a:ln w="9525">
                  <a:noFill/>
                  <a:round/>
                  <a:headEnd/>
                  <a:tailEnd/>
                </a:ln>
              </p:spPr>
              <p:txBody>
                <a:bodyPr/>
                <a:lstStyle/>
                <a:p>
                  <a:endParaRPr lang="en-US"/>
                </a:p>
              </p:txBody>
            </p:sp>
            <p:sp>
              <p:nvSpPr>
                <p:cNvPr id="87067" name="Freeform 27"/>
                <p:cNvSpPr>
                  <a:spLocks/>
                </p:cNvSpPr>
                <p:nvPr/>
              </p:nvSpPr>
              <p:spPr bwMode="auto">
                <a:xfrm>
                  <a:off x="1147" y="1744"/>
                  <a:ext cx="175" cy="245"/>
                </a:xfrm>
                <a:custGeom>
                  <a:avLst/>
                  <a:gdLst/>
                  <a:ahLst/>
                  <a:cxnLst>
                    <a:cxn ang="0">
                      <a:pos x="29" y="0"/>
                    </a:cxn>
                    <a:cxn ang="0">
                      <a:pos x="137" y="12"/>
                    </a:cxn>
                    <a:cxn ang="0">
                      <a:pos x="248" y="32"/>
                    </a:cxn>
                    <a:cxn ang="0">
                      <a:pos x="364" y="97"/>
                    </a:cxn>
                    <a:cxn ang="0">
                      <a:pos x="447" y="146"/>
                    </a:cxn>
                    <a:cxn ang="0">
                      <a:pos x="501" y="216"/>
                    </a:cxn>
                    <a:cxn ang="0">
                      <a:pos x="526" y="256"/>
                    </a:cxn>
                    <a:cxn ang="0">
                      <a:pos x="476" y="375"/>
                    </a:cxn>
                    <a:cxn ang="0">
                      <a:pos x="397" y="448"/>
                    </a:cxn>
                    <a:cxn ang="0">
                      <a:pos x="302" y="500"/>
                    </a:cxn>
                    <a:cxn ang="0">
                      <a:pos x="252" y="533"/>
                    </a:cxn>
                    <a:cxn ang="0">
                      <a:pos x="165" y="549"/>
                    </a:cxn>
                    <a:cxn ang="0">
                      <a:pos x="162" y="582"/>
                    </a:cxn>
                    <a:cxn ang="0">
                      <a:pos x="228" y="611"/>
                    </a:cxn>
                    <a:cxn ang="0">
                      <a:pos x="323" y="636"/>
                    </a:cxn>
                    <a:cxn ang="0">
                      <a:pos x="413" y="684"/>
                    </a:cxn>
                    <a:cxn ang="0">
                      <a:pos x="377" y="721"/>
                    </a:cxn>
                    <a:cxn ang="0">
                      <a:pos x="339" y="733"/>
                    </a:cxn>
                    <a:cxn ang="0">
                      <a:pos x="286" y="679"/>
                    </a:cxn>
                    <a:cxn ang="0">
                      <a:pos x="203" y="647"/>
                    </a:cxn>
                    <a:cxn ang="0">
                      <a:pos x="137" y="623"/>
                    </a:cxn>
                    <a:cxn ang="0">
                      <a:pos x="137" y="574"/>
                    </a:cxn>
                    <a:cxn ang="0">
                      <a:pos x="149" y="522"/>
                    </a:cxn>
                    <a:cxn ang="0">
                      <a:pos x="191" y="500"/>
                    </a:cxn>
                    <a:cxn ang="0">
                      <a:pos x="323" y="448"/>
                    </a:cxn>
                    <a:cxn ang="0">
                      <a:pos x="397" y="367"/>
                    </a:cxn>
                    <a:cxn ang="0">
                      <a:pos x="451" y="281"/>
                    </a:cxn>
                    <a:cxn ang="0">
                      <a:pos x="438" y="240"/>
                    </a:cxn>
                    <a:cxn ang="0">
                      <a:pos x="397" y="191"/>
                    </a:cxn>
                    <a:cxn ang="0">
                      <a:pos x="298" y="123"/>
                    </a:cxn>
                    <a:cxn ang="0">
                      <a:pos x="178" y="97"/>
                    </a:cxn>
                    <a:cxn ang="0">
                      <a:pos x="99" y="94"/>
                    </a:cxn>
                    <a:cxn ang="0">
                      <a:pos x="29" y="94"/>
                    </a:cxn>
                    <a:cxn ang="0">
                      <a:pos x="0" y="49"/>
                    </a:cxn>
                    <a:cxn ang="0">
                      <a:pos x="29" y="0"/>
                    </a:cxn>
                  </a:cxnLst>
                  <a:rect l="0" t="0" r="r" b="b"/>
                  <a:pathLst>
                    <a:path w="526" h="733">
                      <a:moveTo>
                        <a:pt x="29" y="0"/>
                      </a:moveTo>
                      <a:lnTo>
                        <a:pt x="137" y="12"/>
                      </a:lnTo>
                      <a:lnTo>
                        <a:pt x="248" y="32"/>
                      </a:lnTo>
                      <a:lnTo>
                        <a:pt x="364" y="97"/>
                      </a:lnTo>
                      <a:lnTo>
                        <a:pt x="447" y="146"/>
                      </a:lnTo>
                      <a:lnTo>
                        <a:pt x="501" y="216"/>
                      </a:lnTo>
                      <a:lnTo>
                        <a:pt x="526" y="256"/>
                      </a:lnTo>
                      <a:lnTo>
                        <a:pt x="476" y="375"/>
                      </a:lnTo>
                      <a:lnTo>
                        <a:pt x="397" y="448"/>
                      </a:lnTo>
                      <a:lnTo>
                        <a:pt x="302" y="500"/>
                      </a:lnTo>
                      <a:lnTo>
                        <a:pt x="252" y="533"/>
                      </a:lnTo>
                      <a:lnTo>
                        <a:pt x="165" y="549"/>
                      </a:lnTo>
                      <a:lnTo>
                        <a:pt x="162" y="582"/>
                      </a:lnTo>
                      <a:lnTo>
                        <a:pt x="228" y="611"/>
                      </a:lnTo>
                      <a:lnTo>
                        <a:pt x="323" y="636"/>
                      </a:lnTo>
                      <a:lnTo>
                        <a:pt x="413" y="684"/>
                      </a:lnTo>
                      <a:lnTo>
                        <a:pt x="377" y="721"/>
                      </a:lnTo>
                      <a:lnTo>
                        <a:pt x="339" y="733"/>
                      </a:lnTo>
                      <a:lnTo>
                        <a:pt x="286" y="679"/>
                      </a:lnTo>
                      <a:lnTo>
                        <a:pt x="203" y="647"/>
                      </a:lnTo>
                      <a:lnTo>
                        <a:pt x="137" y="623"/>
                      </a:lnTo>
                      <a:lnTo>
                        <a:pt x="137" y="574"/>
                      </a:lnTo>
                      <a:lnTo>
                        <a:pt x="149" y="522"/>
                      </a:lnTo>
                      <a:lnTo>
                        <a:pt x="191" y="500"/>
                      </a:lnTo>
                      <a:lnTo>
                        <a:pt x="323" y="448"/>
                      </a:lnTo>
                      <a:lnTo>
                        <a:pt x="397" y="367"/>
                      </a:lnTo>
                      <a:lnTo>
                        <a:pt x="451" y="281"/>
                      </a:lnTo>
                      <a:lnTo>
                        <a:pt x="438" y="240"/>
                      </a:lnTo>
                      <a:lnTo>
                        <a:pt x="397" y="191"/>
                      </a:lnTo>
                      <a:lnTo>
                        <a:pt x="298" y="123"/>
                      </a:lnTo>
                      <a:lnTo>
                        <a:pt x="178" y="97"/>
                      </a:lnTo>
                      <a:lnTo>
                        <a:pt x="99" y="94"/>
                      </a:lnTo>
                      <a:lnTo>
                        <a:pt x="29" y="94"/>
                      </a:lnTo>
                      <a:lnTo>
                        <a:pt x="0" y="49"/>
                      </a:lnTo>
                      <a:lnTo>
                        <a:pt x="29" y="0"/>
                      </a:lnTo>
                      <a:close/>
                    </a:path>
                  </a:pathLst>
                </a:custGeom>
                <a:solidFill>
                  <a:srgbClr val="000000"/>
                </a:solidFill>
                <a:ln w="9525">
                  <a:noFill/>
                  <a:round/>
                  <a:headEnd/>
                  <a:tailEnd/>
                </a:ln>
              </p:spPr>
              <p:txBody>
                <a:bodyPr/>
                <a:lstStyle/>
                <a:p>
                  <a:endParaRPr lang="en-US"/>
                </a:p>
              </p:txBody>
            </p:sp>
            <p:sp>
              <p:nvSpPr>
                <p:cNvPr id="87068" name="Freeform 28"/>
                <p:cNvSpPr>
                  <a:spLocks/>
                </p:cNvSpPr>
                <p:nvPr/>
              </p:nvSpPr>
              <p:spPr bwMode="auto">
                <a:xfrm>
                  <a:off x="1161" y="2021"/>
                  <a:ext cx="213" cy="395"/>
                </a:xfrm>
                <a:custGeom>
                  <a:avLst/>
                  <a:gdLst/>
                  <a:ahLst/>
                  <a:cxnLst>
                    <a:cxn ang="0">
                      <a:pos x="73" y="0"/>
                    </a:cxn>
                    <a:cxn ang="0">
                      <a:pos x="16" y="0"/>
                    </a:cxn>
                    <a:cxn ang="0">
                      <a:pos x="0" y="85"/>
                    </a:cxn>
                    <a:cxn ang="0">
                      <a:pos x="41" y="135"/>
                    </a:cxn>
                    <a:cxn ang="0">
                      <a:pos x="174" y="253"/>
                    </a:cxn>
                    <a:cxn ang="0">
                      <a:pos x="290" y="403"/>
                    </a:cxn>
                    <a:cxn ang="0">
                      <a:pos x="365" y="558"/>
                    </a:cxn>
                    <a:cxn ang="0">
                      <a:pos x="376" y="659"/>
                    </a:cxn>
                    <a:cxn ang="0">
                      <a:pos x="372" y="733"/>
                    </a:cxn>
                    <a:cxn ang="0">
                      <a:pos x="340" y="900"/>
                    </a:cxn>
                    <a:cxn ang="0">
                      <a:pos x="297" y="1035"/>
                    </a:cxn>
                    <a:cxn ang="0">
                      <a:pos x="261" y="1112"/>
                    </a:cxn>
                    <a:cxn ang="0">
                      <a:pos x="252" y="1161"/>
                    </a:cxn>
                    <a:cxn ang="0">
                      <a:pos x="290" y="1161"/>
                    </a:cxn>
                    <a:cxn ang="0">
                      <a:pos x="347" y="1145"/>
                    </a:cxn>
                    <a:cxn ang="0">
                      <a:pos x="365" y="1149"/>
                    </a:cxn>
                    <a:cxn ang="0">
                      <a:pos x="485" y="1156"/>
                    </a:cxn>
                    <a:cxn ang="0">
                      <a:pos x="576" y="1185"/>
                    </a:cxn>
                    <a:cxn ang="0">
                      <a:pos x="609" y="1169"/>
                    </a:cxn>
                    <a:cxn ang="0">
                      <a:pos x="639" y="1107"/>
                    </a:cxn>
                    <a:cxn ang="0">
                      <a:pos x="609" y="1075"/>
                    </a:cxn>
                    <a:cxn ang="0">
                      <a:pos x="473" y="1071"/>
                    </a:cxn>
                    <a:cxn ang="0">
                      <a:pos x="376" y="1084"/>
                    </a:cxn>
                    <a:cxn ang="0">
                      <a:pos x="327" y="1107"/>
                    </a:cxn>
                    <a:cxn ang="0">
                      <a:pos x="335" y="1051"/>
                    </a:cxn>
                    <a:cxn ang="0">
                      <a:pos x="385" y="965"/>
                    </a:cxn>
                    <a:cxn ang="0">
                      <a:pos x="426" y="831"/>
                    </a:cxn>
                    <a:cxn ang="0">
                      <a:pos x="460" y="717"/>
                    </a:cxn>
                    <a:cxn ang="0">
                      <a:pos x="435" y="587"/>
                    </a:cxn>
                    <a:cxn ang="0">
                      <a:pos x="398" y="448"/>
                    </a:cxn>
                    <a:cxn ang="0">
                      <a:pos x="322" y="289"/>
                    </a:cxn>
                    <a:cxn ang="0">
                      <a:pos x="215" y="143"/>
                    </a:cxn>
                    <a:cxn ang="0">
                      <a:pos x="123" y="36"/>
                    </a:cxn>
                    <a:cxn ang="0">
                      <a:pos x="73" y="0"/>
                    </a:cxn>
                  </a:cxnLst>
                  <a:rect l="0" t="0" r="r" b="b"/>
                  <a:pathLst>
                    <a:path w="639" h="1185">
                      <a:moveTo>
                        <a:pt x="73" y="0"/>
                      </a:moveTo>
                      <a:lnTo>
                        <a:pt x="16" y="0"/>
                      </a:lnTo>
                      <a:lnTo>
                        <a:pt x="0" y="85"/>
                      </a:lnTo>
                      <a:lnTo>
                        <a:pt x="41" y="135"/>
                      </a:lnTo>
                      <a:lnTo>
                        <a:pt x="174" y="253"/>
                      </a:lnTo>
                      <a:lnTo>
                        <a:pt x="290" y="403"/>
                      </a:lnTo>
                      <a:lnTo>
                        <a:pt x="365" y="558"/>
                      </a:lnTo>
                      <a:lnTo>
                        <a:pt x="376" y="659"/>
                      </a:lnTo>
                      <a:lnTo>
                        <a:pt x="372" y="733"/>
                      </a:lnTo>
                      <a:lnTo>
                        <a:pt x="340" y="900"/>
                      </a:lnTo>
                      <a:lnTo>
                        <a:pt x="297" y="1035"/>
                      </a:lnTo>
                      <a:lnTo>
                        <a:pt x="261" y="1112"/>
                      </a:lnTo>
                      <a:lnTo>
                        <a:pt x="252" y="1161"/>
                      </a:lnTo>
                      <a:lnTo>
                        <a:pt x="290" y="1161"/>
                      </a:lnTo>
                      <a:lnTo>
                        <a:pt x="347" y="1145"/>
                      </a:lnTo>
                      <a:lnTo>
                        <a:pt x="365" y="1149"/>
                      </a:lnTo>
                      <a:lnTo>
                        <a:pt x="485" y="1156"/>
                      </a:lnTo>
                      <a:lnTo>
                        <a:pt x="576" y="1185"/>
                      </a:lnTo>
                      <a:lnTo>
                        <a:pt x="609" y="1169"/>
                      </a:lnTo>
                      <a:lnTo>
                        <a:pt x="639" y="1107"/>
                      </a:lnTo>
                      <a:lnTo>
                        <a:pt x="609" y="1075"/>
                      </a:lnTo>
                      <a:lnTo>
                        <a:pt x="473" y="1071"/>
                      </a:lnTo>
                      <a:lnTo>
                        <a:pt x="376" y="1084"/>
                      </a:lnTo>
                      <a:lnTo>
                        <a:pt x="327" y="1107"/>
                      </a:lnTo>
                      <a:lnTo>
                        <a:pt x="335" y="1051"/>
                      </a:lnTo>
                      <a:lnTo>
                        <a:pt x="385" y="965"/>
                      </a:lnTo>
                      <a:lnTo>
                        <a:pt x="426" y="831"/>
                      </a:lnTo>
                      <a:lnTo>
                        <a:pt x="460" y="717"/>
                      </a:lnTo>
                      <a:lnTo>
                        <a:pt x="435" y="587"/>
                      </a:lnTo>
                      <a:lnTo>
                        <a:pt x="398" y="448"/>
                      </a:lnTo>
                      <a:lnTo>
                        <a:pt x="322" y="289"/>
                      </a:lnTo>
                      <a:lnTo>
                        <a:pt x="215" y="143"/>
                      </a:lnTo>
                      <a:lnTo>
                        <a:pt x="123" y="36"/>
                      </a:lnTo>
                      <a:lnTo>
                        <a:pt x="73" y="0"/>
                      </a:lnTo>
                      <a:close/>
                    </a:path>
                  </a:pathLst>
                </a:custGeom>
                <a:solidFill>
                  <a:srgbClr val="000000"/>
                </a:solidFill>
                <a:ln w="9525">
                  <a:noFill/>
                  <a:round/>
                  <a:headEnd/>
                  <a:tailEnd/>
                </a:ln>
              </p:spPr>
              <p:txBody>
                <a:bodyPr/>
                <a:lstStyle/>
                <a:p>
                  <a:endParaRPr lang="en-US"/>
                </a:p>
              </p:txBody>
            </p:sp>
            <p:sp>
              <p:nvSpPr>
                <p:cNvPr id="87069" name="Freeform 29"/>
                <p:cNvSpPr>
                  <a:spLocks/>
                </p:cNvSpPr>
                <p:nvPr/>
              </p:nvSpPr>
              <p:spPr bwMode="auto">
                <a:xfrm>
                  <a:off x="1027" y="2020"/>
                  <a:ext cx="143" cy="403"/>
                </a:xfrm>
                <a:custGeom>
                  <a:avLst/>
                  <a:gdLst/>
                  <a:ahLst/>
                  <a:cxnLst>
                    <a:cxn ang="0">
                      <a:pos x="298" y="0"/>
                    </a:cxn>
                    <a:cxn ang="0">
                      <a:pos x="244" y="114"/>
                    </a:cxn>
                    <a:cxn ang="0">
                      <a:pos x="206" y="281"/>
                    </a:cxn>
                    <a:cxn ang="0">
                      <a:pos x="161" y="465"/>
                    </a:cxn>
                    <a:cxn ang="0">
                      <a:pos x="120" y="651"/>
                    </a:cxn>
                    <a:cxn ang="0">
                      <a:pos x="120" y="720"/>
                    </a:cxn>
                    <a:cxn ang="0">
                      <a:pos x="161" y="843"/>
                    </a:cxn>
                    <a:cxn ang="0">
                      <a:pos x="219" y="908"/>
                    </a:cxn>
                    <a:cxn ang="0">
                      <a:pos x="273" y="989"/>
                    </a:cxn>
                    <a:cxn ang="0">
                      <a:pos x="310" y="1049"/>
                    </a:cxn>
                    <a:cxn ang="0">
                      <a:pos x="294" y="1078"/>
                    </a:cxn>
                    <a:cxn ang="0">
                      <a:pos x="199" y="1090"/>
                    </a:cxn>
                    <a:cxn ang="0">
                      <a:pos x="45" y="1114"/>
                    </a:cxn>
                    <a:cxn ang="0">
                      <a:pos x="0" y="1152"/>
                    </a:cxn>
                    <a:cxn ang="0">
                      <a:pos x="37" y="1184"/>
                    </a:cxn>
                    <a:cxn ang="0">
                      <a:pos x="124" y="1208"/>
                    </a:cxn>
                    <a:cxn ang="0">
                      <a:pos x="224" y="1159"/>
                    </a:cxn>
                    <a:cxn ang="0">
                      <a:pos x="298" y="1127"/>
                    </a:cxn>
                    <a:cxn ang="0">
                      <a:pos x="393" y="1114"/>
                    </a:cxn>
                    <a:cxn ang="0">
                      <a:pos x="430" y="1103"/>
                    </a:cxn>
                    <a:cxn ang="0">
                      <a:pos x="418" y="1062"/>
                    </a:cxn>
                    <a:cxn ang="0">
                      <a:pos x="310" y="957"/>
                    </a:cxn>
                    <a:cxn ang="0">
                      <a:pos x="248" y="846"/>
                    </a:cxn>
                    <a:cxn ang="0">
                      <a:pos x="194" y="773"/>
                    </a:cxn>
                    <a:cxn ang="0">
                      <a:pos x="186" y="700"/>
                    </a:cxn>
                    <a:cxn ang="0">
                      <a:pos x="211" y="579"/>
                    </a:cxn>
                    <a:cxn ang="0">
                      <a:pos x="269" y="452"/>
                    </a:cxn>
                    <a:cxn ang="0">
                      <a:pos x="332" y="237"/>
                    </a:cxn>
                    <a:cxn ang="0">
                      <a:pos x="385" y="110"/>
                    </a:cxn>
                    <a:cxn ang="0">
                      <a:pos x="380" y="37"/>
                    </a:cxn>
                    <a:cxn ang="0">
                      <a:pos x="332" y="0"/>
                    </a:cxn>
                    <a:cxn ang="0">
                      <a:pos x="298" y="0"/>
                    </a:cxn>
                  </a:cxnLst>
                  <a:rect l="0" t="0" r="r" b="b"/>
                  <a:pathLst>
                    <a:path w="430" h="1208">
                      <a:moveTo>
                        <a:pt x="298" y="0"/>
                      </a:moveTo>
                      <a:lnTo>
                        <a:pt x="244" y="114"/>
                      </a:lnTo>
                      <a:lnTo>
                        <a:pt x="206" y="281"/>
                      </a:lnTo>
                      <a:lnTo>
                        <a:pt x="161" y="465"/>
                      </a:lnTo>
                      <a:lnTo>
                        <a:pt x="120" y="651"/>
                      </a:lnTo>
                      <a:lnTo>
                        <a:pt x="120" y="720"/>
                      </a:lnTo>
                      <a:lnTo>
                        <a:pt x="161" y="843"/>
                      </a:lnTo>
                      <a:lnTo>
                        <a:pt x="219" y="908"/>
                      </a:lnTo>
                      <a:lnTo>
                        <a:pt x="273" y="989"/>
                      </a:lnTo>
                      <a:lnTo>
                        <a:pt x="310" y="1049"/>
                      </a:lnTo>
                      <a:lnTo>
                        <a:pt x="294" y="1078"/>
                      </a:lnTo>
                      <a:lnTo>
                        <a:pt x="199" y="1090"/>
                      </a:lnTo>
                      <a:lnTo>
                        <a:pt x="45" y="1114"/>
                      </a:lnTo>
                      <a:lnTo>
                        <a:pt x="0" y="1152"/>
                      </a:lnTo>
                      <a:lnTo>
                        <a:pt x="37" y="1184"/>
                      </a:lnTo>
                      <a:lnTo>
                        <a:pt x="124" y="1208"/>
                      </a:lnTo>
                      <a:lnTo>
                        <a:pt x="224" y="1159"/>
                      </a:lnTo>
                      <a:lnTo>
                        <a:pt x="298" y="1127"/>
                      </a:lnTo>
                      <a:lnTo>
                        <a:pt x="393" y="1114"/>
                      </a:lnTo>
                      <a:lnTo>
                        <a:pt x="430" y="1103"/>
                      </a:lnTo>
                      <a:lnTo>
                        <a:pt x="418" y="1062"/>
                      </a:lnTo>
                      <a:lnTo>
                        <a:pt x="310" y="957"/>
                      </a:lnTo>
                      <a:lnTo>
                        <a:pt x="248" y="846"/>
                      </a:lnTo>
                      <a:lnTo>
                        <a:pt x="194" y="773"/>
                      </a:lnTo>
                      <a:lnTo>
                        <a:pt x="186" y="700"/>
                      </a:lnTo>
                      <a:lnTo>
                        <a:pt x="211" y="579"/>
                      </a:lnTo>
                      <a:lnTo>
                        <a:pt x="269" y="452"/>
                      </a:lnTo>
                      <a:lnTo>
                        <a:pt x="332" y="237"/>
                      </a:lnTo>
                      <a:lnTo>
                        <a:pt x="385" y="110"/>
                      </a:lnTo>
                      <a:lnTo>
                        <a:pt x="380" y="37"/>
                      </a:lnTo>
                      <a:lnTo>
                        <a:pt x="332" y="0"/>
                      </a:lnTo>
                      <a:lnTo>
                        <a:pt x="298" y="0"/>
                      </a:lnTo>
                      <a:close/>
                    </a:path>
                  </a:pathLst>
                </a:custGeom>
                <a:solidFill>
                  <a:srgbClr val="000000"/>
                </a:solidFill>
                <a:ln w="9525">
                  <a:noFill/>
                  <a:round/>
                  <a:headEnd/>
                  <a:tailEnd/>
                </a:ln>
              </p:spPr>
              <p:txBody>
                <a:bodyPr/>
                <a:lstStyle/>
                <a:p>
                  <a:endParaRPr lang="en-US"/>
                </a:p>
              </p:txBody>
            </p:sp>
          </p:grpSp>
          <p:grpSp>
            <p:nvGrpSpPr>
              <p:cNvPr id="10" name="Group 33"/>
              <p:cNvGrpSpPr>
                <a:grpSpLocks/>
              </p:cNvGrpSpPr>
              <p:nvPr/>
            </p:nvGrpSpPr>
            <p:grpSpPr bwMode="auto">
              <a:xfrm>
                <a:off x="1180" y="1374"/>
                <a:ext cx="88" cy="119"/>
                <a:chOff x="1180" y="1374"/>
                <a:chExt cx="88" cy="119"/>
              </a:xfrm>
            </p:grpSpPr>
            <p:sp>
              <p:nvSpPr>
                <p:cNvPr id="87071" name="Freeform 31"/>
                <p:cNvSpPr>
                  <a:spLocks/>
                </p:cNvSpPr>
                <p:nvPr/>
              </p:nvSpPr>
              <p:spPr bwMode="auto">
                <a:xfrm>
                  <a:off x="1197" y="1374"/>
                  <a:ext cx="71" cy="82"/>
                </a:xfrm>
                <a:custGeom>
                  <a:avLst/>
                  <a:gdLst/>
                  <a:ahLst/>
                  <a:cxnLst>
                    <a:cxn ang="0">
                      <a:pos x="25" y="11"/>
                    </a:cxn>
                    <a:cxn ang="0">
                      <a:pos x="82" y="0"/>
                    </a:cxn>
                    <a:cxn ang="0">
                      <a:pos x="137" y="3"/>
                    </a:cxn>
                    <a:cxn ang="0">
                      <a:pos x="187" y="27"/>
                    </a:cxn>
                    <a:cxn ang="0">
                      <a:pos x="212" y="72"/>
                    </a:cxn>
                    <a:cxn ang="0">
                      <a:pos x="212" y="108"/>
                    </a:cxn>
                    <a:cxn ang="0">
                      <a:pos x="187" y="157"/>
                    </a:cxn>
                    <a:cxn ang="0">
                      <a:pos x="145" y="186"/>
                    </a:cxn>
                    <a:cxn ang="0">
                      <a:pos x="82" y="186"/>
                    </a:cxn>
                    <a:cxn ang="0">
                      <a:pos x="45" y="210"/>
                    </a:cxn>
                    <a:cxn ang="0">
                      <a:pos x="32" y="247"/>
                    </a:cxn>
                    <a:cxn ang="0">
                      <a:pos x="0" y="235"/>
                    </a:cxn>
                    <a:cxn ang="0">
                      <a:pos x="12" y="186"/>
                    </a:cxn>
                    <a:cxn ang="0">
                      <a:pos x="57" y="157"/>
                    </a:cxn>
                    <a:cxn ang="0">
                      <a:pos x="132" y="150"/>
                    </a:cxn>
                    <a:cxn ang="0">
                      <a:pos x="162" y="121"/>
                    </a:cxn>
                    <a:cxn ang="0">
                      <a:pos x="170" y="76"/>
                    </a:cxn>
                    <a:cxn ang="0">
                      <a:pos x="137" y="36"/>
                    </a:cxn>
                    <a:cxn ang="0">
                      <a:pos x="87" y="36"/>
                    </a:cxn>
                    <a:cxn ang="0">
                      <a:pos x="32" y="48"/>
                    </a:cxn>
                    <a:cxn ang="0">
                      <a:pos x="12" y="36"/>
                    </a:cxn>
                    <a:cxn ang="0">
                      <a:pos x="25" y="11"/>
                    </a:cxn>
                  </a:cxnLst>
                  <a:rect l="0" t="0" r="r" b="b"/>
                  <a:pathLst>
                    <a:path w="212" h="247">
                      <a:moveTo>
                        <a:pt x="25" y="11"/>
                      </a:moveTo>
                      <a:lnTo>
                        <a:pt x="82" y="0"/>
                      </a:lnTo>
                      <a:lnTo>
                        <a:pt x="137" y="3"/>
                      </a:lnTo>
                      <a:lnTo>
                        <a:pt x="187" y="27"/>
                      </a:lnTo>
                      <a:lnTo>
                        <a:pt x="212" y="72"/>
                      </a:lnTo>
                      <a:lnTo>
                        <a:pt x="212" y="108"/>
                      </a:lnTo>
                      <a:lnTo>
                        <a:pt x="187" y="157"/>
                      </a:lnTo>
                      <a:lnTo>
                        <a:pt x="145" y="186"/>
                      </a:lnTo>
                      <a:lnTo>
                        <a:pt x="82" y="186"/>
                      </a:lnTo>
                      <a:lnTo>
                        <a:pt x="45" y="210"/>
                      </a:lnTo>
                      <a:lnTo>
                        <a:pt x="32" y="247"/>
                      </a:lnTo>
                      <a:lnTo>
                        <a:pt x="0" y="235"/>
                      </a:lnTo>
                      <a:lnTo>
                        <a:pt x="12" y="186"/>
                      </a:lnTo>
                      <a:lnTo>
                        <a:pt x="57" y="157"/>
                      </a:lnTo>
                      <a:lnTo>
                        <a:pt x="132" y="150"/>
                      </a:lnTo>
                      <a:lnTo>
                        <a:pt x="162" y="121"/>
                      </a:lnTo>
                      <a:lnTo>
                        <a:pt x="170" y="76"/>
                      </a:lnTo>
                      <a:lnTo>
                        <a:pt x="137" y="36"/>
                      </a:lnTo>
                      <a:lnTo>
                        <a:pt x="87" y="36"/>
                      </a:lnTo>
                      <a:lnTo>
                        <a:pt x="32" y="48"/>
                      </a:lnTo>
                      <a:lnTo>
                        <a:pt x="12" y="36"/>
                      </a:lnTo>
                      <a:lnTo>
                        <a:pt x="25" y="11"/>
                      </a:lnTo>
                      <a:close/>
                    </a:path>
                  </a:pathLst>
                </a:custGeom>
                <a:solidFill>
                  <a:srgbClr val="000000"/>
                </a:solidFill>
                <a:ln w="9525">
                  <a:noFill/>
                  <a:round/>
                  <a:headEnd/>
                  <a:tailEnd/>
                </a:ln>
              </p:spPr>
              <p:txBody>
                <a:bodyPr/>
                <a:lstStyle/>
                <a:p>
                  <a:endParaRPr lang="en-US"/>
                </a:p>
              </p:txBody>
            </p:sp>
            <p:sp>
              <p:nvSpPr>
                <p:cNvPr id="87072" name="Freeform 32"/>
                <p:cNvSpPr>
                  <a:spLocks/>
                </p:cNvSpPr>
                <p:nvPr/>
              </p:nvSpPr>
              <p:spPr bwMode="auto">
                <a:xfrm>
                  <a:off x="1180" y="1470"/>
                  <a:ext cx="22" cy="23"/>
                </a:xfrm>
                <a:custGeom>
                  <a:avLst/>
                  <a:gdLst/>
                  <a:ahLst/>
                  <a:cxnLst>
                    <a:cxn ang="0">
                      <a:pos x="67" y="3"/>
                    </a:cxn>
                    <a:cxn ang="0">
                      <a:pos x="33" y="0"/>
                    </a:cxn>
                    <a:cxn ang="0">
                      <a:pos x="10" y="25"/>
                    </a:cxn>
                    <a:cxn ang="0">
                      <a:pos x="0" y="63"/>
                    </a:cxn>
                    <a:cxn ang="0">
                      <a:pos x="33" y="67"/>
                    </a:cxn>
                    <a:cxn ang="0">
                      <a:pos x="60" y="50"/>
                    </a:cxn>
                    <a:cxn ang="0">
                      <a:pos x="67" y="3"/>
                    </a:cxn>
                  </a:cxnLst>
                  <a:rect l="0" t="0" r="r" b="b"/>
                  <a:pathLst>
                    <a:path w="67" h="67">
                      <a:moveTo>
                        <a:pt x="67" y="3"/>
                      </a:moveTo>
                      <a:lnTo>
                        <a:pt x="33" y="0"/>
                      </a:lnTo>
                      <a:lnTo>
                        <a:pt x="10" y="25"/>
                      </a:lnTo>
                      <a:lnTo>
                        <a:pt x="0" y="63"/>
                      </a:lnTo>
                      <a:lnTo>
                        <a:pt x="33" y="67"/>
                      </a:lnTo>
                      <a:lnTo>
                        <a:pt x="60" y="50"/>
                      </a:lnTo>
                      <a:lnTo>
                        <a:pt x="67" y="3"/>
                      </a:lnTo>
                      <a:close/>
                    </a:path>
                  </a:pathLst>
                </a:custGeom>
                <a:solidFill>
                  <a:srgbClr val="000000"/>
                </a:solidFill>
                <a:ln w="9525">
                  <a:noFill/>
                  <a:round/>
                  <a:headEnd/>
                  <a:tailEnd/>
                </a:ln>
              </p:spPr>
              <p:txBody>
                <a:bodyPr/>
                <a:lstStyle/>
                <a:p>
                  <a:endParaRPr lang="en-US"/>
                </a:p>
              </p:txBody>
            </p:sp>
          </p:grpSp>
        </p:grpSp>
        <p:sp>
          <p:nvSpPr>
            <p:cNvPr id="87075" name="Freeform 35"/>
            <p:cNvSpPr>
              <a:spLocks/>
            </p:cNvSpPr>
            <p:nvPr/>
          </p:nvSpPr>
          <p:spPr bwMode="auto">
            <a:xfrm>
              <a:off x="1229" y="824"/>
              <a:ext cx="756" cy="677"/>
            </a:xfrm>
            <a:custGeom>
              <a:avLst/>
              <a:gdLst/>
              <a:ahLst/>
              <a:cxnLst>
                <a:cxn ang="0">
                  <a:pos x="671" y="0"/>
                </a:cxn>
                <a:cxn ang="0">
                  <a:pos x="654" y="1"/>
                </a:cxn>
                <a:cxn ang="0">
                  <a:pos x="637" y="3"/>
                </a:cxn>
                <a:cxn ang="0">
                  <a:pos x="606" y="15"/>
                </a:cxn>
                <a:cxn ang="0">
                  <a:pos x="578" y="34"/>
                </a:cxn>
                <a:cxn ang="0">
                  <a:pos x="553" y="59"/>
                </a:cxn>
                <a:cxn ang="0">
                  <a:pos x="532" y="87"/>
                </a:cxn>
                <a:cxn ang="0">
                  <a:pos x="517" y="122"/>
                </a:cxn>
                <a:cxn ang="0">
                  <a:pos x="507" y="158"/>
                </a:cxn>
                <a:cxn ang="0">
                  <a:pos x="503" y="198"/>
                </a:cxn>
                <a:cxn ang="0">
                  <a:pos x="503" y="694"/>
                </a:cxn>
                <a:cxn ang="0">
                  <a:pos x="0" y="1354"/>
                </a:cxn>
                <a:cxn ang="0">
                  <a:pos x="503" y="991"/>
                </a:cxn>
                <a:cxn ang="0">
                  <a:pos x="507" y="1031"/>
                </a:cxn>
                <a:cxn ang="0">
                  <a:pos x="517" y="1068"/>
                </a:cxn>
                <a:cxn ang="0">
                  <a:pos x="532" y="1102"/>
                </a:cxn>
                <a:cxn ang="0">
                  <a:pos x="553" y="1131"/>
                </a:cxn>
                <a:cxn ang="0">
                  <a:pos x="578" y="1155"/>
                </a:cxn>
                <a:cxn ang="0">
                  <a:pos x="606" y="1175"/>
                </a:cxn>
                <a:cxn ang="0">
                  <a:pos x="637" y="1186"/>
                </a:cxn>
                <a:cxn ang="0">
                  <a:pos x="654" y="1188"/>
                </a:cxn>
                <a:cxn ang="0">
                  <a:pos x="671" y="1190"/>
                </a:cxn>
                <a:cxn ang="0">
                  <a:pos x="923" y="1190"/>
                </a:cxn>
                <a:cxn ang="0">
                  <a:pos x="1343" y="1190"/>
                </a:cxn>
                <a:cxn ang="0">
                  <a:pos x="1360" y="1188"/>
                </a:cxn>
                <a:cxn ang="0">
                  <a:pos x="1377" y="1186"/>
                </a:cxn>
                <a:cxn ang="0">
                  <a:pos x="1408" y="1175"/>
                </a:cxn>
                <a:cxn ang="0">
                  <a:pos x="1436" y="1155"/>
                </a:cxn>
                <a:cxn ang="0">
                  <a:pos x="1461" y="1131"/>
                </a:cxn>
                <a:cxn ang="0">
                  <a:pos x="1482" y="1102"/>
                </a:cxn>
                <a:cxn ang="0">
                  <a:pos x="1498" y="1068"/>
                </a:cxn>
                <a:cxn ang="0">
                  <a:pos x="1507" y="1031"/>
                </a:cxn>
                <a:cxn ang="0">
                  <a:pos x="1511" y="991"/>
                </a:cxn>
                <a:cxn ang="0">
                  <a:pos x="1511" y="694"/>
                </a:cxn>
                <a:cxn ang="0">
                  <a:pos x="1511" y="198"/>
                </a:cxn>
                <a:cxn ang="0">
                  <a:pos x="1507" y="158"/>
                </a:cxn>
                <a:cxn ang="0">
                  <a:pos x="1498" y="122"/>
                </a:cxn>
                <a:cxn ang="0">
                  <a:pos x="1482" y="87"/>
                </a:cxn>
                <a:cxn ang="0">
                  <a:pos x="1461" y="59"/>
                </a:cxn>
                <a:cxn ang="0">
                  <a:pos x="1436" y="34"/>
                </a:cxn>
                <a:cxn ang="0">
                  <a:pos x="1408" y="15"/>
                </a:cxn>
                <a:cxn ang="0">
                  <a:pos x="1377" y="3"/>
                </a:cxn>
                <a:cxn ang="0">
                  <a:pos x="1360" y="1"/>
                </a:cxn>
                <a:cxn ang="0">
                  <a:pos x="1343" y="0"/>
                </a:cxn>
                <a:cxn ang="0">
                  <a:pos x="923" y="0"/>
                </a:cxn>
                <a:cxn ang="0">
                  <a:pos x="671" y="0"/>
                </a:cxn>
              </a:cxnLst>
              <a:rect l="0" t="0" r="r" b="b"/>
              <a:pathLst>
                <a:path w="1511" h="1354">
                  <a:moveTo>
                    <a:pt x="671" y="0"/>
                  </a:moveTo>
                  <a:lnTo>
                    <a:pt x="654" y="1"/>
                  </a:lnTo>
                  <a:lnTo>
                    <a:pt x="637" y="3"/>
                  </a:lnTo>
                  <a:lnTo>
                    <a:pt x="606" y="15"/>
                  </a:lnTo>
                  <a:lnTo>
                    <a:pt x="578" y="34"/>
                  </a:lnTo>
                  <a:lnTo>
                    <a:pt x="553" y="59"/>
                  </a:lnTo>
                  <a:lnTo>
                    <a:pt x="532" y="87"/>
                  </a:lnTo>
                  <a:lnTo>
                    <a:pt x="517" y="122"/>
                  </a:lnTo>
                  <a:lnTo>
                    <a:pt x="507" y="158"/>
                  </a:lnTo>
                  <a:lnTo>
                    <a:pt x="503" y="198"/>
                  </a:lnTo>
                  <a:lnTo>
                    <a:pt x="503" y="694"/>
                  </a:lnTo>
                  <a:lnTo>
                    <a:pt x="0" y="1354"/>
                  </a:lnTo>
                  <a:lnTo>
                    <a:pt x="503" y="991"/>
                  </a:lnTo>
                  <a:lnTo>
                    <a:pt x="507" y="1031"/>
                  </a:lnTo>
                  <a:lnTo>
                    <a:pt x="517" y="1068"/>
                  </a:lnTo>
                  <a:lnTo>
                    <a:pt x="532" y="1102"/>
                  </a:lnTo>
                  <a:lnTo>
                    <a:pt x="553" y="1131"/>
                  </a:lnTo>
                  <a:lnTo>
                    <a:pt x="578" y="1155"/>
                  </a:lnTo>
                  <a:lnTo>
                    <a:pt x="606" y="1175"/>
                  </a:lnTo>
                  <a:lnTo>
                    <a:pt x="637" y="1186"/>
                  </a:lnTo>
                  <a:lnTo>
                    <a:pt x="654" y="1188"/>
                  </a:lnTo>
                  <a:lnTo>
                    <a:pt x="671" y="1190"/>
                  </a:lnTo>
                  <a:lnTo>
                    <a:pt x="923" y="1190"/>
                  </a:lnTo>
                  <a:lnTo>
                    <a:pt x="1343" y="1190"/>
                  </a:lnTo>
                  <a:lnTo>
                    <a:pt x="1360" y="1188"/>
                  </a:lnTo>
                  <a:lnTo>
                    <a:pt x="1377" y="1186"/>
                  </a:lnTo>
                  <a:lnTo>
                    <a:pt x="1408" y="1175"/>
                  </a:lnTo>
                  <a:lnTo>
                    <a:pt x="1436" y="1155"/>
                  </a:lnTo>
                  <a:lnTo>
                    <a:pt x="1461" y="1131"/>
                  </a:lnTo>
                  <a:lnTo>
                    <a:pt x="1482" y="1102"/>
                  </a:lnTo>
                  <a:lnTo>
                    <a:pt x="1498" y="1068"/>
                  </a:lnTo>
                  <a:lnTo>
                    <a:pt x="1507" y="1031"/>
                  </a:lnTo>
                  <a:lnTo>
                    <a:pt x="1511" y="991"/>
                  </a:lnTo>
                  <a:lnTo>
                    <a:pt x="1511" y="694"/>
                  </a:lnTo>
                  <a:lnTo>
                    <a:pt x="1511" y="198"/>
                  </a:lnTo>
                  <a:lnTo>
                    <a:pt x="1507" y="158"/>
                  </a:lnTo>
                  <a:lnTo>
                    <a:pt x="1498" y="122"/>
                  </a:lnTo>
                  <a:lnTo>
                    <a:pt x="1482" y="87"/>
                  </a:lnTo>
                  <a:lnTo>
                    <a:pt x="1461" y="59"/>
                  </a:lnTo>
                  <a:lnTo>
                    <a:pt x="1436" y="34"/>
                  </a:lnTo>
                  <a:lnTo>
                    <a:pt x="1408" y="15"/>
                  </a:lnTo>
                  <a:lnTo>
                    <a:pt x="1377" y="3"/>
                  </a:lnTo>
                  <a:lnTo>
                    <a:pt x="1360" y="1"/>
                  </a:lnTo>
                  <a:lnTo>
                    <a:pt x="1343" y="0"/>
                  </a:lnTo>
                  <a:lnTo>
                    <a:pt x="923" y="0"/>
                  </a:lnTo>
                  <a:lnTo>
                    <a:pt x="671" y="0"/>
                  </a:lnTo>
                  <a:close/>
                </a:path>
              </a:pathLst>
            </a:custGeom>
            <a:noFill/>
            <a:ln w="9525">
              <a:solidFill>
                <a:srgbClr val="000000"/>
              </a:solidFill>
              <a:prstDash val="solid"/>
              <a:round/>
              <a:headEnd/>
              <a:tailEnd/>
            </a:ln>
          </p:spPr>
          <p:txBody>
            <a:bodyPr/>
            <a:lstStyle/>
            <a:p>
              <a:endParaRPr lang="en-US"/>
            </a:p>
          </p:txBody>
        </p:sp>
        <p:sp>
          <p:nvSpPr>
            <p:cNvPr id="87076" name="Freeform 36"/>
            <p:cNvSpPr>
              <a:spLocks/>
            </p:cNvSpPr>
            <p:nvPr/>
          </p:nvSpPr>
          <p:spPr bwMode="auto">
            <a:xfrm>
              <a:off x="3771" y="870"/>
              <a:ext cx="639" cy="1027"/>
            </a:xfrm>
            <a:custGeom>
              <a:avLst/>
              <a:gdLst/>
              <a:ahLst/>
              <a:cxnLst>
                <a:cxn ang="0">
                  <a:pos x="168" y="0"/>
                </a:cxn>
                <a:cxn ang="0">
                  <a:pos x="151" y="2"/>
                </a:cxn>
                <a:cxn ang="0">
                  <a:pos x="133" y="4"/>
                </a:cxn>
                <a:cxn ang="0">
                  <a:pos x="118" y="10"/>
                </a:cxn>
                <a:cxn ang="0">
                  <a:pos x="103" y="19"/>
                </a:cxn>
                <a:cxn ang="0">
                  <a:pos x="88" y="29"/>
                </a:cxn>
                <a:cxn ang="0">
                  <a:pos x="74" y="40"/>
                </a:cxn>
                <a:cxn ang="0">
                  <a:pos x="49" y="67"/>
                </a:cxn>
                <a:cxn ang="0">
                  <a:pos x="28" y="101"/>
                </a:cxn>
                <a:cxn ang="0">
                  <a:pos x="13" y="139"/>
                </a:cxn>
                <a:cxn ang="0">
                  <a:pos x="4" y="183"/>
                </a:cxn>
                <a:cxn ang="0">
                  <a:pos x="0" y="229"/>
                </a:cxn>
                <a:cxn ang="0">
                  <a:pos x="0" y="801"/>
                </a:cxn>
                <a:cxn ang="0">
                  <a:pos x="0" y="1145"/>
                </a:cxn>
                <a:cxn ang="0">
                  <a:pos x="4" y="1190"/>
                </a:cxn>
                <a:cxn ang="0">
                  <a:pos x="13" y="1234"/>
                </a:cxn>
                <a:cxn ang="0">
                  <a:pos x="28" y="1272"/>
                </a:cxn>
                <a:cxn ang="0">
                  <a:pos x="49" y="1307"/>
                </a:cxn>
                <a:cxn ang="0">
                  <a:pos x="74" y="1333"/>
                </a:cxn>
                <a:cxn ang="0">
                  <a:pos x="88" y="1345"/>
                </a:cxn>
                <a:cxn ang="0">
                  <a:pos x="103" y="1356"/>
                </a:cxn>
                <a:cxn ang="0">
                  <a:pos x="118" y="1364"/>
                </a:cxn>
                <a:cxn ang="0">
                  <a:pos x="133" y="1370"/>
                </a:cxn>
                <a:cxn ang="0">
                  <a:pos x="151" y="1372"/>
                </a:cxn>
                <a:cxn ang="0">
                  <a:pos x="168" y="1373"/>
                </a:cxn>
                <a:cxn ang="0">
                  <a:pos x="587" y="1373"/>
                </a:cxn>
                <a:cxn ang="0">
                  <a:pos x="1278" y="2054"/>
                </a:cxn>
                <a:cxn ang="0">
                  <a:pos x="839" y="1373"/>
                </a:cxn>
                <a:cxn ang="0">
                  <a:pos x="857" y="1372"/>
                </a:cxn>
                <a:cxn ang="0">
                  <a:pos x="874" y="1370"/>
                </a:cxn>
                <a:cxn ang="0">
                  <a:pos x="889" y="1364"/>
                </a:cxn>
                <a:cxn ang="0">
                  <a:pos x="904" y="1356"/>
                </a:cxn>
                <a:cxn ang="0">
                  <a:pos x="919" y="1345"/>
                </a:cxn>
                <a:cxn ang="0">
                  <a:pos x="933" y="1333"/>
                </a:cxn>
                <a:cxn ang="0">
                  <a:pos x="958" y="1307"/>
                </a:cxn>
                <a:cxn ang="0">
                  <a:pos x="979" y="1272"/>
                </a:cxn>
                <a:cxn ang="0">
                  <a:pos x="994" y="1234"/>
                </a:cxn>
                <a:cxn ang="0">
                  <a:pos x="1003" y="1190"/>
                </a:cxn>
                <a:cxn ang="0">
                  <a:pos x="1007" y="1145"/>
                </a:cxn>
                <a:cxn ang="0">
                  <a:pos x="1007" y="801"/>
                </a:cxn>
                <a:cxn ang="0">
                  <a:pos x="1007" y="229"/>
                </a:cxn>
                <a:cxn ang="0">
                  <a:pos x="1003" y="183"/>
                </a:cxn>
                <a:cxn ang="0">
                  <a:pos x="994" y="139"/>
                </a:cxn>
                <a:cxn ang="0">
                  <a:pos x="979" y="101"/>
                </a:cxn>
                <a:cxn ang="0">
                  <a:pos x="958" y="67"/>
                </a:cxn>
                <a:cxn ang="0">
                  <a:pos x="933" y="40"/>
                </a:cxn>
                <a:cxn ang="0">
                  <a:pos x="919" y="29"/>
                </a:cxn>
                <a:cxn ang="0">
                  <a:pos x="904" y="19"/>
                </a:cxn>
                <a:cxn ang="0">
                  <a:pos x="889" y="10"/>
                </a:cxn>
                <a:cxn ang="0">
                  <a:pos x="874" y="4"/>
                </a:cxn>
                <a:cxn ang="0">
                  <a:pos x="857" y="2"/>
                </a:cxn>
                <a:cxn ang="0">
                  <a:pos x="839" y="0"/>
                </a:cxn>
                <a:cxn ang="0">
                  <a:pos x="587" y="0"/>
                </a:cxn>
                <a:cxn ang="0">
                  <a:pos x="168" y="0"/>
                </a:cxn>
              </a:cxnLst>
              <a:rect l="0" t="0" r="r" b="b"/>
              <a:pathLst>
                <a:path w="1278" h="2054">
                  <a:moveTo>
                    <a:pt x="168" y="0"/>
                  </a:moveTo>
                  <a:lnTo>
                    <a:pt x="151" y="2"/>
                  </a:lnTo>
                  <a:lnTo>
                    <a:pt x="133" y="4"/>
                  </a:lnTo>
                  <a:lnTo>
                    <a:pt x="118" y="10"/>
                  </a:lnTo>
                  <a:lnTo>
                    <a:pt x="103" y="19"/>
                  </a:lnTo>
                  <a:lnTo>
                    <a:pt x="88" y="29"/>
                  </a:lnTo>
                  <a:lnTo>
                    <a:pt x="74" y="40"/>
                  </a:lnTo>
                  <a:lnTo>
                    <a:pt x="49" y="67"/>
                  </a:lnTo>
                  <a:lnTo>
                    <a:pt x="28" y="101"/>
                  </a:lnTo>
                  <a:lnTo>
                    <a:pt x="13" y="139"/>
                  </a:lnTo>
                  <a:lnTo>
                    <a:pt x="4" y="183"/>
                  </a:lnTo>
                  <a:lnTo>
                    <a:pt x="0" y="229"/>
                  </a:lnTo>
                  <a:lnTo>
                    <a:pt x="0" y="801"/>
                  </a:lnTo>
                  <a:lnTo>
                    <a:pt x="0" y="1145"/>
                  </a:lnTo>
                  <a:lnTo>
                    <a:pt x="4" y="1190"/>
                  </a:lnTo>
                  <a:lnTo>
                    <a:pt x="13" y="1234"/>
                  </a:lnTo>
                  <a:lnTo>
                    <a:pt x="28" y="1272"/>
                  </a:lnTo>
                  <a:lnTo>
                    <a:pt x="49" y="1307"/>
                  </a:lnTo>
                  <a:lnTo>
                    <a:pt x="74" y="1333"/>
                  </a:lnTo>
                  <a:lnTo>
                    <a:pt x="88" y="1345"/>
                  </a:lnTo>
                  <a:lnTo>
                    <a:pt x="103" y="1356"/>
                  </a:lnTo>
                  <a:lnTo>
                    <a:pt x="118" y="1364"/>
                  </a:lnTo>
                  <a:lnTo>
                    <a:pt x="133" y="1370"/>
                  </a:lnTo>
                  <a:lnTo>
                    <a:pt x="151" y="1372"/>
                  </a:lnTo>
                  <a:lnTo>
                    <a:pt x="168" y="1373"/>
                  </a:lnTo>
                  <a:lnTo>
                    <a:pt x="587" y="1373"/>
                  </a:lnTo>
                  <a:lnTo>
                    <a:pt x="1278" y="2054"/>
                  </a:lnTo>
                  <a:lnTo>
                    <a:pt x="839" y="1373"/>
                  </a:lnTo>
                  <a:lnTo>
                    <a:pt x="857" y="1372"/>
                  </a:lnTo>
                  <a:lnTo>
                    <a:pt x="874" y="1370"/>
                  </a:lnTo>
                  <a:lnTo>
                    <a:pt x="889" y="1364"/>
                  </a:lnTo>
                  <a:lnTo>
                    <a:pt x="904" y="1356"/>
                  </a:lnTo>
                  <a:lnTo>
                    <a:pt x="919" y="1345"/>
                  </a:lnTo>
                  <a:lnTo>
                    <a:pt x="933" y="1333"/>
                  </a:lnTo>
                  <a:lnTo>
                    <a:pt x="958" y="1307"/>
                  </a:lnTo>
                  <a:lnTo>
                    <a:pt x="979" y="1272"/>
                  </a:lnTo>
                  <a:lnTo>
                    <a:pt x="994" y="1234"/>
                  </a:lnTo>
                  <a:lnTo>
                    <a:pt x="1003" y="1190"/>
                  </a:lnTo>
                  <a:lnTo>
                    <a:pt x="1007" y="1145"/>
                  </a:lnTo>
                  <a:lnTo>
                    <a:pt x="1007" y="801"/>
                  </a:lnTo>
                  <a:lnTo>
                    <a:pt x="1007" y="229"/>
                  </a:lnTo>
                  <a:lnTo>
                    <a:pt x="1003" y="183"/>
                  </a:lnTo>
                  <a:lnTo>
                    <a:pt x="994" y="139"/>
                  </a:lnTo>
                  <a:lnTo>
                    <a:pt x="979" y="101"/>
                  </a:lnTo>
                  <a:lnTo>
                    <a:pt x="958" y="67"/>
                  </a:lnTo>
                  <a:lnTo>
                    <a:pt x="933" y="40"/>
                  </a:lnTo>
                  <a:lnTo>
                    <a:pt x="919" y="29"/>
                  </a:lnTo>
                  <a:lnTo>
                    <a:pt x="904" y="19"/>
                  </a:lnTo>
                  <a:lnTo>
                    <a:pt x="889" y="10"/>
                  </a:lnTo>
                  <a:lnTo>
                    <a:pt x="874" y="4"/>
                  </a:lnTo>
                  <a:lnTo>
                    <a:pt x="857" y="2"/>
                  </a:lnTo>
                  <a:lnTo>
                    <a:pt x="839" y="0"/>
                  </a:lnTo>
                  <a:lnTo>
                    <a:pt x="587" y="0"/>
                  </a:lnTo>
                  <a:lnTo>
                    <a:pt x="168" y="0"/>
                  </a:lnTo>
                  <a:close/>
                </a:path>
              </a:pathLst>
            </a:custGeom>
            <a:solidFill>
              <a:srgbClr val="FFFFFF"/>
            </a:solidFill>
            <a:ln w="9525">
              <a:solidFill>
                <a:srgbClr val="000000"/>
              </a:solidFill>
              <a:prstDash val="solid"/>
              <a:round/>
              <a:headEnd/>
              <a:tailEnd/>
            </a:ln>
          </p:spPr>
          <p:txBody>
            <a:bodyPr/>
            <a:lstStyle/>
            <a:p>
              <a:endParaRPr lang="en-US"/>
            </a:p>
          </p:txBody>
        </p:sp>
        <p:sp>
          <p:nvSpPr>
            <p:cNvPr id="87077" name="Rectangle 37"/>
            <p:cNvSpPr>
              <a:spLocks noChangeArrowheads="1"/>
            </p:cNvSpPr>
            <p:nvPr/>
          </p:nvSpPr>
          <p:spPr bwMode="auto">
            <a:xfrm>
              <a:off x="3771" y="915"/>
              <a:ext cx="623" cy="606"/>
            </a:xfrm>
            <a:prstGeom prst="rect">
              <a:avLst/>
            </a:prstGeom>
            <a:noFill/>
            <a:ln w="9525">
              <a:noFill/>
              <a:miter lim="800000"/>
              <a:headEnd/>
              <a:tailEnd/>
            </a:ln>
          </p:spPr>
          <p:txBody>
            <a:bodyPr/>
            <a:lstStyle/>
            <a:p>
              <a:endParaRPr lang="en-US"/>
            </a:p>
          </p:txBody>
        </p:sp>
        <p:sp>
          <p:nvSpPr>
            <p:cNvPr id="87078" name="Rectangle 38"/>
            <p:cNvSpPr>
              <a:spLocks noChangeArrowheads="1"/>
            </p:cNvSpPr>
            <p:nvPr/>
          </p:nvSpPr>
          <p:spPr bwMode="auto">
            <a:xfrm>
              <a:off x="3826" y="951"/>
              <a:ext cx="384"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Courier New" pitchFamily="49" charset="0"/>
                </a:rPr>
                <a:t>11010010</a:t>
              </a:r>
              <a:endParaRPr lang="en-US"/>
            </a:p>
          </p:txBody>
        </p:sp>
        <p:sp>
          <p:nvSpPr>
            <p:cNvPr id="87079" name="Rectangle 39"/>
            <p:cNvSpPr>
              <a:spLocks noChangeArrowheads="1"/>
            </p:cNvSpPr>
            <p:nvPr/>
          </p:nvSpPr>
          <p:spPr bwMode="auto">
            <a:xfrm>
              <a:off x="3826" y="1042"/>
              <a:ext cx="384"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Courier New" pitchFamily="49" charset="0"/>
                </a:rPr>
                <a:t>01010010</a:t>
              </a:r>
              <a:endParaRPr lang="en-US"/>
            </a:p>
          </p:txBody>
        </p:sp>
        <p:sp>
          <p:nvSpPr>
            <p:cNvPr id="87080" name="Rectangle 40"/>
            <p:cNvSpPr>
              <a:spLocks noChangeArrowheads="1"/>
            </p:cNvSpPr>
            <p:nvPr/>
          </p:nvSpPr>
          <p:spPr bwMode="auto">
            <a:xfrm>
              <a:off x="3826" y="1134"/>
              <a:ext cx="384"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Courier New" pitchFamily="49" charset="0"/>
                </a:rPr>
                <a:t>11010101</a:t>
              </a:r>
              <a:endParaRPr lang="en-US"/>
            </a:p>
          </p:txBody>
        </p:sp>
        <p:sp>
          <p:nvSpPr>
            <p:cNvPr id="87081" name="Rectangle 41"/>
            <p:cNvSpPr>
              <a:spLocks noChangeArrowheads="1"/>
            </p:cNvSpPr>
            <p:nvPr/>
          </p:nvSpPr>
          <p:spPr bwMode="auto">
            <a:xfrm>
              <a:off x="3826" y="1225"/>
              <a:ext cx="384"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Courier New" pitchFamily="49" charset="0"/>
                </a:rPr>
                <a:t>01001011</a:t>
              </a:r>
              <a:endParaRPr lang="en-US"/>
            </a:p>
          </p:txBody>
        </p:sp>
        <p:sp>
          <p:nvSpPr>
            <p:cNvPr id="87082" name="Rectangle 42"/>
            <p:cNvSpPr>
              <a:spLocks noChangeArrowheads="1"/>
            </p:cNvSpPr>
            <p:nvPr/>
          </p:nvSpPr>
          <p:spPr bwMode="auto">
            <a:xfrm>
              <a:off x="3826" y="1317"/>
              <a:ext cx="384"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Courier New" pitchFamily="49" charset="0"/>
                </a:rPr>
                <a:t>01100011</a:t>
              </a:r>
              <a:endParaRPr lang="en-US"/>
            </a:p>
          </p:txBody>
        </p:sp>
        <p:sp>
          <p:nvSpPr>
            <p:cNvPr id="87083" name="Rectangle 43"/>
            <p:cNvSpPr>
              <a:spLocks noChangeArrowheads="1"/>
            </p:cNvSpPr>
            <p:nvPr/>
          </p:nvSpPr>
          <p:spPr bwMode="auto">
            <a:xfrm>
              <a:off x="3826" y="1408"/>
              <a:ext cx="192"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Courier New" pitchFamily="49" charset="0"/>
                </a:rPr>
                <a:t>....</a:t>
              </a:r>
              <a:endParaRPr lang="en-US"/>
            </a:p>
          </p:txBody>
        </p:sp>
        <p:sp>
          <p:nvSpPr>
            <p:cNvPr id="87084" name="Rectangle 44"/>
            <p:cNvSpPr>
              <a:spLocks noChangeArrowheads="1"/>
            </p:cNvSpPr>
            <p:nvPr/>
          </p:nvSpPr>
          <p:spPr bwMode="auto">
            <a:xfrm>
              <a:off x="1481" y="824"/>
              <a:ext cx="505" cy="604"/>
            </a:xfrm>
            <a:prstGeom prst="rect">
              <a:avLst/>
            </a:prstGeom>
            <a:noFill/>
            <a:ln w="9525">
              <a:noFill/>
              <a:miter lim="800000"/>
              <a:headEnd/>
              <a:tailEnd/>
            </a:ln>
          </p:spPr>
          <p:txBody>
            <a:bodyPr/>
            <a:lstStyle/>
            <a:p>
              <a:endParaRPr lang="en-US"/>
            </a:p>
          </p:txBody>
        </p:sp>
        <p:sp>
          <p:nvSpPr>
            <p:cNvPr id="87085" name="Rectangle 45"/>
            <p:cNvSpPr>
              <a:spLocks noChangeArrowheads="1"/>
            </p:cNvSpPr>
            <p:nvPr/>
          </p:nvSpPr>
          <p:spPr bwMode="auto">
            <a:xfrm>
              <a:off x="1612" y="857"/>
              <a:ext cx="254" cy="115"/>
            </a:xfrm>
            <a:prstGeom prst="rect">
              <a:avLst/>
            </a:prstGeom>
            <a:noFill/>
            <a:ln w="9525">
              <a:noFill/>
              <a:miter lim="800000"/>
              <a:headEnd/>
              <a:tailEnd/>
            </a:ln>
          </p:spPr>
          <p:txBody>
            <a:bodyPr wrap="none" lIns="0" tIns="0" rIns="0" bIns="0">
              <a:spAutoFit/>
            </a:bodyPr>
            <a:lstStyle/>
            <a:p>
              <a:r>
                <a:rPr lang="en-US" sz="1200">
                  <a:solidFill>
                    <a:srgbClr val="000000"/>
                  </a:solidFill>
                </a:rPr>
                <a:t>Shall I</a:t>
              </a:r>
              <a:endParaRPr lang="en-US"/>
            </a:p>
          </p:txBody>
        </p:sp>
        <p:sp>
          <p:nvSpPr>
            <p:cNvPr id="87086" name="Rectangle 46"/>
            <p:cNvSpPr>
              <a:spLocks noChangeArrowheads="1"/>
            </p:cNvSpPr>
            <p:nvPr/>
          </p:nvSpPr>
          <p:spPr bwMode="auto">
            <a:xfrm>
              <a:off x="1575" y="967"/>
              <a:ext cx="332" cy="115"/>
            </a:xfrm>
            <a:prstGeom prst="rect">
              <a:avLst/>
            </a:prstGeom>
            <a:noFill/>
            <a:ln w="9525">
              <a:noFill/>
              <a:miter lim="800000"/>
              <a:headEnd/>
              <a:tailEnd/>
            </a:ln>
          </p:spPr>
          <p:txBody>
            <a:bodyPr wrap="none" lIns="0" tIns="0" rIns="0" bIns="0">
              <a:spAutoFit/>
            </a:bodyPr>
            <a:lstStyle/>
            <a:p>
              <a:r>
                <a:rPr lang="en-US" sz="1200">
                  <a:solidFill>
                    <a:srgbClr val="000000"/>
                  </a:solidFill>
                </a:rPr>
                <a:t>compare</a:t>
              </a:r>
              <a:endParaRPr lang="en-US"/>
            </a:p>
          </p:txBody>
        </p:sp>
        <p:sp>
          <p:nvSpPr>
            <p:cNvPr id="87087" name="Rectangle 47"/>
            <p:cNvSpPr>
              <a:spLocks noChangeArrowheads="1"/>
            </p:cNvSpPr>
            <p:nvPr/>
          </p:nvSpPr>
          <p:spPr bwMode="auto">
            <a:xfrm>
              <a:off x="1577" y="1077"/>
              <a:ext cx="185" cy="115"/>
            </a:xfrm>
            <a:prstGeom prst="rect">
              <a:avLst/>
            </a:prstGeom>
            <a:noFill/>
            <a:ln w="9525">
              <a:noFill/>
              <a:miter lim="800000"/>
              <a:headEnd/>
              <a:tailEnd/>
            </a:ln>
          </p:spPr>
          <p:txBody>
            <a:bodyPr wrap="none" lIns="0" tIns="0" rIns="0" bIns="0">
              <a:spAutoFit/>
            </a:bodyPr>
            <a:lstStyle/>
            <a:p>
              <a:r>
                <a:rPr lang="en-US" sz="1200">
                  <a:solidFill>
                    <a:srgbClr val="000000"/>
                  </a:solidFill>
                </a:rPr>
                <a:t>thee </a:t>
              </a:r>
              <a:endParaRPr lang="en-US"/>
            </a:p>
          </p:txBody>
        </p:sp>
        <p:sp>
          <p:nvSpPr>
            <p:cNvPr id="87088" name="Rectangle 48"/>
            <p:cNvSpPr>
              <a:spLocks noChangeArrowheads="1"/>
            </p:cNvSpPr>
            <p:nvPr/>
          </p:nvSpPr>
          <p:spPr bwMode="auto">
            <a:xfrm>
              <a:off x="1791" y="1071"/>
              <a:ext cx="142" cy="115"/>
            </a:xfrm>
            <a:prstGeom prst="rect">
              <a:avLst/>
            </a:prstGeom>
            <a:noFill/>
            <a:ln w="9525">
              <a:noFill/>
              <a:miter lim="800000"/>
              <a:headEnd/>
              <a:tailEnd/>
            </a:ln>
          </p:spPr>
          <p:txBody>
            <a:bodyPr wrap="none" lIns="0" tIns="0" rIns="0" bIns="0">
              <a:spAutoFit/>
            </a:bodyPr>
            <a:lstStyle/>
            <a:p>
              <a:r>
                <a:rPr lang="en-US" sz="1200">
                  <a:solidFill>
                    <a:srgbClr val="000000"/>
                  </a:solidFill>
                </a:rPr>
                <a:t>to a</a:t>
              </a:r>
              <a:endParaRPr lang="en-US"/>
            </a:p>
          </p:txBody>
        </p:sp>
        <p:sp>
          <p:nvSpPr>
            <p:cNvPr id="87089" name="Rectangle 49"/>
            <p:cNvSpPr>
              <a:spLocks noChangeArrowheads="1"/>
            </p:cNvSpPr>
            <p:nvPr/>
          </p:nvSpPr>
          <p:spPr bwMode="auto">
            <a:xfrm>
              <a:off x="1585" y="1186"/>
              <a:ext cx="310" cy="115"/>
            </a:xfrm>
            <a:prstGeom prst="rect">
              <a:avLst/>
            </a:prstGeom>
            <a:noFill/>
            <a:ln w="9525">
              <a:noFill/>
              <a:miter lim="800000"/>
              <a:headEnd/>
              <a:tailEnd/>
            </a:ln>
          </p:spPr>
          <p:txBody>
            <a:bodyPr wrap="none" lIns="0" tIns="0" rIns="0" bIns="0">
              <a:spAutoFit/>
            </a:bodyPr>
            <a:lstStyle/>
            <a:p>
              <a:r>
                <a:rPr lang="en-US" sz="1200">
                  <a:solidFill>
                    <a:srgbClr val="000000"/>
                  </a:solidFill>
                </a:rPr>
                <a:t>summer</a:t>
              </a:r>
              <a:endParaRPr lang="en-US"/>
            </a:p>
          </p:txBody>
        </p:sp>
        <p:sp>
          <p:nvSpPr>
            <p:cNvPr id="87090" name="Rectangle 50"/>
            <p:cNvSpPr>
              <a:spLocks noChangeArrowheads="1"/>
            </p:cNvSpPr>
            <p:nvPr/>
          </p:nvSpPr>
          <p:spPr bwMode="auto">
            <a:xfrm>
              <a:off x="1544" y="1296"/>
              <a:ext cx="374" cy="115"/>
            </a:xfrm>
            <a:prstGeom prst="rect">
              <a:avLst/>
            </a:prstGeom>
            <a:noFill/>
            <a:ln w="9525">
              <a:noFill/>
              <a:miter lim="800000"/>
              <a:headEnd/>
              <a:tailEnd/>
            </a:ln>
          </p:spPr>
          <p:txBody>
            <a:bodyPr wrap="none" lIns="0" tIns="0" rIns="0" bIns="0">
              <a:spAutoFit/>
            </a:bodyPr>
            <a:lstStyle/>
            <a:p>
              <a:r>
                <a:rPr lang="en-US" sz="1200">
                  <a:solidFill>
                    <a:srgbClr val="000000"/>
                  </a:solidFill>
                </a:rPr>
                <a:t>day........?</a:t>
              </a:r>
              <a:endParaRPr lang="en-US"/>
            </a:p>
          </p:txBody>
        </p:sp>
        <p:grpSp>
          <p:nvGrpSpPr>
            <p:cNvPr id="11" name="Group 211"/>
            <p:cNvGrpSpPr>
              <a:grpSpLocks/>
            </p:cNvGrpSpPr>
            <p:nvPr/>
          </p:nvGrpSpPr>
          <p:grpSpPr bwMode="auto">
            <a:xfrm>
              <a:off x="4320" y="1968"/>
              <a:ext cx="1206" cy="229"/>
              <a:chOff x="4320" y="1968"/>
              <a:chExt cx="1206" cy="229"/>
            </a:xfrm>
          </p:grpSpPr>
          <p:sp>
            <p:nvSpPr>
              <p:cNvPr id="87091" name="Rectangle 51"/>
              <p:cNvSpPr>
                <a:spLocks noChangeArrowheads="1"/>
              </p:cNvSpPr>
              <p:nvPr/>
            </p:nvSpPr>
            <p:spPr bwMode="auto">
              <a:xfrm>
                <a:off x="4411" y="2033"/>
                <a:ext cx="1107" cy="89"/>
              </a:xfrm>
              <a:prstGeom prst="rect">
                <a:avLst/>
              </a:prstGeom>
              <a:solidFill>
                <a:srgbClr val="FFFFFF"/>
              </a:solidFill>
              <a:ln w="9525">
                <a:solidFill>
                  <a:srgbClr val="000000"/>
                </a:solidFill>
                <a:miter lim="800000"/>
                <a:headEnd/>
                <a:tailEnd/>
              </a:ln>
            </p:spPr>
            <p:txBody>
              <a:bodyPr/>
              <a:lstStyle/>
              <a:p>
                <a:endParaRPr lang="en-US"/>
              </a:p>
            </p:txBody>
          </p:sp>
          <p:sp>
            <p:nvSpPr>
              <p:cNvPr id="87092" name="Line 52"/>
              <p:cNvSpPr>
                <a:spLocks noChangeShapeType="1"/>
              </p:cNvSpPr>
              <p:nvPr/>
            </p:nvSpPr>
            <p:spPr bwMode="auto">
              <a:xfrm flipH="1" flipV="1">
                <a:off x="4320" y="1968"/>
                <a:ext cx="91" cy="65"/>
              </a:xfrm>
              <a:prstGeom prst="line">
                <a:avLst/>
              </a:prstGeom>
              <a:noFill/>
              <a:ln w="9525">
                <a:solidFill>
                  <a:srgbClr val="000000"/>
                </a:solidFill>
                <a:round/>
                <a:headEnd/>
                <a:tailEnd/>
              </a:ln>
            </p:spPr>
            <p:txBody>
              <a:bodyPr/>
              <a:lstStyle/>
              <a:p>
                <a:endParaRPr lang="en-US"/>
              </a:p>
            </p:txBody>
          </p:sp>
          <p:sp>
            <p:nvSpPr>
              <p:cNvPr id="87093" name="Line 53"/>
              <p:cNvSpPr>
                <a:spLocks noChangeShapeType="1"/>
              </p:cNvSpPr>
              <p:nvPr/>
            </p:nvSpPr>
            <p:spPr bwMode="auto">
              <a:xfrm flipH="1" flipV="1">
                <a:off x="5436" y="1968"/>
                <a:ext cx="90" cy="65"/>
              </a:xfrm>
              <a:prstGeom prst="line">
                <a:avLst/>
              </a:prstGeom>
              <a:noFill/>
              <a:ln w="9525">
                <a:solidFill>
                  <a:srgbClr val="000000"/>
                </a:solidFill>
                <a:round/>
                <a:headEnd/>
                <a:tailEnd/>
              </a:ln>
            </p:spPr>
            <p:txBody>
              <a:bodyPr/>
              <a:lstStyle/>
              <a:p>
                <a:endParaRPr lang="en-US"/>
              </a:p>
            </p:txBody>
          </p:sp>
          <p:sp>
            <p:nvSpPr>
              <p:cNvPr id="87094" name="Line 54"/>
              <p:cNvSpPr>
                <a:spLocks noChangeShapeType="1"/>
              </p:cNvSpPr>
              <p:nvPr/>
            </p:nvSpPr>
            <p:spPr bwMode="auto">
              <a:xfrm flipH="1" flipV="1">
                <a:off x="4320" y="2066"/>
                <a:ext cx="91" cy="66"/>
              </a:xfrm>
              <a:prstGeom prst="line">
                <a:avLst/>
              </a:prstGeom>
              <a:noFill/>
              <a:ln w="9525">
                <a:solidFill>
                  <a:srgbClr val="000000"/>
                </a:solidFill>
                <a:round/>
                <a:headEnd/>
                <a:tailEnd/>
              </a:ln>
            </p:spPr>
            <p:txBody>
              <a:bodyPr/>
              <a:lstStyle/>
              <a:p>
                <a:endParaRPr lang="en-US"/>
              </a:p>
            </p:txBody>
          </p:sp>
          <p:sp>
            <p:nvSpPr>
              <p:cNvPr id="87095" name="Line 55"/>
              <p:cNvSpPr>
                <a:spLocks noChangeShapeType="1"/>
              </p:cNvSpPr>
              <p:nvPr/>
            </p:nvSpPr>
            <p:spPr bwMode="auto">
              <a:xfrm flipV="1">
                <a:off x="4320" y="1968"/>
                <a:ext cx="0" cy="98"/>
              </a:xfrm>
              <a:prstGeom prst="line">
                <a:avLst/>
              </a:prstGeom>
              <a:noFill/>
              <a:ln w="9525">
                <a:solidFill>
                  <a:srgbClr val="000000"/>
                </a:solidFill>
                <a:round/>
                <a:headEnd/>
                <a:tailEnd/>
              </a:ln>
            </p:spPr>
            <p:txBody>
              <a:bodyPr/>
              <a:lstStyle/>
              <a:p>
                <a:endParaRPr lang="en-US"/>
              </a:p>
            </p:txBody>
          </p:sp>
          <p:sp>
            <p:nvSpPr>
              <p:cNvPr id="87096" name="Line 56"/>
              <p:cNvSpPr>
                <a:spLocks noChangeShapeType="1"/>
              </p:cNvSpPr>
              <p:nvPr/>
            </p:nvSpPr>
            <p:spPr bwMode="auto">
              <a:xfrm>
                <a:off x="4320" y="1968"/>
                <a:ext cx="1134" cy="0"/>
              </a:xfrm>
              <a:prstGeom prst="line">
                <a:avLst/>
              </a:prstGeom>
              <a:noFill/>
              <a:ln w="9525">
                <a:solidFill>
                  <a:srgbClr val="000000"/>
                </a:solidFill>
                <a:round/>
                <a:headEnd/>
                <a:tailEnd/>
              </a:ln>
            </p:spPr>
            <p:txBody>
              <a:bodyPr/>
              <a:lstStyle/>
              <a:p>
                <a:endParaRPr lang="en-US"/>
              </a:p>
            </p:txBody>
          </p:sp>
          <p:grpSp>
            <p:nvGrpSpPr>
              <p:cNvPr id="12" name="Group 65"/>
              <p:cNvGrpSpPr>
                <a:grpSpLocks/>
              </p:cNvGrpSpPr>
              <p:nvPr/>
            </p:nvGrpSpPr>
            <p:grpSpPr bwMode="auto">
              <a:xfrm>
                <a:off x="4434" y="2100"/>
                <a:ext cx="45" cy="97"/>
                <a:chOff x="4434" y="2100"/>
                <a:chExt cx="45" cy="97"/>
              </a:xfrm>
            </p:grpSpPr>
            <p:sp>
              <p:nvSpPr>
                <p:cNvPr id="87097" name="Line 57"/>
                <p:cNvSpPr>
                  <a:spLocks noChangeShapeType="1"/>
                </p:cNvSpPr>
                <p:nvPr/>
              </p:nvSpPr>
              <p:spPr bwMode="auto">
                <a:xfrm flipV="1">
                  <a:off x="4449" y="2148"/>
                  <a:ext cx="0" cy="49"/>
                </a:xfrm>
                <a:prstGeom prst="line">
                  <a:avLst/>
                </a:prstGeom>
                <a:noFill/>
                <a:ln w="9525">
                  <a:solidFill>
                    <a:srgbClr val="000000"/>
                  </a:solidFill>
                  <a:round/>
                  <a:headEnd/>
                  <a:tailEnd/>
                </a:ln>
              </p:spPr>
              <p:txBody>
                <a:bodyPr/>
                <a:lstStyle/>
                <a:p>
                  <a:endParaRPr lang="en-US"/>
                </a:p>
              </p:txBody>
            </p:sp>
            <p:sp>
              <p:nvSpPr>
                <p:cNvPr id="87098" name="Line 58"/>
                <p:cNvSpPr>
                  <a:spLocks noChangeShapeType="1"/>
                </p:cNvSpPr>
                <p:nvPr/>
              </p:nvSpPr>
              <p:spPr bwMode="auto">
                <a:xfrm>
                  <a:off x="4449" y="2197"/>
                  <a:ext cx="15" cy="0"/>
                </a:xfrm>
                <a:prstGeom prst="line">
                  <a:avLst/>
                </a:prstGeom>
                <a:noFill/>
                <a:ln w="9525">
                  <a:solidFill>
                    <a:srgbClr val="000000"/>
                  </a:solidFill>
                  <a:round/>
                  <a:headEnd/>
                  <a:tailEnd/>
                </a:ln>
              </p:spPr>
              <p:txBody>
                <a:bodyPr/>
                <a:lstStyle/>
                <a:p>
                  <a:endParaRPr lang="en-US"/>
                </a:p>
              </p:txBody>
            </p:sp>
            <p:sp>
              <p:nvSpPr>
                <p:cNvPr id="87099" name="Line 59"/>
                <p:cNvSpPr>
                  <a:spLocks noChangeShapeType="1"/>
                </p:cNvSpPr>
                <p:nvPr/>
              </p:nvSpPr>
              <p:spPr bwMode="auto">
                <a:xfrm flipV="1">
                  <a:off x="4464" y="2148"/>
                  <a:ext cx="0" cy="49"/>
                </a:xfrm>
                <a:prstGeom prst="line">
                  <a:avLst/>
                </a:prstGeom>
                <a:noFill/>
                <a:ln w="9525">
                  <a:solidFill>
                    <a:srgbClr val="000000"/>
                  </a:solidFill>
                  <a:round/>
                  <a:headEnd/>
                  <a:tailEnd/>
                </a:ln>
              </p:spPr>
              <p:txBody>
                <a:bodyPr/>
                <a:lstStyle/>
                <a:p>
                  <a:endParaRPr lang="en-US"/>
                </a:p>
              </p:txBody>
            </p:sp>
            <p:sp>
              <p:nvSpPr>
                <p:cNvPr id="87100" name="Line 60"/>
                <p:cNvSpPr>
                  <a:spLocks noChangeShapeType="1"/>
                </p:cNvSpPr>
                <p:nvPr/>
              </p:nvSpPr>
              <p:spPr bwMode="auto">
                <a:xfrm flipV="1">
                  <a:off x="4464" y="2136"/>
                  <a:ext cx="15" cy="12"/>
                </a:xfrm>
                <a:prstGeom prst="line">
                  <a:avLst/>
                </a:prstGeom>
                <a:noFill/>
                <a:ln w="9525">
                  <a:solidFill>
                    <a:srgbClr val="000000"/>
                  </a:solidFill>
                  <a:round/>
                  <a:headEnd/>
                  <a:tailEnd/>
                </a:ln>
              </p:spPr>
              <p:txBody>
                <a:bodyPr/>
                <a:lstStyle/>
                <a:p>
                  <a:endParaRPr lang="en-US"/>
                </a:p>
              </p:txBody>
            </p:sp>
            <p:sp>
              <p:nvSpPr>
                <p:cNvPr id="87101" name="Line 61"/>
                <p:cNvSpPr>
                  <a:spLocks noChangeShapeType="1"/>
                </p:cNvSpPr>
                <p:nvPr/>
              </p:nvSpPr>
              <p:spPr bwMode="auto">
                <a:xfrm flipH="1" flipV="1">
                  <a:off x="4434" y="2136"/>
                  <a:ext cx="15" cy="12"/>
                </a:xfrm>
                <a:prstGeom prst="line">
                  <a:avLst/>
                </a:prstGeom>
                <a:noFill/>
                <a:ln w="9525">
                  <a:solidFill>
                    <a:srgbClr val="000000"/>
                  </a:solidFill>
                  <a:round/>
                  <a:headEnd/>
                  <a:tailEnd/>
                </a:ln>
              </p:spPr>
              <p:txBody>
                <a:bodyPr/>
                <a:lstStyle/>
                <a:p>
                  <a:endParaRPr lang="en-US"/>
                </a:p>
              </p:txBody>
            </p:sp>
            <p:sp>
              <p:nvSpPr>
                <p:cNvPr id="87102" name="Line 62"/>
                <p:cNvSpPr>
                  <a:spLocks noChangeShapeType="1"/>
                </p:cNvSpPr>
                <p:nvPr/>
              </p:nvSpPr>
              <p:spPr bwMode="auto">
                <a:xfrm flipV="1">
                  <a:off x="4434" y="2100"/>
                  <a:ext cx="0" cy="36"/>
                </a:xfrm>
                <a:prstGeom prst="line">
                  <a:avLst/>
                </a:prstGeom>
                <a:noFill/>
                <a:ln w="9525">
                  <a:solidFill>
                    <a:srgbClr val="000000"/>
                  </a:solidFill>
                  <a:round/>
                  <a:headEnd/>
                  <a:tailEnd/>
                </a:ln>
              </p:spPr>
              <p:txBody>
                <a:bodyPr/>
                <a:lstStyle/>
                <a:p>
                  <a:endParaRPr lang="en-US"/>
                </a:p>
              </p:txBody>
            </p:sp>
            <p:sp>
              <p:nvSpPr>
                <p:cNvPr id="87103" name="Line 63"/>
                <p:cNvSpPr>
                  <a:spLocks noChangeShapeType="1"/>
                </p:cNvSpPr>
                <p:nvPr/>
              </p:nvSpPr>
              <p:spPr bwMode="auto">
                <a:xfrm flipV="1">
                  <a:off x="4479" y="2100"/>
                  <a:ext cx="0" cy="36"/>
                </a:xfrm>
                <a:prstGeom prst="line">
                  <a:avLst/>
                </a:prstGeom>
                <a:noFill/>
                <a:ln w="9525">
                  <a:solidFill>
                    <a:srgbClr val="000000"/>
                  </a:solidFill>
                  <a:round/>
                  <a:headEnd/>
                  <a:tailEnd/>
                </a:ln>
              </p:spPr>
              <p:txBody>
                <a:bodyPr/>
                <a:lstStyle/>
                <a:p>
                  <a:endParaRPr lang="en-US"/>
                </a:p>
              </p:txBody>
            </p:sp>
            <p:sp>
              <p:nvSpPr>
                <p:cNvPr id="87104" name="Line 64"/>
                <p:cNvSpPr>
                  <a:spLocks noChangeShapeType="1"/>
                </p:cNvSpPr>
                <p:nvPr/>
              </p:nvSpPr>
              <p:spPr bwMode="auto">
                <a:xfrm flipH="1">
                  <a:off x="4434" y="2100"/>
                  <a:ext cx="45" cy="0"/>
                </a:xfrm>
                <a:prstGeom prst="line">
                  <a:avLst/>
                </a:prstGeom>
                <a:noFill/>
                <a:ln w="9525">
                  <a:solidFill>
                    <a:srgbClr val="000000"/>
                  </a:solidFill>
                  <a:round/>
                  <a:headEnd/>
                  <a:tailEnd/>
                </a:ln>
              </p:spPr>
              <p:txBody>
                <a:bodyPr/>
                <a:lstStyle/>
                <a:p>
                  <a:endParaRPr lang="en-US"/>
                </a:p>
              </p:txBody>
            </p:sp>
          </p:grpSp>
          <p:grpSp>
            <p:nvGrpSpPr>
              <p:cNvPr id="13" name="Group 74"/>
              <p:cNvGrpSpPr>
                <a:grpSpLocks/>
              </p:cNvGrpSpPr>
              <p:nvPr/>
            </p:nvGrpSpPr>
            <p:grpSpPr bwMode="auto">
              <a:xfrm>
                <a:off x="4502" y="2100"/>
                <a:ext cx="45" cy="97"/>
                <a:chOff x="4502" y="2100"/>
                <a:chExt cx="45" cy="97"/>
              </a:xfrm>
            </p:grpSpPr>
            <p:sp>
              <p:nvSpPr>
                <p:cNvPr id="87106" name="Line 66"/>
                <p:cNvSpPr>
                  <a:spLocks noChangeShapeType="1"/>
                </p:cNvSpPr>
                <p:nvPr/>
              </p:nvSpPr>
              <p:spPr bwMode="auto">
                <a:xfrm flipV="1">
                  <a:off x="4517" y="2148"/>
                  <a:ext cx="0" cy="49"/>
                </a:xfrm>
                <a:prstGeom prst="line">
                  <a:avLst/>
                </a:prstGeom>
                <a:noFill/>
                <a:ln w="9525">
                  <a:solidFill>
                    <a:srgbClr val="000000"/>
                  </a:solidFill>
                  <a:round/>
                  <a:headEnd/>
                  <a:tailEnd/>
                </a:ln>
              </p:spPr>
              <p:txBody>
                <a:bodyPr/>
                <a:lstStyle/>
                <a:p>
                  <a:endParaRPr lang="en-US"/>
                </a:p>
              </p:txBody>
            </p:sp>
            <p:sp>
              <p:nvSpPr>
                <p:cNvPr id="87107" name="Line 67"/>
                <p:cNvSpPr>
                  <a:spLocks noChangeShapeType="1"/>
                </p:cNvSpPr>
                <p:nvPr/>
              </p:nvSpPr>
              <p:spPr bwMode="auto">
                <a:xfrm>
                  <a:off x="4517" y="2197"/>
                  <a:ext cx="15" cy="0"/>
                </a:xfrm>
                <a:prstGeom prst="line">
                  <a:avLst/>
                </a:prstGeom>
                <a:noFill/>
                <a:ln w="9525">
                  <a:solidFill>
                    <a:srgbClr val="000000"/>
                  </a:solidFill>
                  <a:round/>
                  <a:headEnd/>
                  <a:tailEnd/>
                </a:ln>
              </p:spPr>
              <p:txBody>
                <a:bodyPr/>
                <a:lstStyle/>
                <a:p>
                  <a:endParaRPr lang="en-US"/>
                </a:p>
              </p:txBody>
            </p:sp>
            <p:sp>
              <p:nvSpPr>
                <p:cNvPr id="87108" name="Line 68"/>
                <p:cNvSpPr>
                  <a:spLocks noChangeShapeType="1"/>
                </p:cNvSpPr>
                <p:nvPr/>
              </p:nvSpPr>
              <p:spPr bwMode="auto">
                <a:xfrm flipV="1">
                  <a:off x="4532" y="2148"/>
                  <a:ext cx="0" cy="49"/>
                </a:xfrm>
                <a:prstGeom prst="line">
                  <a:avLst/>
                </a:prstGeom>
                <a:noFill/>
                <a:ln w="9525">
                  <a:solidFill>
                    <a:srgbClr val="000000"/>
                  </a:solidFill>
                  <a:round/>
                  <a:headEnd/>
                  <a:tailEnd/>
                </a:ln>
              </p:spPr>
              <p:txBody>
                <a:bodyPr/>
                <a:lstStyle/>
                <a:p>
                  <a:endParaRPr lang="en-US"/>
                </a:p>
              </p:txBody>
            </p:sp>
            <p:sp>
              <p:nvSpPr>
                <p:cNvPr id="87109" name="Line 69"/>
                <p:cNvSpPr>
                  <a:spLocks noChangeShapeType="1"/>
                </p:cNvSpPr>
                <p:nvPr/>
              </p:nvSpPr>
              <p:spPr bwMode="auto">
                <a:xfrm flipV="1">
                  <a:off x="4532" y="2136"/>
                  <a:ext cx="15" cy="12"/>
                </a:xfrm>
                <a:prstGeom prst="line">
                  <a:avLst/>
                </a:prstGeom>
                <a:noFill/>
                <a:ln w="9525">
                  <a:solidFill>
                    <a:srgbClr val="000000"/>
                  </a:solidFill>
                  <a:round/>
                  <a:headEnd/>
                  <a:tailEnd/>
                </a:ln>
              </p:spPr>
              <p:txBody>
                <a:bodyPr/>
                <a:lstStyle/>
                <a:p>
                  <a:endParaRPr lang="en-US"/>
                </a:p>
              </p:txBody>
            </p:sp>
            <p:sp>
              <p:nvSpPr>
                <p:cNvPr id="87110" name="Line 70"/>
                <p:cNvSpPr>
                  <a:spLocks noChangeShapeType="1"/>
                </p:cNvSpPr>
                <p:nvPr/>
              </p:nvSpPr>
              <p:spPr bwMode="auto">
                <a:xfrm flipH="1" flipV="1">
                  <a:off x="4502" y="2136"/>
                  <a:ext cx="15" cy="12"/>
                </a:xfrm>
                <a:prstGeom prst="line">
                  <a:avLst/>
                </a:prstGeom>
                <a:noFill/>
                <a:ln w="9525">
                  <a:solidFill>
                    <a:srgbClr val="000000"/>
                  </a:solidFill>
                  <a:round/>
                  <a:headEnd/>
                  <a:tailEnd/>
                </a:ln>
              </p:spPr>
              <p:txBody>
                <a:bodyPr/>
                <a:lstStyle/>
                <a:p>
                  <a:endParaRPr lang="en-US"/>
                </a:p>
              </p:txBody>
            </p:sp>
            <p:sp>
              <p:nvSpPr>
                <p:cNvPr id="87111" name="Line 71"/>
                <p:cNvSpPr>
                  <a:spLocks noChangeShapeType="1"/>
                </p:cNvSpPr>
                <p:nvPr/>
              </p:nvSpPr>
              <p:spPr bwMode="auto">
                <a:xfrm flipV="1">
                  <a:off x="4502" y="2100"/>
                  <a:ext cx="0" cy="36"/>
                </a:xfrm>
                <a:prstGeom prst="line">
                  <a:avLst/>
                </a:prstGeom>
                <a:noFill/>
                <a:ln w="9525">
                  <a:solidFill>
                    <a:srgbClr val="000000"/>
                  </a:solidFill>
                  <a:round/>
                  <a:headEnd/>
                  <a:tailEnd/>
                </a:ln>
              </p:spPr>
              <p:txBody>
                <a:bodyPr/>
                <a:lstStyle/>
                <a:p>
                  <a:endParaRPr lang="en-US"/>
                </a:p>
              </p:txBody>
            </p:sp>
            <p:sp>
              <p:nvSpPr>
                <p:cNvPr id="87112" name="Line 72"/>
                <p:cNvSpPr>
                  <a:spLocks noChangeShapeType="1"/>
                </p:cNvSpPr>
                <p:nvPr/>
              </p:nvSpPr>
              <p:spPr bwMode="auto">
                <a:xfrm flipV="1">
                  <a:off x="4547" y="2100"/>
                  <a:ext cx="0" cy="36"/>
                </a:xfrm>
                <a:prstGeom prst="line">
                  <a:avLst/>
                </a:prstGeom>
                <a:noFill/>
                <a:ln w="9525">
                  <a:solidFill>
                    <a:srgbClr val="000000"/>
                  </a:solidFill>
                  <a:round/>
                  <a:headEnd/>
                  <a:tailEnd/>
                </a:ln>
              </p:spPr>
              <p:txBody>
                <a:bodyPr/>
                <a:lstStyle/>
                <a:p>
                  <a:endParaRPr lang="en-US"/>
                </a:p>
              </p:txBody>
            </p:sp>
            <p:sp>
              <p:nvSpPr>
                <p:cNvPr id="87113" name="Line 73"/>
                <p:cNvSpPr>
                  <a:spLocks noChangeShapeType="1"/>
                </p:cNvSpPr>
                <p:nvPr/>
              </p:nvSpPr>
              <p:spPr bwMode="auto">
                <a:xfrm flipH="1">
                  <a:off x="4502" y="2100"/>
                  <a:ext cx="45" cy="0"/>
                </a:xfrm>
                <a:prstGeom prst="line">
                  <a:avLst/>
                </a:prstGeom>
                <a:noFill/>
                <a:ln w="9525">
                  <a:solidFill>
                    <a:srgbClr val="000000"/>
                  </a:solidFill>
                  <a:round/>
                  <a:headEnd/>
                  <a:tailEnd/>
                </a:ln>
              </p:spPr>
              <p:txBody>
                <a:bodyPr/>
                <a:lstStyle/>
                <a:p>
                  <a:endParaRPr lang="en-US"/>
                </a:p>
              </p:txBody>
            </p:sp>
          </p:grpSp>
          <p:grpSp>
            <p:nvGrpSpPr>
              <p:cNvPr id="14" name="Group 83"/>
              <p:cNvGrpSpPr>
                <a:grpSpLocks/>
              </p:cNvGrpSpPr>
              <p:nvPr/>
            </p:nvGrpSpPr>
            <p:grpSpPr bwMode="auto">
              <a:xfrm>
                <a:off x="4569" y="2100"/>
                <a:ext cx="46" cy="97"/>
                <a:chOff x="4569" y="2100"/>
                <a:chExt cx="46" cy="97"/>
              </a:xfrm>
            </p:grpSpPr>
            <p:sp>
              <p:nvSpPr>
                <p:cNvPr id="87115" name="Line 75"/>
                <p:cNvSpPr>
                  <a:spLocks noChangeShapeType="1"/>
                </p:cNvSpPr>
                <p:nvPr/>
              </p:nvSpPr>
              <p:spPr bwMode="auto">
                <a:xfrm flipV="1">
                  <a:off x="4585" y="2148"/>
                  <a:ext cx="0" cy="49"/>
                </a:xfrm>
                <a:prstGeom prst="line">
                  <a:avLst/>
                </a:prstGeom>
                <a:noFill/>
                <a:ln w="9525">
                  <a:solidFill>
                    <a:srgbClr val="000000"/>
                  </a:solidFill>
                  <a:round/>
                  <a:headEnd/>
                  <a:tailEnd/>
                </a:ln>
              </p:spPr>
              <p:txBody>
                <a:bodyPr/>
                <a:lstStyle/>
                <a:p>
                  <a:endParaRPr lang="en-US"/>
                </a:p>
              </p:txBody>
            </p:sp>
            <p:sp>
              <p:nvSpPr>
                <p:cNvPr id="87116" name="Line 76"/>
                <p:cNvSpPr>
                  <a:spLocks noChangeShapeType="1"/>
                </p:cNvSpPr>
                <p:nvPr/>
              </p:nvSpPr>
              <p:spPr bwMode="auto">
                <a:xfrm>
                  <a:off x="4585" y="2197"/>
                  <a:ext cx="15" cy="0"/>
                </a:xfrm>
                <a:prstGeom prst="line">
                  <a:avLst/>
                </a:prstGeom>
                <a:noFill/>
                <a:ln w="9525">
                  <a:solidFill>
                    <a:srgbClr val="000000"/>
                  </a:solidFill>
                  <a:round/>
                  <a:headEnd/>
                  <a:tailEnd/>
                </a:ln>
              </p:spPr>
              <p:txBody>
                <a:bodyPr/>
                <a:lstStyle/>
                <a:p>
                  <a:endParaRPr lang="en-US"/>
                </a:p>
              </p:txBody>
            </p:sp>
            <p:sp>
              <p:nvSpPr>
                <p:cNvPr id="87117" name="Line 77"/>
                <p:cNvSpPr>
                  <a:spLocks noChangeShapeType="1"/>
                </p:cNvSpPr>
                <p:nvPr/>
              </p:nvSpPr>
              <p:spPr bwMode="auto">
                <a:xfrm flipV="1">
                  <a:off x="4600" y="2148"/>
                  <a:ext cx="0" cy="49"/>
                </a:xfrm>
                <a:prstGeom prst="line">
                  <a:avLst/>
                </a:prstGeom>
                <a:noFill/>
                <a:ln w="9525">
                  <a:solidFill>
                    <a:srgbClr val="000000"/>
                  </a:solidFill>
                  <a:round/>
                  <a:headEnd/>
                  <a:tailEnd/>
                </a:ln>
              </p:spPr>
              <p:txBody>
                <a:bodyPr/>
                <a:lstStyle/>
                <a:p>
                  <a:endParaRPr lang="en-US"/>
                </a:p>
              </p:txBody>
            </p:sp>
            <p:sp>
              <p:nvSpPr>
                <p:cNvPr id="87118" name="Line 78"/>
                <p:cNvSpPr>
                  <a:spLocks noChangeShapeType="1"/>
                </p:cNvSpPr>
                <p:nvPr/>
              </p:nvSpPr>
              <p:spPr bwMode="auto">
                <a:xfrm flipV="1">
                  <a:off x="4600" y="2136"/>
                  <a:ext cx="15" cy="12"/>
                </a:xfrm>
                <a:prstGeom prst="line">
                  <a:avLst/>
                </a:prstGeom>
                <a:noFill/>
                <a:ln w="9525">
                  <a:solidFill>
                    <a:srgbClr val="000000"/>
                  </a:solidFill>
                  <a:round/>
                  <a:headEnd/>
                  <a:tailEnd/>
                </a:ln>
              </p:spPr>
              <p:txBody>
                <a:bodyPr/>
                <a:lstStyle/>
                <a:p>
                  <a:endParaRPr lang="en-US"/>
                </a:p>
              </p:txBody>
            </p:sp>
            <p:sp>
              <p:nvSpPr>
                <p:cNvPr id="87119" name="Line 79"/>
                <p:cNvSpPr>
                  <a:spLocks noChangeShapeType="1"/>
                </p:cNvSpPr>
                <p:nvPr/>
              </p:nvSpPr>
              <p:spPr bwMode="auto">
                <a:xfrm flipH="1" flipV="1">
                  <a:off x="4569" y="2136"/>
                  <a:ext cx="16" cy="12"/>
                </a:xfrm>
                <a:prstGeom prst="line">
                  <a:avLst/>
                </a:prstGeom>
                <a:noFill/>
                <a:ln w="9525">
                  <a:solidFill>
                    <a:srgbClr val="000000"/>
                  </a:solidFill>
                  <a:round/>
                  <a:headEnd/>
                  <a:tailEnd/>
                </a:ln>
              </p:spPr>
              <p:txBody>
                <a:bodyPr/>
                <a:lstStyle/>
                <a:p>
                  <a:endParaRPr lang="en-US"/>
                </a:p>
              </p:txBody>
            </p:sp>
            <p:sp>
              <p:nvSpPr>
                <p:cNvPr id="87120" name="Line 80"/>
                <p:cNvSpPr>
                  <a:spLocks noChangeShapeType="1"/>
                </p:cNvSpPr>
                <p:nvPr/>
              </p:nvSpPr>
              <p:spPr bwMode="auto">
                <a:xfrm flipV="1">
                  <a:off x="4569" y="2100"/>
                  <a:ext cx="0" cy="36"/>
                </a:xfrm>
                <a:prstGeom prst="line">
                  <a:avLst/>
                </a:prstGeom>
                <a:noFill/>
                <a:ln w="9525">
                  <a:solidFill>
                    <a:srgbClr val="000000"/>
                  </a:solidFill>
                  <a:round/>
                  <a:headEnd/>
                  <a:tailEnd/>
                </a:ln>
              </p:spPr>
              <p:txBody>
                <a:bodyPr/>
                <a:lstStyle/>
                <a:p>
                  <a:endParaRPr lang="en-US"/>
                </a:p>
              </p:txBody>
            </p:sp>
            <p:sp>
              <p:nvSpPr>
                <p:cNvPr id="87121" name="Line 81"/>
                <p:cNvSpPr>
                  <a:spLocks noChangeShapeType="1"/>
                </p:cNvSpPr>
                <p:nvPr/>
              </p:nvSpPr>
              <p:spPr bwMode="auto">
                <a:xfrm flipV="1">
                  <a:off x="4615" y="2100"/>
                  <a:ext cx="0" cy="36"/>
                </a:xfrm>
                <a:prstGeom prst="line">
                  <a:avLst/>
                </a:prstGeom>
                <a:noFill/>
                <a:ln w="9525">
                  <a:solidFill>
                    <a:srgbClr val="000000"/>
                  </a:solidFill>
                  <a:round/>
                  <a:headEnd/>
                  <a:tailEnd/>
                </a:ln>
              </p:spPr>
              <p:txBody>
                <a:bodyPr/>
                <a:lstStyle/>
                <a:p>
                  <a:endParaRPr lang="en-US"/>
                </a:p>
              </p:txBody>
            </p:sp>
            <p:sp>
              <p:nvSpPr>
                <p:cNvPr id="87122" name="Line 82"/>
                <p:cNvSpPr>
                  <a:spLocks noChangeShapeType="1"/>
                </p:cNvSpPr>
                <p:nvPr/>
              </p:nvSpPr>
              <p:spPr bwMode="auto">
                <a:xfrm flipH="1">
                  <a:off x="4569" y="2100"/>
                  <a:ext cx="46" cy="0"/>
                </a:xfrm>
                <a:prstGeom prst="line">
                  <a:avLst/>
                </a:prstGeom>
                <a:noFill/>
                <a:ln w="9525">
                  <a:solidFill>
                    <a:srgbClr val="000000"/>
                  </a:solidFill>
                  <a:round/>
                  <a:headEnd/>
                  <a:tailEnd/>
                </a:ln>
              </p:spPr>
              <p:txBody>
                <a:bodyPr/>
                <a:lstStyle/>
                <a:p>
                  <a:endParaRPr lang="en-US"/>
                </a:p>
              </p:txBody>
            </p:sp>
          </p:grpSp>
          <p:grpSp>
            <p:nvGrpSpPr>
              <p:cNvPr id="15" name="Group 92"/>
              <p:cNvGrpSpPr>
                <a:grpSpLocks/>
              </p:cNvGrpSpPr>
              <p:nvPr/>
            </p:nvGrpSpPr>
            <p:grpSpPr bwMode="auto">
              <a:xfrm>
                <a:off x="4638" y="2100"/>
                <a:ext cx="45" cy="97"/>
                <a:chOff x="4638" y="2100"/>
                <a:chExt cx="45" cy="97"/>
              </a:xfrm>
            </p:grpSpPr>
            <p:sp>
              <p:nvSpPr>
                <p:cNvPr id="87124" name="Line 84"/>
                <p:cNvSpPr>
                  <a:spLocks noChangeShapeType="1"/>
                </p:cNvSpPr>
                <p:nvPr/>
              </p:nvSpPr>
              <p:spPr bwMode="auto">
                <a:xfrm flipV="1">
                  <a:off x="4653" y="2148"/>
                  <a:ext cx="0" cy="49"/>
                </a:xfrm>
                <a:prstGeom prst="line">
                  <a:avLst/>
                </a:prstGeom>
                <a:noFill/>
                <a:ln w="9525">
                  <a:solidFill>
                    <a:srgbClr val="000000"/>
                  </a:solidFill>
                  <a:round/>
                  <a:headEnd/>
                  <a:tailEnd/>
                </a:ln>
              </p:spPr>
              <p:txBody>
                <a:bodyPr/>
                <a:lstStyle/>
                <a:p>
                  <a:endParaRPr lang="en-US"/>
                </a:p>
              </p:txBody>
            </p:sp>
            <p:sp>
              <p:nvSpPr>
                <p:cNvPr id="87125" name="Line 85"/>
                <p:cNvSpPr>
                  <a:spLocks noChangeShapeType="1"/>
                </p:cNvSpPr>
                <p:nvPr/>
              </p:nvSpPr>
              <p:spPr bwMode="auto">
                <a:xfrm>
                  <a:off x="4653" y="2197"/>
                  <a:ext cx="15" cy="0"/>
                </a:xfrm>
                <a:prstGeom prst="line">
                  <a:avLst/>
                </a:prstGeom>
                <a:noFill/>
                <a:ln w="9525">
                  <a:solidFill>
                    <a:srgbClr val="000000"/>
                  </a:solidFill>
                  <a:round/>
                  <a:headEnd/>
                  <a:tailEnd/>
                </a:ln>
              </p:spPr>
              <p:txBody>
                <a:bodyPr/>
                <a:lstStyle/>
                <a:p>
                  <a:endParaRPr lang="en-US"/>
                </a:p>
              </p:txBody>
            </p:sp>
            <p:sp>
              <p:nvSpPr>
                <p:cNvPr id="87126" name="Line 86"/>
                <p:cNvSpPr>
                  <a:spLocks noChangeShapeType="1"/>
                </p:cNvSpPr>
                <p:nvPr/>
              </p:nvSpPr>
              <p:spPr bwMode="auto">
                <a:xfrm flipV="1">
                  <a:off x="4668" y="2148"/>
                  <a:ext cx="0" cy="49"/>
                </a:xfrm>
                <a:prstGeom prst="line">
                  <a:avLst/>
                </a:prstGeom>
                <a:noFill/>
                <a:ln w="9525">
                  <a:solidFill>
                    <a:srgbClr val="000000"/>
                  </a:solidFill>
                  <a:round/>
                  <a:headEnd/>
                  <a:tailEnd/>
                </a:ln>
              </p:spPr>
              <p:txBody>
                <a:bodyPr/>
                <a:lstStyle/>
                <a:p>
                  <a:endParaRPr lang="en-US"/>
                </a:p>
              </p:txBody>
            </p:sp>
            <p:sp>
              <p:nvSpPr>
                <p:cNvPr id="87127" name="Line 87"/>
                <p:cNvSpPr>
                  <a:spLocks noChangeShapeType="1"/>
                </p:cNvSpPr>
                <p:nvPr/>
              </p:nvSpPr>
              <p:spPr bwMode="auto">
                <a:xfrm flipV="1">
                  <a:off x="4668" y="2136"/>
                  <a:ext cx="15" cy="12"/>
                </a:xfrm>
                <a:prstGeom prst="line">
                  <a:avLst/>
                </a:prstGeom>
                <a:noFill/>
                <a:ln w="9525">
                  <a:solidFill>
                    <a:srgbClr val="000000"/>
                  </a:solidFill>
                  <a:round/>
                  <a:headEnd/>
                  <a:tailEnd/>
                </a:ln>
              </p:spPr>
              <p:txBody>
                <a:bodyPr/>
                <a:lstStyle/>
                <a:p>
                  <a:endParaRPr lang="en-US"/>
                </a:p>
              </p:txBody>
            </p:sp>
            <p:sp>
              <p:nvSpPr>
                <p:cNvPr id="87128" name="Line 88"/>
                <p:cNvSpPr>
                  <a:spLocks noChangeShapeType="1"/>
                </p:cNvSpPr>
                <p:nvPr/>
              </p:nvSpPr>
              <p:spPr bwMode="auto">
                <a:xfrm flipH="1" flipV="1">
                  <a:off x="4638" y="2136"/>
                  <a:ext cx="15" cy="12"/>
                </a:xfrm>
                <a:prstGeom prst="line">
                  <a:avLst/>
                </a:prstGeom>
                <a:noFill/>
                <a:ln w="9525">
                  <a:solidFill>
                    <a:srgbClr val="000000"/>
                  </a:solidFill>
                  <a:round/>
                  <a:headEnd/>
                  <a:tailEnd/>
                </a:ln>
              </p:spPr>
              <p:txBody>
                <a:bodyPr/>
                <a:lstStyle/>
                <a:p>
                  <a:endParaRPr lang="en-US"/>
                </a:p>
              </p:txBody>
            </p:sp>
            <p:sp>
              <p:nvSpPr>
                <p:cNvPr id="87129" name="Line 89"/>
                <p:cNvSpPr>
                  <a:spLocks noChangeShapeType="1"/>
                </p:cNvSpPr>
                <p:nvPr/>
              </p:nvSpPr>
              <p:spPr bwMode="auto">
                <a:xfrm flipV="1">
                  <a:off x="4638" y="2100"/>
                  <a:ext cx="0" cy="36"/>
                </a:xfrm>
                <a:prstGeom prst="line">
                  <a:avLst/>
                </a:prstGeom>
                <a:noFill/>
                <a:ln w="9525">
                  <a:solidFill>
                    <a:srgbClr val="000000"/>
                  </a:solidFill>
                  <a:round/>
                  <a:headEnd/>
                  <a:tailEnd/>
                </a:ln>
              </p:spPr>
              <p:txBody>
                <a:bodyPr/>
                <a:lstStyle/>
                <a:p>
                  <a:endParaRPr lang="en-US"/>
                </a:p>
              </p:txBody>
            </p:sp>
            <p:sp>
              <p:nvSpPr>
                <p:cNvPr id="87130" name="Line 90"/>
                <p:cNvSpPr>
                  <a:spLocks noChangeShapeType="1"/>
                </p:cNvSpPr>
                <p:nvPr/>
              </p:nvSpPr>
              <p:spPr bwMode="auto">
                <a:xfrm flipV="1">
                  <a:off x="4683" y="2100"/>
                  <a:ext cx="0" cy="36"/>
                </a:xfrm>
                <a:prstGeom prst="line">
                  <a:avLst/>
                </a:prstGeom>
                <a:noFill/>
                <a:ln w="9525">
                  <a:solidFill>
                    <a:srgbClr val="000000"/>
                  </a:solidFill>
                  <a:round/>
                  <a:headEnd/>
                  <a:tailEnd/>
                </a:ln>
              </p:spPr>
              <p:txBody>
                <a:bodyPr/>
                <a:lstStyle/>
                <a:p>
                  <a:endParaRPr lang="en-US"/>
                </a:p>
              </p:txBody>
            </p:sp>
            <p:sp>
              <p:nvSpPr>
                <p:cNvPr id="87131" name="Line 91"/>
                <p:cNvSpPr>
                  <a:spLocks noChangeShapeType="1"/>
                </p:cNvSpPr>
                <p:nvPr/>
              </p:nvSpPr>
              <p:spPr bwMode="auto">
                <a:xfrm flipH="1">
                  <a:off x="4638" y="2100"/>
                  <a:ext cx="45" cy="0"/>
                </a:xfrm>
                <a:prstGeom prst="line">
                  <a:avLst/>
                </a:prstGeom>
                <a:noFill/>
                <a:ln w="9525">
                  <a:solidFill>
                    <a:srgbClr val="000000"/>
                  </a:solidFill>
                  <a:round/>
                  <a:headEnd/>
                  <a:tailEnd/>
                </a:ln>
              </p:spPr>
              <p:txBody>
                <a:bodyPr/>
                <a:lstStyle/>
                <a:p>
                  <a:endParaRPr lang="en-US"/>
                </a:p>
              </p:txBody>
            </p:sp>
          </p:grpSp>
          <p:grpSp>
            <p:nvGrpSpPr>
              <p:cNvPr id="16" name="Group 101"/>
              <p:cNvGrpSpPr>
                <a:grpSpLocks/>
              </p:cNvGrpSpPr>
              <p:nvPr/>
            </p:nvGrpSpPr>
            <p:grpSpPr bwMode="auto">
              <a:xfrm>
                <a:off x="4706" y="2100"/>
                <a:ext cx="45" cy="97"/>
                <a:chOff x="4706" y="2100"/>
                <a:chExt cx="45" cy="97"/>
              </a:xfrm>
            </p:grpSpPr>
            <p:sp>
              <p:nvSpPr>
                <p:cNvPr id="87133" name="Line 93"/>
                <p:cNvSpPr>
                  <a:spLocks noChangeShapeType="1"/>
                </p:cNvSpPr>
                <p:nvPr/>
              </p:nvSpPr>
              <p:spPr bwMode="auto">
                <a:xfrm flipV="1">
                  <a:off x="4721" y="2148"/>
                  <a:ext cx="0" cy="49"/>
                </a:xfrm>
                <a:prstGeom prst="line">
                  <a:avLst/>
                </a:prstGeom>
                <a:noFill/>
                <a:ln w="9525">
                  <a:solidFill>
                    <a:srgbClr val="000000"/>
                  </a:solidFill>
                  <a:round/>
                  <a:headEnd/>
                  <a:tailEnd/>
                </a:ln>
              </p:spPr>
              <p:txBody>
                <a:bodyPr/>
                <a:lstStyle/>
                <a:p>
                  <a:endParaRPr lang="en-US"/>
                </a:p>
              </p:txBody>
            </p:sp>
            <p:sp>
              <p:nvSpPr>
                <p:cNvPr id="87134" name="Line 94"/>
                <p:cNvSpPr>
                  <a:spLocks noChangeShapeType="1"/>
                </p:cNvSpPr>
                <p:nvPr/>
              </p:nvSpPr>
              <p:spPr bwMode="auto">
                <a:xfrm>
                  <a:off x="4721" y="2197"/>
                  <a:ext cx="14" cy="0"/>
                </a:xfrm>
                <a:prstGeom prst="line">
                  <a:avLst/>
                </a:prstGeom>
                <a:noFill/>
                <a:ln w="9525">
                  <a:solidFill>
                    <a:srgbClr val="000000"/>
                  </a:solidFill>
                  <a:round/>
                  <a:headEnd/>
                  <a:tailEnd/>
                </a:ln>
              </p:spPr>
              <p:txBody>
                <a:bodyPr/>
                <a:lstStyle/>
                <a:p>
                  <a:endParaRPr lang="en-US"/>
                </a:p>
              </p:txBody>
            </p:sp>
            <p:sp>
              <p:nvSpPr>
                <p:cNvPr id="87135" name="Line 95"/>
                <p:cNvSpPr>
                  <a:spLocks noChangeShapeType="1"/>
                </p:cNvSpPr>
                <p:nvPr/>
              </p:nvSpPr>
              <p:spPr bwMode="auto">
                <a:xfrm flipV="1">
                  <a:off x="4735" y="2148"/>
                  <a:ext cx="0" cy="49"/>
                </a:xfrm>
                <a:prstGeom prst="line">
                  <a:avLst/>
                </a:prstGeom>
                <a:noFill/>
                <a:ln w="9525">
                  <a:solidFill>
                    <a:srgbClr val="000000"/>
                  </a:solidFill>
                  <a:round/>
                  <a:headEnd/>
                  <a:tailEnd/>
                </a:ln>
              </p:spPr>
              <p:txBody>
                <a:bodyPr/>
                <a:lstStyle/>
                <a:p>
                  <a:endParaRPr lang="en-US"/>
                </a:p>
              </p:txBody>
            </p:sp>
            <p:sp>
              <p:nvSpPr>
                <p:cNvPr id="87136" name="Line 96"/>
                <p:cNvSpPr>
                  <a:spLocks noChangeShapeType="1"/>
                </p:cNvSpPr>
                <p:nvPr/>
              </p:nvSpPr>
              <p:spPr bwMode="auto">
                <a:xfrm flipV="1">
                  <a:off x="4735" y="2136"/>
                  <a:ext cx="16" cy="12"/>
                </a:xfrm>
                <a:prstGeom prst="line">
                  <a:avLst/>
                </a:prstGeom>
                <a:noFill/>
                <a:ln w="9525">
                  <a:solidFill>
                    <a:srgbClr val="000000"/>
                  </a:solidFill>
                  <a:round/>
                  <a:headEnd/>
                  <a:tailEnd/>
                </a:ln>
              </p:spPr>
              <p:txBody>
                <a:bodyPr/>
                <a:lstStyle/>
                <a:p>
                  <a:endParaRPr lang="en-US"/>
                </a:p>
              </p:txBody>
            </p:sp>
            <p:sp>
              <p:nvSpPr>
                <p:cNvPr id="87137" name="Line 97"/>
                <p:cNvSpPr>
                  <a:spLocks noChangeShapeType="1"/>
                </p:cNvSpPr>
                <p:nvPr/>
              </p:nvSpPr>
              <p:spPr bwMode="auto">
                <a:xfrm flipH="1" flipV="1">
                  <a:off x="4706" y="2136"/>
                  <a:ext cx="15" cy="12"/>
                </a:xfrm>
                <a:prstGeom prst="line">
                  <a:avLst/>
                </a:prstGeom>
                <a:noFill/>
                <a:ln w="9525">
                  <a:solidFill>
                    <a:srgbClr val="000000"/>
                  </a:solidFill>
                  <a:round/>
                  <a:headEnd/>
                  <a:tailEnd/>
                </a:ln>
              </p:spPr>
              <p:txBody>
                <a:bodyPr/>
                <a:lstStyle/>
                <a:p>
                  <a:endParaRPr lang="en-US"/>
                </a:p>
              </p:txBody>
            </p:sp>
            <p:sp>
              <p:nvSpPr>
                <p:cNvPr id="87138" name="Line 98"/>
                <p:cNvSpPr>
                  <a:spLocks noChangeShapeType="1"/>
                </p:cNvSpPr>
                <p:nvPr/>
              </p:nvSpPr>
              <p:spPr bwMode="auto">
                <a:xfrm flipV="1">
                  <a:off x="4706" y="2100"/>
                  <a:ext cx="0" cy="36"/>
                </a:xfrm>
                <a:prstGeom prst="line">
                  <a:avLst/>
                </a:prstGeom>
                <a:noFill/>
                <a:ln w="9525">
                  <a:solidFill>
                    <a:srgbClr val="000000"/>
                  </a:solidFill>
                  <a:round/>
                  <a:headEnd/>
                  <a:tailEnd/>
                </a:ln>
              </p:spPr>
              <p:txBody>
                <a:bodyPr/>
                <a:lstStyle/>
                <a:p>
                  <a:endParaRPr lang="en-US"/>
                </a:p>
              </p:txBody>
            </p:sp>
            <p:sp>
              <p:nvSpPr>
                <p:cNvPr id="87139" name="Line 99"/>
                <p:cNvSpPr>
                  <a:spLocks noChangeShapeType="1"/>
                </p:cNvSpPr>
                <p:nvPr/>
              </p:nvSpPr>
              <p:spPr bwMode="auto">
                <a:xfrm flipV="1">
                  <a:off x="4751" y="2100"/>
                  <a:ext cx="0" cy="36"/>
                </a:xfrm>
                <a:prstGeom prst="line">
                  <a:avLst/>
                </a:prstGeom>
                <a:noFill/>
                <a:ln w="9525">
                  <a:solidFill>
                    <a:srgbClr val="000000"/>
                  </a:solidFill>
                  <a:round/>
                  <a:headEnd/>
                  <a:tailEnd/>
                </a:ln>
              </p:spPr>
              <p:txBody>
                <a:bodyPr/>
                <a:lstStyle/>
                <a:p>
                  <a:endParaRPr lang="en-US"/>
                </a:p>
              </p:txBody>
            </p:sp>
            <p:sp>
              <p:nvSpPr>
                <p:cNvPr id="87140" name="Line 100"/>
                <p:cNvSpPr>
                  <a:spLocks noChangeShapeType="1"/>
                </p:cNvSpPr>
                <p:nvPr/>
              </p:nvSpPr>
              <p:spPr bwMode="auto">
                <a:xfrm flipH="1">
                  <a:off x="4706" y="2100"/>
                  <a:ext cx="45" cy="0"/>
                </a:xfrm>
                <a:prstGeom prst="line">
                  <a:avLst/>
                </a:prstGeom>
                <a:noFill/>
                <a:ln w="9525">
                  <a:solidFill>
                    <a:srgbClr val="000000"/>
                  </a:solidFill>
                  <a:round/>
                  <a:headEnd/>
                  <a:tailEnd/>
                </a:ln>
              </p:spPr>
              <p:txBody>
                <a:bodyPr/>
                <a:lstStyle/>
                <a:p>
                  <a:endParaRPr lang="en-US"/>
                </a:p>
              </p:txBody>
            </p:sp>
          </p:grpSp>
          <p:grpSp>
            <p:nvGrpSpPr>
              <p:cNvPr id="17" name="Group 110"/>
              <p:cNvGrpSpPr>
                <a:grpSpLocks/>
              </p:cNvGrpSpPr>
              <p:nvPr/>
            </p:nvGrpSpPr>
            <p:grpSpPr bwMode="auto">
              <a:xfrm>
                <a:off x="4774" y="2100"/>
                <a:ext cx="45" cy="97"/>
                <a:chOff x="4774" y="2100"/>
                <a:chExt cx="45" cy="97"/>
              </a:xfrm>
            </p:grpSpPr>
            <p:sp>
              <p:nvSpPr>
                <p:cNvPr id="87142" name="Line 102"/>
                <p:cNvSpPr>
                  <a:spLocks noChangeShapeType="1"/>
                </p:cNvSpPr>
                <p:nvPr/>
              </p:nvSpPr>
              <p:spPr bwMode="auto">
                <a:xfrm flipV="1">
                  <a:off x="4789" y="2148"/>
                  <a:ext cx="0" cy="49"/>
                </a:xfrm>
                <a:prstGeom prst="line">
                  <a:avLst/>
                </a:prstGeom>
                <a:noFill/>
                <a:ln w="9525">
                  <a:solidFill>
                    <a:srgbClr val="000000"/>
                  </a:solidFill>
                  <a:round/>
                  <a:headEnd/>
                  <a:tailEnd/>
                </a:ln>
              </p:spPr>
              <p:txBody>
                <a:bodyPr/>
                <a:lstStyle/>
                <a:p>
                  <a:endParaRPr lang="en-US"/>
                </a:p>
              </p:txBody>
            </p:sp>
            <p:sp>
              <p:nvSpPr>
                <p:cNvPr id="87143" name="Line 103"/>
                <p:cNvSpPr>
                  <a:spLocks noChangeShapeType="1"/>
                </p:cNvSpPr>
                <p:nvPr/>
              </p:nvSpPr>
              <p:spPr bwMode="auto">
                <a:xfrm>
                  <a:off x="4789" y="2197"/>
                  <a:ext cx="15" cy="0"/>
                </a:xfrm>
                <a:prstGeom prst="line">
                  <a:avLst/>
                </a:prstGeom>
                <a:noFill/>
                <a:ln w="9525">
                  <a:solidFill>
                    <a:srgbClr val="000000"/>
                  </a:solidFill>
                  <a:round/>
                  <a:headEnd/>
                  <a:tailEnd/>
                </a:ln>
              </p:spPr>
              <p:txBody>
                <a:bodyPr/>
                <a:lstStyle/>
                <a:p>
                  <a:endParaRPr lang="en-US"/>
                </a:p>
              </p:txBody>
            </p:sp>
            <p:sp>
              <p:nvSpPr>
                <p:cNvPr id="87144" name="Line 104"/>
                <p:cNvSpPr>
                  <a:spLocks noChangeShapeType="1"/>
                </p:cNvSpPr>
                <p:nvPr/>
              </p:nvSpPr>
              <p:spPr bwMode="auto">
                <a:xfrm flipV="1">
                  <a:off x="4804" y="2148"/>
                  <a:ext cx="0" cy="49"/>
                </a:xfrm>
                <a:prstGeom prst="line">
                  <a:avLst/>
                </a:prstGeom>
                <a:noFill/>
                <a:ln w="9525">
                  <a:solidFill>
                    <a:srgbClr val="000000"/>
                  </a:solidFill>
                  <a:round/>
                  <a:headEnd/>
                  <a:tailEnd/>
                </a:ln>
              </p:spPr>
              <p:txBody>
                <a:bodyPr/>
                <a:lstStyle/>
                <a:p>
                  <a:endParaRPr lang="en-US"/>
                </a:p>
              </p:txBody>
            </p:sp>
            <p:sp>
              <p:nvSpPr>
                <p:cNvPr id="87145" name="Line 105"/>
                <p:cNvSpPr>
                  <a:spLocks noChangeShapeType="1"/>
                </p:cNvSpPr>
                <p:nvPr/>
              </p:nvSpPr>
              <p:spPr bwMode="auto">
                <a:xfrm flipV="1">
                  <a:off x="4804" y="2136"/>
                  <a:ext cx="15" cy="12"/>
                </a:xfrm>
                <a:prstGeom prst="line">
                  <a:avLst/>
                </a:prstGeom>
                <a:noFill/>
                <a:ln w="9525">
                  <a:solidFill>
                    <a:srgbClr val="000000"/>
                  </a:solidFill>
                  <a:round/>
                  <a:headEnd/>
                  <a:tailEnd/>
                </a:ln>
              </p:spPr>
              <p:txBody>
                <a:bodyPr/>
                <a:lstStyle/>
                <a:p>
                  <a:endParaRPr lang="en-US"/>
                </a:p>
              </p:txBody>
            </p:sp>
            <p:sp>
              <p:nvSpPr>
                <p:cNvPr id="87146" name="Line 106"/>
                <p:cNvSpPr>
                  <a:spLocks noChangeShapeType="1"/>
                </p:cNvSpPr>
                <p:nvPr/>
              </p:nvSpPr>
              <p:spPr bwMode="auto">
                <a:xfrm flipH="1" flipV="1">
                  <a:off x="4774" y="2136"/>
                  <a:ext cx="15" cy="12"/>
                </a:xfrm>
                <a:prstGeom prst="line">
                  <a:avLst/>
                </a:prstGeom>
                <a:noFill/>
                <a:ln w="9525">
                  <a:solidFill>
                    <a:srgbClr val="000000"/>
                  </a:solidFill>
                  <a:round/>
                  <a:headEnd/>
                  <a:tailEnd/>
                </a:ln>
              </p:spPr>
              <p:txBody>
                <a:bodyPr/>
                <a:lstStyle/>
                <a:p>
                  <a:endParaRPr lang="en-US"/>
                </a:p>
              </p:txBody>
            </p:sp>
            <p:sp>
              <p:nvSpPr>
                <p:cNvPr id="87147" name="Line 107"/>
                <p:cNvSpPr>
                  <a:spLocks noChangeShapeType="1"/>
                </p:cNvSpPr>
                <p:nvPr/>
              </p:nvSpPr>
              <p:spPr bwMode="auto">
                <a:xfrm flipV="1">
                  <a:off x="4774" y="2100"/>
                  <a:ext cx="0" cy="36"/>
                </a:xfrm>
                <a:prstGeom prst="line">
                  <a:avLst/>
                </a:prstGeom>
                <a:noFill/>
                <a:ln w="9525">
                  <a:solidFill>
                    <a:srgbClr val="000000"/>
                  </a:solidFill>
                  <a:round/>
                  <a:headEnd/>
                  <a:tailEnd/>
                </a:ln>
              </p:spPr>
              <p:txBody>
                <a:bodyPr/>
                <a:lstStyle/>
                <a:p>
                  <a:endParaRPr lang="en-US"/>
                </a:p>
              </p:txBody>
            </p:sp>
            <p:sp>
              <p:nvSpPr>
                <p:cNvPr id="87148" name="Line 108"/>
                <p:cNvSpPr>
                  <a:spLocks noChangeShapeType="1"/>
                </p:cNvSpPr>
                <p:nvPr/>
              </p:nvSpPr>
              <p:spPr bwMode="auto">
                <a:xfrm flipV="1">
                  <a:off x="4819" y="2100"/>
                  <a:ext cx="0" cy="36"/>
                </a:xfrm>
                <a:prstGeom prst="line">
                  <a:avLst/>
                </a:prstGeom>
                <a:noFill/>
                <a:ln w="9525">
                  <a:solidFill>
                    <a:srgbClr val="000000"/>
                  </a:solidFill>
                  <a:round/>
                  <a:headEnd/>
                  <a:tailEnd/>
                </a:ln>
              </p:spPr>
              <p:txBody>
                <a:bodyPr/>
                <a:lstStyle/>
                <a:p>
                  <a:endParaRPr lang="en-US"/>
                </a:p>
              </p:txBody>
            </p:sp>
            <p:sp>
              <p:nvSpPr>
                <p:cNvPr id="87149" name="Line 109"/>
                <p:cNvSpPr>
                  <a:spLocks noChangeShapeType="1"/>
                </p:cNvSpPr>
                <p:nvPr/>
              </p:nvSpPr>
              <p:spPr bwMode="auto">
                <a:xfrm flipH="1">
                  <a:off x="4774" y="2100"/>
                  <a:ext cx="45" cy="0"/>
                </a:xfrm>
                <a:prstGeom prst="line">
                  <a:avLst/>
                </a:prstGeom>
                <a:noFill/>
                <a:ln w="9525">
                  <a:solidFill>
                    <a:srgbClr val="000000"/>
                  </a:solidFill>
                  <a:round/>
                  <a:headEnd/>
                  <a:tailEnd/>
                </a:ln>
              </p:spPr>
              <p:txBody>
                <a:bodyPr/>
                <a:lstStyle/>
                <a:p>
                  <a:endParaRPr lang="en-US"/>
                </a:p>
              </p:txBody>
            </p:sp>
          </p:grpSp>
          <p:grpSp>
            <p:nvGrpSpPr>
              <p:cNvPr id="18" name="Group 119"/>
              <p:cNvGrpSpPr>
                <a:grpSpLocks/>
              </p:cNvGrpSpPr>
              <p:nvPr/>
            </p:nvGrpSpPr>
            <p:grpSpPr bwMode="auto">
              <a:xfrm>
                <a:off x="4841" y="2100"/>
                <a:ext cx="46" cy="97"/>
                <a:chOff x="4841" y="2100"/>
                <a:chExt cx="46" cy="97"/>
              </a:xfrm>
            </p:grpSpPr>
            <p:sp>
              <p:nvSpPr>
                <p:cNvPr id="87151" name="Line 111"/>
                <p:cNvSpPr>
                  <a:spLocks noChangeShapeType="1"/>
                </p:cNvSpPr>
                <p:nvPr/>
              </p:nvSpPr>
              <p:spPr bwMode="auto">
                <a:xfrm flipV="1">
                  <a:off x="4857" y="2148"/>
                  <a:ext cx="0" cy="49"/>
                </a:xfrm>
                <a:prstGeom prst="line">
                  <a:avLst/>
                </a:prstGeom>
                <a:noFill/>
                <a:ln w="9525">
                  <a:solidFill>
                    <a:srgbClr val="000000"/>
                  </a:solidFill>
                  <a:round/>
                  <a:headEnd/>
                  <a:tailEnd/>
                </a:ln>
              </p:spPr>
              <p:txBody>
                <a:bodyPr/>
                <a:lstStyle/>
                <a:p>
                  <a:endParaRPr lang="en-US"/>
                </a:p>
              </p:txBody>
            </p:sp>
            <p:sp>
              <p:nvSpPr>
                <p:cNvPr id="87152" name="Line 112"/>
                <p:cNvSpPr>
                  <a:spLocks noChangeShapeType="1"/>
                </p:cNvSpPr>
                <p:nvPr/>
              </p:nvSpPr>
              <p:spPr bwMode="auto">
                <a:xfrm>
                  <a:off x="4857" y="2197"/>
                  <a:ext cx="15" cy="0"/>
                </a:xfrm>
                <a:prstGeom prst="line">
                  <a:avLst/>
                </a:prstGeom>
                <a:noFill/>
                <a:ln w="9525">
                  <a:solidFill>
                    <a:srgbClr val="000000"/>
                  </a:solidFill>
                  <a:round/>
                  <a:headEnd/>
                  <a:tailEnd/>
                </a:ln>
              </p:spPr>
              <p:txBody>
                <a:bodyPr/>
                <a:lstStyle/>
                <a:p>
                  <a:endParaRPr lang="en-US"/>
                </a:p>
              </p:txBody>
            </p:sp>
            <p:sp>
              <p:nvSpPr>
                <p:cNvPr id="87153" name="Line 113"/>
                <p:cNvSpPr>
                  <a:spLocks noChangeShapeType="1"/>
                </p:cNvSpPr>
                <p:nvPr/>
              </p:nvSpPr>
              <p:spPr bwMode="auto">
                <a:xfrm flipV="1">
                  <a:off x="4872" y="2148"/>
                  <a:ext cx="0" cy="49"/>
                </a:xfrm>
                <a:prstGeom prst="line">
                  <a:avLst/>
                </a:prstGeom>
                <a:noFill/>
                <a:ln w="9525">
                  <a:solidFill>
                    <a:srgbClr val="000000"/>
                  </a:solidFill>
                  <a:round/>
                  <a:headEnd/>
                  <a:tailEnd/>
                </a:ln>
              </p:spPr>
              <p:txBody>
                <a:bodyPr/>
                <a:lstStyle/>
                <a:p>
                  <a:endParaRPr lang="en-US"/>
                </a:p>
              </p:txBody>
            </p:sp>
            <p:sp>
              <p:nvSpPr>
                <p:cNvPr id="87154" name="Line 114"/>
                <p:cNvSpPr>
                  <a:spLocks noChangeShapeType="1"/>
                </p:cNvSpPr>
                <p:nvPr/>
              </p:nvSpPr>
              <p:spPr bwMode="auto">
                <a:xfrm flipV="1">
                  <a:off x="4872" y="2136"/>
                  <a:ext cx="15" cy="12"/>
                </a:xfrm>
                <a:prstGeom prst="line">
                  <a:avLst/>
                </a:prstGeom>
                <a:noFill/>
                <a:ln w="9525">
                  <a:solidFill>
                    <a:srgbClr val="000000"/>
                  </a:solidFill>
                  <a:round/>
                  <a:headEnd/>
                  <a:tailEnd/>
                </a:ln>
              </p:spPr>
              <p:txBody>
                <a:bodyPr/>
                <a:lstStyle/>
                <a:p>
                  <a:endParaRPr lang="en-US"/>
                </a:p>
              </p:txBody>
            </p:sp>
            <p:sp>
              <p:nvSpPr>
                <p:cNvPr id="87155" name="Line 115"/>
                <p:cNvSpPr>
                  <a:spLocks noChangeShapeType="1"/>
                </p:cNvSpPr>
                <p:nvPr/>
              </p:nvSpPr>
              <p:spPr bwMode="auto">
                <a:xfrm flipH="1" flipV="1">
                  <a:off x="4841" y="2136"/>
                  <a:ext cx="16" cy="12"/>
                </a:xfrm>
                <a:prstGeom prst="line">
                  <a:avLst/>
                </a:prstGeom>
                <a:noFill/>
                <a:ln w="9525">
                  <a:solidFill>
                    <a:srgbClr val="000000"/>
                  </a:solidFill>
                  <a:round/>
                  <a:headEnd/>
                  <a:tailEnd/>
                </a:ln>
              </p:spPr>
              <p:txBody>
                <a:bodyPr/>
                <a:lstStyle/>
                <a:p>
                  <a:endParaRPr lang="en-US"/>
                </a:p>
              </p:txBody>
            </p:sp>
            <p:sp>
              <p:nvSpPr>
                <p:cNvPr id="87156" name="Line 116"/>
                <p:cNvSpPr>
                  <a:spLocks noChangeShapeType="1"/>
                </p:cNvSpPr>
                <p:nvPr/>
              </p:nvSpPr>
              <p:spPr bwMode="auto">
                <a:xfrm flipV="1">
                  <a:off x="4841" y="2100"/>
                  <a:ext cx="0" cy="36"/>
                </a:xfrm>
                <a:prstGeom prst="line">
                  <a:avLst/>
                </a:prstGeom>
                <a:noFill/>
                <a:ln w="9525">
                  <a:solidFill>
                    <a:srgbClr val="000000"/>
                  </a:solidFill>
                  <a:round/>
                  <a:headEnd/>
                  <a:tailEnd/>
                </a:ln>
              </p:spPr>
              <p:txBody>
                <a:bodyPr/>
                <a:lstStyle/>
                <a:p>
                  <a:endParaRPr lang="en-US"/>
                </a:p>
              </p:txBody>
            </p:sp>
            <p:sp>
              <p:nvSpPr>
                <p:cNvPr id="87157" name="Line 117"/>
                <p:cNvSpPr>
                  <a:spLocks noChangeShapeType="1"/>
                </p:cNvSpPr>
                <p:nvPr/>
              </p:nvSpPr>
              <p:spPr bwMode="auto">
                <a:xfrm flipV="1">
                  <a:off x="4887" y="2100"/>
                  <a:ext cx="0" cy="36"/>
                </a:xfrm>
                <a:prstGeom prst="line">
                  <a:avLst/>
                </a:prstGeom>
                <a:noFill/>
                <a:ln w="9525">
                  <a:solidFill>
                    <a:srgbClr val="000000"/>
                  </a:solidFill>
                  <a:round/>
                  <a:headEnd/>
                  <a:tailEnd/>
                </a:ln>
              </p:spPr>
              <p:txBody>
                <a:bodyPr/>
                <a:lstStyle/>
                <a:p>
                  <a:endParaRPr lang="en-US"/>
                </a:p>
              </p:txBody>
            </p:sp>
            <p:sp>
              <p:nvSpPr>
                <p:cNvPr id="87158" name="Line 118"/>
                <p:cNvSpPr>
                  <a:spLocks noChangeShapeType="1"/>
                </p:cNvSpPr>
                <p:nvPr/>
              </p:nvSpPr>
              <p:spPr bwMode="auto">
                <a:xfrm flipH="1">
                  <a:off x="4841" y="2100"/>
                  <a:ext cx="46" cy="0"/>
                </a:xfrm>
                <a:prstGeom prst="line">
                  <a:avLst/>
                </a:prstGeom>
                <a:noFill/>
                <a:ln w="9525">
                  <a:solidFill>
                    <a:srgbClr val="000000"/>
                  </a:solidFill>
                  <a:round/>
                  <a:headEnd/>
                  <a:tailEnd/>
                </a:ln>
              </p:spPr>
              <p:txBody>
                <a:bodyPr/>
                <a:lstStyle/>
                <a:p>
                  <a:endParaRPr lang="en-US"/>
                </a:p>
              </p:txBody>
            </p:sp>
          </p:grpSp>
          <p:grpSp>
            <p:nvGrpSpPr>
              <p:cNvPr id="19" name="Group 128"/>
              <p:cNvGrpSpPr>
                <a:grpSpLocks/>
              </p:cNvGrpSpPr>
              <p:nvPr/>
            </p:nvGrpSpPr>
            <p:grpSpPr bwMode="auto">
              <a:xfrm>
                <a:off x="4910" y="2100"/>
                <a:ext cx="45" cy="97"/>
                <a:chOff x="4910" y="2100"/>
                <a:chExt cx="45" cy="97"/>
              </a:xfrm>
            </p:grpSpPr>
            <p:sp>
              <p:nvSpPr>
                <p:cNvPr id="87160" name="Line 120"/>
                <p:cNvSpPr>
                  <a:spLocks noChangeShapeType="1"/>
                </p:cNvSpPr>
                <p:nvPr/>
              </p:nvSpPr>
              <p:spPr bwMode="auto">
                <a:xfrm flipV="1">
                  <a:off x="4925" y="2148"/>
                  <a:ext cx="0" cy="49"/>
                </a:xfrm>
                <a:prstGeom prst="line">
                  <a:avLst/>
                </a:prstGeom>
                <a:noFill/>
                <a:ln w="9525">
                  <a:solidFill>
                    <a:srgbClr val="000000"/>
                  </a:solidFill>
                  <a:round/>
                  <a:headEnd/>
                  <a:tailEnd/>
                </a:ln>
              </p:spPr>
              <p:txBody>
                <a:bodyPr/>
                <a:lstStyle/>
                <a:p>
                  <a:endParaRPr lang="en-US"/>
                </a:p>
              </p:txBody>
            </p:sp>
            <p:sp>
              <p:nvSpPr>
                <p:cNvPr id="87161" name="Line 121"/>
                <p:cNvSpPr>
                  <a:spLocks noChangeShapeType="1"/>
                </p:cNvSpPr>
                <p:nvPr/>
              </p:nvSpPr>
              <p:spPr bwMode="auto">
                <a:xfrm>
                  <a:off x="4925" y="2197"/>
                  <a:ext cx="15" cy="0"/>
                </a:xfrm>
                <a:prstGeom prst="line">
                  <a:avLst/>
                </a:prstGeom>
                <a:noFill/>
                <a:ln w="9525">
                  <a:solidFill>
                    <a:srgbClr val="000000"/>
                  </a:solidFill>
                  <a:round/>
                  <a:headEnd/>
                  <a:tailEnd/>
                </a:ln>
              </p:spPr>
              <p:txBody>
                <a:bodyPr/>
                <a:lstStyle/>
                <a:p>
                  <a:endParaRPr lang="en-US"/>
                </a:p>
              </p:txBody>
            </p:sp>
            <p:sp>
              <p:nvSpPr>
                <p:cNvPr id="87162" name="Line 122"/>
                <p:cNvSpPr>
                  <a:spLocks noChangeShapeType="1"/>
                </p:cNvSpPr>
                <p:nvPr/>
              </p:nvSpPr>
              <p:spPr bwMode="auto">
                <a:xfrm flipV="1">
                  <a:off x="4940" y="2148"/>
                  <a:ext cx="0" cy="49"/>
                </a:xfrm>
                <a:prstGeom prst="line">
                  <a:avLst/>
                </a:prstGeom>
                <a:noFill/>
                <a:ln w="9525">
                  <a:solidFill>
                    <a:srgbClr val="000000"/>
                  </a:solidFill>
                  <a:round/>
                  <a:headEnd/>
                  <a:tailEnd/>
                </a:ln>
              </p:spPr>
              <p:txBody>
                <a:bodyPr/>
                <a:lstStyle/>
                <a:p>
                  <a:endParaRPr lang="en-US"/>
                </a:p>
              </p:txBody>
            </p:sp>
            <p:sp>
              <p:nvSpPr>
                <p:cNvPr id="87163" name="Line 123"/>
                <p:cNvSpPr>
                  <a:spLocks noChangeShapeType="1"/>
                </p:cNvSpPr>
                <p:nvPr/>
              </p:nvSpPr>
              <p:spPr bwMode="auto">
                <a:xfrm flipV="1">
                  <a:off x="4940" y="2136"/>
                  <a:ext cx="15" cy="12"/>
                </a:xfrm>
                <a:prstGeom prst="line">
                  <a:avLst/>
                </a:prstGeom>
                <a:noFill/>
                <a:ln w="9525">
                  <a:solidFill>
                    <a:srgbClr val="000000"/>
                  </a:solidFill>
                  <a:round/>
                  <a:headEnd/>
                  <a:tailEnd/>
                </a:ln>
              </p:spPr>
              <p:txBody>
                <a:bodyPr/>
                <a:lstStyle/>
                <a:p>
                  <a:endParaRPr lang="en-US"/>
                </a:p>
              </p:txBody>
            </p:sp>
            <p:sp>
              <p:nvSpPr>
                <p:cNvPr id="87164" name="Line 124"/>
                <p:cNvSpPr>
                  <a:spLocks noChangeShapeType="1"/>
                </p:cNvSpPr>
                <p:nvPr/>
              </p:nvSpPr>
              <p:spPr bwMode="auto">
                <a:xfrm flipH="1" flipV="1">
                  <a:off x="4910" y="2136"/>
                  <a:ext cx="15" cy="12"/>
                </a:xfrm>
                <a:prstGeom prst="line">
                  <a:avLst/>
                </a:prstGeom>
                <a:noFill/>
                <a:ln w="9525">
                  <a:solidFill>
                    <a:srgbClr val="000000"/>
                  </a:solidFill>
                  <a:round/>
                  <a:headEnd/>
                  <a:tailEnd/>
                </a:ln>
              </p:spPr>
              <p:txBody>
                <a:bodyPr/>
                <a:lstStyle/>
                <a:p>
                  <a:endParaRPr lang="en-US"/>
                </a:p>
              </p:txBody>
            </p:sp>
            <p:sp>
              <p:nvSpPr>
                <p:cNvPr id="87165" name="Line 125"/>
                <p:cNvSpPr>
                  <a:spLocks noChangeShapeType="1"/>
                </p:cNvSpPr>
                <p:nvPr/>
              </p:nvSpPr>
              <p:spPr bwMode="auto">
                <a:xfrm flipV="1">
                  <a:off x="4910" y="2100"/>
                  <a:ext cx="0" cy="36"/>
                </a:xfrm>
                <a:prstGeom prst="line">
                  <a:avLst/>
                </a:prstGeom>
                <a:noFill/>
                <a:ln w="9525">
                  <a:solidFill>
                    <a:srgbClr val="000000"/>
                  </a:solidFill>
                  <a:round/>
                  <a:headEnd/>
                  <a:tailEnd/>
                </a:ln>
              </p:spPr>
              <p:txBody>
                <a:bodyPr/>
                <a:lstStyle/>
                <a:p>
                  <a:endParaRPr lang="en-US"/>
                </a:p>
              </p:txBody>
            </p:sp>
            <p:sp>
              <p:nvSpPr>
                <p:cNvPr id="87166" name="Line 126"/>
                <p:cNvSpPr>
                  <a:spLocks noChangeShapeType="1"/>
                </p:cNvSpPr>
                <p:nvPr/>
              </p:nvSpPr>
              <p:spPr bwMode="auto">
                <a:xfrm flipV="1">
                  <a:off x="4955" y="2100"/>
                  <a:ext cx="0" cy="36"/>
                </a:xfrm>
                <a:prstGeom prst="line">
                  <a:avLst/>
                </a:prstGeom>
                <a:noFill/>
                <a:ln w="9525">
                  <a:solidFill>
                    <a:srgbClr val="000000"/>
                  </a:solidFill>
                  <a:round/>
                  <a:headEnd/>
                  <a:tailEnd/>
                </a:ln>
              </p:spPr>
              <p:txBody>
                <a:bodyPr/>
                <a:lstStyle/>
                <a:p>
                  <a:endParaRPr lang="en-US"/>
                </a:p>
              </p:txBody>
            </p:sp>
            <p:sp>
              <p:nvSpPr>
                <p:cNvPr id="87167" name="Line 127"/>
                <p:cNvSpPr>
                  <a:spLocks noChangeShapeType="1"/>
                </p:cNvSpPr>
                <p:nvPr/>
              </p:nvSpPr>
              <p:spPr bwMode="auto">
                <a:xfrm flipH="1">
                  <a:off x="4910" y="2100"/>
                  <a:ext cx="45" cy="0"/>
                </a:xfrm>
                <a:prstGeom prst="line">
                  <a:avLst/>
                </a:prstGeom>
                <a:noFill/>
                <a:ln w="9525">
                  <a:solidFill>
                    <a:srgbClr val="000000"/>
                  </a:solidFill>
                  <a:round/>
                  <a:headEnd/>
                  <a:tailEnd/>
                </a:ln>
              </p:spPr>
              <p:txBody>
                <a:bodyPr/>
                <a:lstStyle/>
                <a:p>
                  <a:endParaRPr lang="en-US"/>
                </a:p>
              </p:txBody>
            </p:sp>
          </p:grpSp>
          <p:grpSp>
            <p:nvGrpSpPr>
              <p:cNvPr id="20" name="Group 137"/>
              <p:cNvGrpSpPr>
                <a:grpSpLocks/>
              </p:cNvGrpSpPr>
              <p:nvPr/>
            </p:nvGrpSpPr>
            <p:grpSpPr bwMode="auto">
              <a:xfrm>
                <a:off x="4978" y="2100"/>
                <a:ext cx="46" cy="97"/>
                <a:chOff x="4978" y="2100"/>
                <a:chExt cx="46" cy="97"/>
              </a:xfrm>
            </p:grpSpPr>
            <p:sp>
              <p:nvSpPr>
                <p:cNvPr id="87169" name="Line 129"/>
                <p:cNvSpPr>
                  <a:spLocks noChangeShapeType="1"/>
                </p:cNvSpPr>
                <p:nvPr/>
              </p:nvSpPr>
              <p:spPr bwMode="auto">
                <a:xfrm flipV="1">
                  <a:off x="4993" y="2148"/>
                  <a:ext cx="0" cy="49"/>
                </a:xfrm>
                <a:prstGeom prst="line">
                  <a:avLst/>
                </a:prstGeom>
                <a:noFill/>
                <a:ln w="9525">
                  <a:solidFill>
                    <a:srgbClr val="000000"/>
                  </a:solidFill>
                  <a:round/>
                  <a:headEnd/>
                  <a:tailEnd/>
                </a:ln>
              </p:spPr>
              <p:txBody>
                <a:bodyPr/>
                <a:lstStyle/>
                <a:p>
                  <a:endParaRPr lang="en-US"/>
                </a:p>
              </p:txBody>
            </p:sp>
            <p:sp>
              <p:nvSpPr>
                <p:cNvPr id="87170" name="Line 130"/>
                <p:cNvSpPr>
                  <a:spLocks noChangeShapeType="1"/>
                </p:cNvSpPr>
                <p:nvPr/>
              </p:nvSpPr>
              <p:spPr bwMode="auto">
                <a:xfrm>
                  <a:off x="4993" y="2197"/>
                  <a:ext cx="15" cy="0"/>
                </a:xfrm>
                <a:prstGeom prst="line">
                  <a:avLst/>
                </a:prstGeom>
                <a:noFill/>
                <a:ln w="9525">
                  <a:solidFill>
                    <a:srgbClr val="000000"/>
                  </a:solidFill>
                  <a:round/>
                  <a:headEnd/>
                  <a:tailEnd/>
                </a:ln>
              </p:spPr>
              <p:txBody>
                <a:bodyPr/>
                <a:lstStyle/>
                <a:p>
                  <a:endParaRPr lang="en-US"/>
                </a:p>
              </p:txBody>
            </p:sp>
            <p:sp>
              <p:nvSpPr>
                <p:cNvPr id="87171" name="Line 131"/>
                <p:cNvSpPr>
                  <a:spLocks noChangeShapeType="1"/>
                </p:cNvSpPr>
                <p:nvPr/>
              </p:nvSpPr>
              <p:spPr bwMode="auto">
                <a:xfrm flipV="1">
                  <a:off x="5008" y="2148"/>
                  <a:ext cx="0" cy="49"/>
                </a:xfrm>
                <a:prstGeom prst="line">
                  <a:avLst/>
                </a:prstGeom>
                <a:noFill/>
                <a:ln w="9525">
                  <a:solidFill>
                    <a:srgbClr val="000000"/>
                  </a:solidFill>
                  <a:round/>
                  <a:headEnd/>
                  <a:tailEnd/>
                </a:ln>
              </p:spPr>
              <p:txBody>
                <a:bodyPr/>
                <a:lstStyle/>
                <a:p>
                  <a:endParaRPr lang="en-US"/>
                </a:p>
              </p:txBody>
            </p:sp>
            <p:sp>
              <p:nvSpPr>
                <p:cNvPr id="87172" name="Line 132"/>
                <p:cNvSpPr>
                  <a:spLocks noChangeShapeType="1"/>
                </p:cNvSpPr>
                <p:nvPr/>
              </p:nvSpPr>
              <p:spPr bwMode="auto">
                <a:xfrm flipV="1">
                  <a:off x="5008" y="2136"/>
                  <a:ext cx="16" cy="12"/>
                </a:xfrm>
                <a:prstGeom prst="line">
                  <a:avLst/>
                </a:prstGeom>
                <a:noFill/>
                <a:ln w="9525">
                  <a:solidFill>
                    <a:srgbClr val="000000"/>
                  </a:solidFill>
                  <a:round/>
                  <a:headEnd/>
                  <a:tailEnd/>
                </a:ln>
              </p:spPr>
              <p:txBody>
                <a:bodyPr/>
                <a:lstStyle/>
                <a:p>
                  <a:endParaRPr lang="en-US"/>
                </a:p>
              </p:txBody>
            </p:sp>
            <p:sp>
              <p:nvSpPr>
                <p:cNvPr id="87173" name="Line 133"/>
                <p:cNvSpPr>
                  <a:spLocks noChangeShapeType="1"/>
                </p:cNvSpPr>
                <p:nvPr/>
              </p:nvSpPr>
              <p:spPr bwMode="auto">
                <a:xfrm flipH="1" flipV="1">
                  <a:off x="4978" y="2136"/>
                  <a:ext cx="15" cy="12"/>
                </a:xfrm>
                <a:prstGeom prst="line">
                  <a:avLst/>
                </a:prstGeom>
                <a:noFill/>
                <a:ln w="9525">
                  <a:solidFill>
                    <a:srgbClr val="000000"/>
                  </a:solidFill>
                  <a:round/>
                  <a:headEnd/>
                  <a:tailEnd/>
                </a:ln>
              </p:spPr>
              <p:txBody>
                <a:bodyPr/>
                <a:lstStyle/>
                <a:p>
                  <a:endParaRPr lang="en-US"/>
                </a:p>
              </p:txBody>
            </p:sp>
            <p:sp>
              <p:nvSpPr>
                <p:cNvPr id="87174" name="Line 134"/>
                <p:cNvSpPr>
                  <a:spLocks noChangeShapeType="1"/>
                </p:cNvSpPr>
                <p:nvPr/>
              </p:nvSpPr>
              <p:spPr bwMode="auto">
                <a:xfrm flipV="1">
                  <a:off x="4978" y="2100"/>
                  <a:ext cx="0" cy="36"/>
                </a:xfrm>
                <a:prstGeom prst="line">
                  <a:avLst/>
                </a:prstGeom>
                <a:noFill/>
                <a:ln w="9525">
                  <a:solidFill>
                    <a:srgbClr val="000000"/>
                  </a:solidFill>
                  <a:round/>
                  <a:headEnd/>
                  <a:tailEnd/>
                </a:ln>
              </p:spPr>
              <p:txBody>
                <a:bodyPr/>
                <a:lstStyle/>
                <a:p>
                  <a:endParaRPr lang="en-US"/>
                </a:p>
              </p:txBody>
            </p:sp>
            <p:sp>
              <p:nvSpPr>
                <p:cNvPr id="87175" name="Line 135"/>
                <p:cNvSpPr>
                  <a:spLocks noChangeShapeType="1"/>
                </p:cNvSpPr>
                <p:nvPr/>
              </p:nvSpPr>
              <p:spPr bwMode="auto">
                <a:xfrm flipV="1">
                  <a:off x="5024" y="2100"/>
                  <a:ext cx="0" cy="36"/>
                </a:xfrm>
                <a:prstGeom prst="line">
                  <a:avLst/>
                </a:prstGeom>
                <a:noFill/>
                <a:ln w="9525">
                  <a:solidFill>
                    <a:srgbClr val="000000"/>
                  </a:solidFill>
                  <a:round/>
                  <a:headEnd/>
                  <a:tailEnd/>
                </a:ln>
              </p:spPr>
              <p:txBody>
                <a:bodyPr/>
                <a:lstStyle/>
                <a:p>
                  <a:endParaRPr lang="en-US"/>
                </a:p>
              </p:txBody>
            </p:sp>
            <p:sp>
              <p:nvSpPr>
                <p:cNvPr id="87176" name="Line 136"/>
                <p:cNvSpPr>
                  <a:spLocks noChangeShapeType="1"/>
                </p:cNvSpPr>
                <p:nvPr/>
              </p:nvSpPr>
              <p:spPr bwMode="auto">
                <a:xfrm flipH="1">
                  <a:off x="4978" y="2100"/>
                  <a:ext cx="46" cy="0"/>
                </a:xfrm>
                <a:prstGeom prst="line">
                  <a:avLst/>
                </a:prstGeom>
                <a:noFill/>
                <a:ln w="9525">
                  <a:solidFill>
                    <a:srgbClr val="000000"/>
                  </a:solidFill>
                  <a:round/>
                  <a:headEnd/>
                  <a:tailEnd/>
                </a:ln>
              </p:spPr>
              <p:txBody>
                <a:bodyPr/>
                <a:lstStyle/>
                <a:p>
                  <a:endParaRPr lang="en-US"/>
                </a:p>
              </p:txBody>
            </p:sp>
          </p:grpSp>
          <p:grpSp>
            <p:nvGrpSpPr>
              <p:cNvPr id="21" name="Group 146"/>
              <p:cNvGrpSpPr>
                <a:grpSpLocks/>
              </p:cNvGrpSpPr>
              <p:nvPr/>
            </p:nvGrpSpPr>
            <p:grpSpPr bwMode="auto">
              <a:xfrm>
                <a:off x="5045" y="2100"/>
                <a:ext cx="46" cy="97"/>
                <a:chOff x="5045" y="2100"/>
                <a:chExt cx="46" cy="97"/>
              </a:xfrm>
            </p:grpSpPr>
            <p:sp>
              <p:nvSpPr>
                <p:cNvPr id="87178" name="Line 138"/>
                <p:cNvSpPr>
                  <a:spLocks noChangeShapeType="1"/>
                </p:cNvSpPr>
                <p:nvPr/>
              </p:nvSpPr>
              <p:spPr bwMode="auto">
                <a:xfrm flipV="1">
                  <a:off x="5061" y="2148"/>
                  <a:ext cx="0" cy="49"/>
                </a:xfrm>
                <a:prstGeom prst="line">
                  <a:avLst/>
                </a:prstGeom>
                <a:noFill/>
                <a:ln w="9525">
                  <a:solidFill>
                    <a:srgbClr val="000000"/>
                  </a:solidFill>
                  <a:round/>
                  <a:headEnd/>
                  <a:tailEnd/>
                </a:ln>
              </p:spPr>
              <p:txBody>
                <a:bodyPr/>
                <a:lstStyle/>
                <a:p>
                  <a:endParaRPr lang="en-US"/>
                </a:p>
              </p:txBody>
            </p:sp>
            <p:sp>
              <p:nvSpPr>
                <p:cNvPr id="87179" name="Line 139"/>
                <p:cNvSpPr>
                  <a:spLocks noChangeShapeType="1"/>
                </p:cNvSpPr>
                <p:nvPr/>
              </p:nvSpPr>
              <p:spPr bwMode="auto">
                <a:xfrm>
                  <a:off x="5061" y="2197"/>
                  <a:ext cx="15" cy="0"/>
                </a:xfrm>
                <a:prstGeom prst="line">
                  <a:avLst/>
                </a:prstGeom>
                <a:noFill/>
                <a:ln w="9525">
                  <a:solidFill>
                    <a:srgbClr val="000000"/>
                  </a:solidFill>
                  <a:round/>
                  <a:headEnd/>
                  <a:tailEnd/>
                </a:ln>
              </p:spPr>
              <p:txBody>
                <a:bodyPr/>
                <a:lstStyle/>
                <a:p>
                  <a:endParaRPr lang="en-US"/>
                </a:p>
              </p:txBody>
            </p:sp>
            <p:sp>
              <p:nvSpPr>
                <p:cNvPr id="87180" name="Line 140"/>
                <p:cNvSpPr>
                  <a:spLocks noChangeShapeType="1"/>
                </p:cNvSpPr>
                <p:nvPr/>
              </p:nvSpPr>
              <p:spPr bwMode="auto">
                <a:xfrm flipV="1">
                  <a:off x="5076" y="2148"/>
                  <a:ext cx="0" cy="49"/>
                </a:xfrm>
                <a:prstGeom prst="line">
                  <a:avLst/>
                </a:prstGeom>
                <a:noFill/>
                <a:ln w="9525">
                  <a:solidFill>
                    <a:srgbClr val="000000"/>
                  </a:solidFill>
                  <a:round/>
                  <a:headEnd/>
                  <a:tailEnd/>
                </a:ln>
              </p:spPr>
              <p:txBody>
                <a:bodyPr/>
                <a:lstStyle/>
                <a:p>
                  <a:endParaRPr lang="en-US"/>
                </a:p>
              </p:txBody>
            </p:sp>
            <p:sp>
              <p:nvSpPr>
                <p:cNvPr id="87181" name="Line 141"/>
                <p:cNvSpPr>
                  <a:spLocks noChangeShapeType="1"/>
                </p:cNvSpPr>
                <p:nvPr/>
              </p:nvSpPr>
              <p:spPr bwMode="auto">
                <a:xfrm flipV="1">
                  <a:off x="5076" y="2136"/>
                  <a:ext cx="15" cy="12"/>
                </a:xfrm>
                <a:prstGeom prst="line">
                  <a:avLst/>
                </a:prstGeom>
                <a:noFill/>
                <a:ln w="9525">
                  <a:solidFill>
                    <a:srgbClr val="000000"/>
                  </a:solidFill>
                  <a:round/>
                  <a:headEnd/>
                  <a:tailEnd/>
                </a:ln>
              </p:spPr>
              <p:txBody>
                <a:bodyPr/>
                <a:lstStyle/>
                <a:p>
                  <a:endParaRPr lang="en-US"/>
                </a:p>
              </p:txBody>
            </p:sp>
            <p:sp>
              <p:nvSpPr>
                <p:cNvPr id="87182" name="Line 142"/>
                <p:cNvSpPr>
                  <a:spLocks noChangeShapeType="1"/>
                </p:cNvSpPr>
                <p:nvPr/>
              </p:nvSpPr>
              <p:spPr bwMode="auto">
                <a:xfrm flipH="1" flipV="1">
                  <a:off x="5045" y="2136"/>
                  <a:ext cx="16" cy="12"/>
                </a:xfrm>
                <a:prstGeom prst="line">
                  <a:avLst/>
                </a:prstGeom>
                <a:noFill/>
                <a:ln w="9525">
                  <a:solidFill>
                    <a:srgbClr val="000000"/>
                  </a:solidFill>
                  <a:round/>
                  <a:headEnd/>
                  <a:tailEnd/>
                </a:ln>
              </p:spPr>
              <p:txBody>
                <a:bodyPr/>
                <a:lstStyle/>
                <a:p>
                  <a:endParaRPr lang="en-US"/>
                </a:p>
              </p:txBody>
            </p:sp>
            <p:sp>
              <p:nvSpPr>
                <p:cNvPr id="87183" name="Line 143"/>
                <p:cNvSpPr>
                  <a:spLocks noChangeShapeType="1"/>
                </p:cNvSpPr>
                <p:nvPr/>
              </p:nvSpPr>
              <p:spPr bwMode="auto">
                <a:xfrm flipV="1">
                  <a:off x="5045" y="2100"/>
                  <a:ext cx="0" cy="36"/>
                </a:xfrm>
                <a:prstGeom prst="line">
                  <a:avLst/>
                </a:prstGeom>
                <a:noFill/>
                <a:ln w="9525">
                  <a:solidFill>
                    <a:srgbClr val="000000"/>
                  </a:solidFill>
                  <a:round/>
                  <a:headEnd/>
                  <a:tailEnd/>
                </a:ln>
              </p:spPr>
              <p:txBody>
                <a:bodyPr/>
                <a:lstStyle/>
                <a:p>
                  <a:endParaRPr lang="en-US"/>
                </a:p>
              </p:txBody>
            </p:sp>
            <p:sp>
              <p:nvSpPr>
                <p:cNvPr id="87184" name="Line 144"/>
                <p:cNvSpPr>
                  <a:spLocks noChangeShapeType="1"/>
                </p:cNvSpPr>
                <p:nvPr/>
              </p:nvSpPr>
              <p:spPr bwMode="auto">
                <a:xfrm flipV="1">
                  <a:off x="5091" y="2100"/>
                  <a:ext cx="0" cy="36"/>
                </a:xfrm>
                <a:prstGeom prst="line">
                  <a:avLst/>
                </a:prstGeom>
                <a:noFill/>
                <a:ln w="9525">
                  <a:solidFill>
                    <a:srgbClr val="000000"/>
                  </a:solidFill>
                  <a:round/>
                  <a:headEnd/>
                  <a:tailEnd/>
                </a:ln>
              </p:spPr>
              <p:txBody>
                <a:bodyPr/>
                <a:lstStyle/>
                <a:p>
                  <a:endParaRPr lang="en-US"/>
                </a:p>
              </p:txBody>
            </p:sp>
            <p:sp>
              <p:nvSpPr>
                <p:cNvPr id="87185" name="Line 145"/>
                <p:cNvSpPr>
                  <a:spLocks noChangeShapeType="1"/>
                </p:cNvSpPr>
                <p:nvPr/>
              </p:nvSpPr>
              <p:spPr bwMode="auto">
                <a:xfrm flipH="1">
                  <a:off x="5045" y="2100"/>
                  <a:ext cx="46" cy="0"/>
                </a:xfrm>
                <a:prstGeom prst="line">
                  <a:avLst/>
                </a:prstGeom>
                <a:noFill/>
                <a:ln w="9525">
                  <a:solidFill>
                    <a:srgbClr val="000000"/>
                  </a:solidFill>
                  <a:round/>
                  <a:headEnd/>
                  <a:tailEnd/>
                </a:ln>
              </p:spPr>
              <p:txBody>
                <a:bodyPr/>
                <a:lstStyle/>
                <a:p>
                  <a:endParaRPr lang="en-US"/>
                </a:p>
              </p:txBody>
            </p:sp>
          </p:grpSp>
          <p:grpSp>
            <p:nvGrpSpPr>
              <p:cNvPr id="22" name="Group 155"/>
              <p:cNvGrpSpPr>
                <a:grpSpLocks/>
              </p:cNvGrpSpPr>
              <p:nvPr/>
            </p:nvGrpSpPr>
            <p:grpSpPr bwMode="auto">
              <a:xfrm>
                <a:off x="5114" y="2100"/>
                <a:ext cx="45" cy="97"/>
                <a:chOff x="5114" y="2100"/>
                <a:chExt cx="45" cy="97"/>
              </a:xfrm>
            </p:grpSpPr>
            <p:sp>
              <p:nvSpPr>
                <p:cNvPr id="87187" name="Line 147"/>
                <p:cNvSpPr>
                  <a:spLocks noChangeShapeType="1"/>
                </p:cNvSpPr>
                <p:nvPr/>
              </p:nvSpPr>
              <p:spPr bwMode="auto">
                <a:xfrm flipV="1">
                  <a:off x="5129" y="2148"/>
                  <a:ext cx="0" cy="49"/>
                </a:xfrm>
                <a:prstGeom prst="line">
                  <a:avLst/>
                </a:prstGeom>
                <a:noFill/>
                <a:ln w="9525">
                  <a:solidFill>
                    <a:srgbClr val="000000"/>
                  </a:solidFill>
                  <a:round/>
                  <a:headEnd/>
                  <a:tailEnd/>
                </a:ln>
              </p:spPr>
              <p:txBody>
                <a:bodyPr/>
                <a:lstStyle/>
                <a:p>
                  <a:endParaRPr lang="en-US"/>
                </a:p>
              </p:txBody>
            </p:sp>
            <p:sp>
              <p:nvSpPr>
                <p:cNvPr id="87188" name="Line 148"/>
                <p:cNvSpPr>
                  <a:spLocks noChangeShapeType="1"/>
                </p:cNvSpPr>
                <p:nvPr/>
              </p:nvSpPr>
              <p:spPr bwMode="auto">
                <a:xfrm>
                  <a:off x="5129" y="2197"/>
                  <a:ext cx="15" cy="0"/>
                </a:xfrm>
                <a:prstGeom prst="line">
                  <a:avLst/>
                </a:prstGeom>
                <a:noFill/>
                <a:ln w="9525">
                  <a:solidFill>
                    <a:srgbClr val="000000"/>
                  </a:solidFill>
                  <a:round/>
                  <a:headEnd/>
                  <a:tailEnd/>
                </a:ln>
              </p:spPr>
              <p:txBody>
                <a:bodyPr/>
                <a:lstStyle/>
                <a:p>
                  <a:endParaRPr lang="en-US"/>
                </a:p>
              </p:txBody>
            </p:sp>
            <p:sp>
              <p:nvSpPr>
                <p:cNvPr id="87189" name="Line 149"/>
                <p:cNvSpPr>
                  <a:spLocks noChangeShapeType="1"/>
                </p:cNvSpPr>
                <p:nvPr/>
              </p:nvSpPr>
              <p:spPr bwMode="auto">
                <a:xfrm flipV="1">
                  <a:off x="5144" y="2148"/>
                  <a:ext cx="0" cy="49"/>
                </a:xfrm>
                <a:prstGeom prst="line">
                  <a:avLst/>
                </a:prstGeom>
                <a:noFill/>
                <a:ln w="9525">
                  <a:solidFill>
                    <a:srgbClr val="000000"/>
                  </a:solidFill>
                  <a:round/>
                  <a:headEnd/>
                  <a:tailEnd/>
                </a:ln>
              </p:spPr>
              <p:txBody>
                <a:bodyPr/>
                <a:lstStyle/>
                <a:p>
                  <a:endParaRPr lang="en-US"/>
                </a:p>
              </p:txBody>
            </p:sp>
            <p:sp>
              <p:nvSpPr>
                <p:cNvPr id="87190" name="Line 150"/>
                <p:cNvSpPr>
                  <a:spLocks noChangeShapeType="1"/>
                </p:cNvSpPr>
                <p:nvPr/>
              </p:nvSpPr>
              <p:spPr bwMode="auto">
                <a:xfrm flipV="1">
                  <a:off x="5144" y="2136"/>
                  <a:ext cx="15" cy="12"/>
                </a:xfrm>
                <a:prstGeom prst="line">
                  <a:avLst/>
                </a:prstGeom>
                <a:noFill/>
                <a:ln w="9525">
                  <a:solidFill>
                    <a:srgbClr val="000000"/>
                  </a:solidFill>
                  <a:round/>
                  <a:headEnd/>
                  <a:tailEnd/>
                </a:ln>
              </p:spPr>
              <p:txBody>
                <a:bodyPr/>
                <a:lstStyle/>
                <a:p>
                  <a:endParaRPr lang="en-US"/>
                </a:p>
              </p:txBody>
            </p:sp>
            <p:sp>
              <p:nvSpPr>
                <p:cNvPr id="87191" name="Line 151"/>
                <p:cNvSpPr>
                  <a:spLocks noChangeShapeType="1"/>
                </p:cNvSpPr>
                <p:nvPr/>
              </p:nvSpPr>
              <p:spPr bwMode="auto">
                <a:xfrm flipH="1" flipV="1">
                  <a:off x="5114" y="2136"/>
                  <a:ext cx="15" cy="12"/>
                </a:xfrm>
                <a:prstGeom prst="line">
                  <a:avLst/>
                </a:prstGeom>
                <a:noFill/>
                <a:ln w="9525">
                  <a:solidFill>
                    <a:srgbClr val="000000"/>
                  </a:solidFill>
                  <a:round/>
                  <a:headEnd/>
                  <a:tailEnd/>
                </a:ln>
              </p:spPr>
              <p:txBody>
                <a:bodyPr/>
                <a:lstStyle/>
                <a:p>
                  <a:endParaRPr lang="en-US"/>
                </a:p>
              </p:txBody>
            </p:sp>
            <p:sp>
              <p:nvSpPr>
                <p:cNvPr id="87192" name="Line 152"/>
                <p:cNvSpPr>
                  <a:spLocks noChangeShapeType="1"/>
                </p:cNvSpPr>
                <p:nvPr/>
              </p:nvSpPr>
              <p:spPr bwMode="auto">
                <a:xfrm flipV="1">
                  <a:off x="5114" y="2100"/>
                  <a:ext cx="0" cy="36"/>
                </a:xfrm>
                <a:prstGeom prst="line">
                  <a:avLst/>
                </a:prstGeom>
                <a:noFill/>
                <a:ln w="9525">
                  <a:solidFill>
                    <a:srgbClr val="000000"/>
                  </a:solidFill>
                  <a:round/>
                  <a:headEnd/>
                  <a:tailEnd/>
                </a:ln>
              </p:spPr>
              <p:txBody>
                <a:bodyPr/>
                <a:lstStyle/>
                <a:p>
                  <a:endParaRPr lang="en-US"/>
                </a:p>
              </p:txBody>
            </p:sp>
            <p:sp>
              <p:nvSpPr>
                <p:cNvPr id="87193" name="Line 153"/>
                <p:cNvSpPr>
                  <a:spLocks noChangeShapeType="1"/>
                </p:cNvSpPr>
                <p:nvPr/>
              </p:nvSpPr>
              <p:spPr bwMode="auto">
                <a:xfrm flipV="1">
                  <a:off x="5159" y="2100"/>
                  <a:ext cx="0" cy="36"/>
                </a:xfrm>
                <a:prstGeom prst="line">
                  <a:avLst/>
                </a:prstGeom>
                <a:noFill/>
                <a:ln w="9525">
                  <a:solidFill>
                    <a:srgbClr val="000000"/>
                  </a:solidFill>
                  <a:round/>
                  <a:headEnd/>
                  <a:tailEnd/>
                </a:ln>
              </p:spPr>
              <p:txBody>
                <a:bodyPr/>
                <a:lstStyle/>
                <a:p>
                  <a:endParaRPr lang="en-US"/>
                </a:p>
              </p:txBody>
            </p:sp>
            <p:sp>
              <p:nvSpPr>
                <p:cNvPr id="87194" name="Line 154"/>
                <p:cNvSpPr>
                  <a:spLocks noChangeShapeType="1"/>
                </p:cNvSpPr>
                <p:nvPr/>
              </p:nvSpPr>
              <p:spPr bwMode="auto">
                <a:xfrm flipH="1">
                  <a:off x="5114" y="2100"/>
                  <a:ext cx="45" cy="0"/>
                </a:xfrm>
                <a:prstGeom prst="line">
                  <a:avLst/>
                </a:prstGeom>
                <a:noFill/>
                <a:ln w="9525">
                  <a:solidFill>
                    <a:srgbClr val="000000"/>
                  </a:solidFill>
                  <a:round/>
                  <a:headEnd/>
                  <a:tailEnd/>
                </a:ln>
              </p:spPr>
              <p:txBody>
                <a:bodyPr/>
                <a:lstStyle/>
                <a:p>
                  <a:endParaRPr lang="en-US"/>
                </a:p>
              </p:txBody>
            </p:sp>
          </p:grpSp>
          <p:grpSp>
            <p:nvGrpSpPr>
              <p:cNvPr id="23" name="Group 164"/>
              <p:cNvGrpSpPr>
                <a:grpSpLocks/>
              </p:cNvGrpSpPr>
              <p:nvPr/>
            </p:nvGrpSpPr>
            <p:grpSpPr bwMode="auto">
              <a:xfrm>
                <a:off x="5182" y="2100"/>
                <a:ext cx="45" cy="97"/>
                <a:chOff x="5182" y="2100"/>
                <a:chExt cx="45" cy="97"/>
              </a:xfrm>
            </p:grpSpPr>
            <p:sp>
              <p:nvSpPr>
                <p:cNvPr id="87196" name="Line 156"/>
                <p:cNvSpPr>
                  <a:spLocks noChangeShapeType="1"/>
                </p:cNvSpPr>
                <p:nvPr/>
              </p:nvSpPr>
              <p:spPr bwMode="auto">
                <a:xfrm flipV="1">
                  <a:off x="5197" y="2148"/>
                  <a:ext cx="0" cy="49"/>
                </a:xfrm>
                <a:prstGeom prst="line">
                  <a:avLst/>
                </a:prstGeom>
                <a:noFill/>
                <a:ln w="9525">
                  <a:solidFill>
                    <a:srgbClr val="000000"/>
                  </a:solidFill>
                  <a:round/>
                  <a:headEnd/>
                  <a:tailEnd/>
                </a:ln>
              </p:spPr>
              <p:txBody>
                <a:bodyPr/>
                <a:lstStyle/>
                <a:p>
                  <a:endParaRPr lang="en-US"/>
                </a:p>
              </p:txBody>
            </p:sp>
            <p:sp>
              <p:nvSpPr>
                <p:cNvPr id="87197" name="Line 157"/>
                <p:cNvSpPr>
                  <a:spLocks noChangeShapeType="1"/>
                </p:cNvSpPr>
                <p:nvPr/>
              </p:nvSpPr>
              <p:spPr bwMode="auto">
                <a:xfrm>
                  <a:off x="5197" y="2197"/>
                  <a:ext cx="14" cy="0"/>
                </a:xfrm>
                <a:prstGeom prst="line">
                  <a:avLst/>
                </a:prstGeom>
                <a:noFill/>
                <a:ln w="9525">
                  <a:solidFill>
                    <a:srgbClr val="000000"/>
                  </a:solidFill>
                  <a:round/>
                  <a:headEnd/>
                  <a:tailEnd/>
                </a:ln>
              </p:spPr>
              <p:txBody>
                <a:bodyPr/>
                <a:lstStyle/>
                <a:p>
                  <a:endParaRPr lang="en-US"/>
                </a:p>
              </p:txBody>
            </p:sp>
            <p:sp>
              <p:nvSpPr>
                <p:cNvPr id="87198" name="Line 158"/>
                <p:cNvSpPr>
                  <a:spLocks noChangeShapeType="1"/>
                </p:cNvSpPr>
                <p:nvPr/>
              </p:nvSpPr>
              <p:spPr bwMode="auto">
                <a:xfrm flipV="1">
                  <a:off x="5211" y="2148"/>
                  <a:ext cx="0" cy="49"/>
                </a:xfrm>
                <a:prstGeom prst="line">
                  <a:avLst/>
                </a:prstGeom>
                <a:noFill/>
                <a:ln w="9525">
                  <a:solidFill>
                    <a:srgbClr val="000000"/>
                  </a:solidFill>
                  <a:round/>
                  <a:headEnd/>
                  <a:tailEnd/>
                </a:ln>
              </p:spPr>
              <p:txBody>
                <a:bodyPr/>
                <a:lstStyle/>
                <a:p>
                  <a:endParaRPr lang="en-US"/>
                </a:p>
              </p:txBody>
            </p:sp>
            <p:sp>
              <p:nvSpPr>
                <p:cNvPr id="87199" name="Line 159"/>
                <p:cNvSpPr>
                  <a:spLocks noChangeShapeType="1"/>
                </p:cNvSpPr>
                <p:nvPr/>
              </p:nvSpPr>
              <p:spPr bwMode="auto">
                <a:xfrm flipV="1">
                  <a:off x="5211" y="2136"/>
                  <a:ext cx="16" cy="12"/>
                </a:xfrm>
                <a:prstGeom prst="line">
                  <a:avLst/>
                </a:prstGeom>
                <a:noFill/>
                <a:ln w="9525">
                  <a:solidFill>
                    <a:srgbClr val="000000"/>
                  </a:solidFill>
                  <a:round/>
                  <a:headEnd/>
                  <a:tailEnd/>
                </a:ln>
              </p:spPr>
              <p:txBody>
                <a:bodyPr/>
                <a:lstStyle/>
                <a:p>
                  <a:endParaRPr lang="en-US"/>
                </a:p>
              </p:txBody>
            </p:sp>
            <p:sp>
              <p:nvSpPr>
                <p:cNvPr id="87200" name="Line 160"/>
                <p:cNvSpPr>
                  <a:spLocks noChangeShapeType="1"/>
                </p:cNvSpPr>
                <p:nvPr/>
              </p:nvSpPr>
              <p:spPr bwMode="auto">
                <a:xfrm flipH="1" flipV="1">
                  <a:off x="5182" y="2136"/>
                  <a:ext cx="15" cy="12"/>
                </a:xfrm>
                <a:prstGeom prst="line">
                  <a:avLst/>
                </a:prstGeom>
                <a:noFill/>
                <a:ln w="9525">
                  <a:solidFill>
                    <a:srgbClr val="000000"/>
                  </a:solidFill>
                  <a:round/>
                  <a:headEnd/>
                  <a:tailEnd/>
                </a:ln>
              </p:spPr>
              <p:txBody>
                <a:bodyPr/>
                <a:lstStyle/>
                <a:p>
                  <a:endParaRPr lang="en-US"/>
                </a:p>
              </p:txBody>
            </p:sp>
            <p:sp>
              <p:nvSpPr>
                <p:cNvPr id="87201" name="Line 161"/>
                <p:cNvSpPr>
                  <a:spLocks noChangeShapeType="1"/>
                </p:cNvSpPr>
                <p:nvPr/>
              </p:nvSpPr>
              <p:spPr bwMode="auto">
                <a:xfrm flipV="1">
                  <a:off x="5182" y="2100"/>
                  <a:ext cx="0" cy="36"/>
                </a:xfrm>
                <a:prstGeom prst="line">
                  <a:avLst/>
                </a:prstGeom>
                <a:noFill/>
                <a:ln w="9525">
                  <a:solidFill>
                    <a:srgbClr val="000000"/>
                  </a:solidFill>
                  <a:round/>
                  <a:headEnd/>
                  <a:tailEnd/>
                </a:ln>
              </p:spPr>
              <p:txBody>
                <a:bodyPr/>
                <a:lstStyle/>
                <a:p>
                  <a:endParaRPr lang="en-US"/>
                </a:p>
              </p:txBody>
            </p:sp>
            <p:sp>
              <p:nvSpPr>
                <p:cNvPr id="87202" name="Line 162"/>
                <p:cNvSpPr>
                  <a:spLocks noChangeShapeType="1"/>
                </p:cNvSpPr>
                <p:nvPr/>
              </p:nvSpPr>
              <p:spPr bwMode="auto">
                <a:xfrm flipV="1">
                  <a:off x="5227" y="2100"/>
                  <a:ext cx="0" cy="36"/>
                </a:xfrm>
                <a:prstGeom prst="line">
                  <a:avLst/>
                </a:prstGeom>
                <a:noFill/>
                <a:ln w="9525">
                  <a:solidFill>
                    <a:srgbClr val="000000"/>
                  </a:solidFill>
                  <a:round/>
                  <a:headEnd/>
                  <a:tailEnd/>
                </a:ln>
              </p:spPr>
              <p:txBody>
                <a:bodyPr/>
                <a:lstStyle/>
                <a:p>
                  <a:endParaRPr lang="en-US"/>
                </a:p>
              </p:txBody>
            </p:sp>
            <p:sp>
              <p:nvSpPr>
                <p:cNvPr id="87203" name="Line 163"/>
                <p:cNvSpPr>
                  <a:spLocks noChangeShapeType="1"/>
                </p:cNvSpPr>
                <p:nvPr/>
              </p:nvSpPr>
              <p:spPr bwMode="auto">
                <a:xfrm flipH="1">
                  <a:off x="5182" y="2100"/>
                  <a:ext cx="45" cy="0"/>
                </a:xfrm>
                <a:prstGeom prst="line">
                  <a:avLst/>
                </a:prstGeom>
                <a:noFill/>
                <a:ln w="9525">
                  <a:solidFill>
                    <a:srgbClr val="000000"/>
                  </a:solidFill>
                  <a:round/>
                  <a:headEnd/>
                  <a:tailEnd/>
                </a:ln>
              </p:spPr>
              <p:txBody>
                <a:bodyPr/>
                <a:lstStyle/>
                <a:p>
                  <a:endParaRPr lang="en-US"/>
                </a:p>
              </p:txBody>
            </p:sp>
          </p:grpSp>
          <p:grpSp>
            <p:nvGrpSpPr>
              <p:cNvPr id="24" name="Group 173"/>
              <p:cNvGrpSpPr>
                <a:grpSpLocks/>
              </p:cNvGrpSpPr>
              <p:nvPr/>
            </p:nvGrpSpPr>
            <p:grpSpPr bwMode="auto">
              <a:xfrm>
                <a:off x="5250" y="2100"/>
                <a:ext cx="45" cy="97"/>
                <a:chOff x="5250" y="2100"/>
                <a:chExt cx="45" cy="97"/>
              </a:xfrm>
            </p:grpSpPr>
            <p:sp>
              <p:nvSpPr>
                <p:cNvPr id="87205" name="Line 165"/>
                <p:cNvSpPr>
                  <a:spLocks noChangeShapeType="1"/>
                </p:cNvSpPr>
                <p:nvPr/>
              </p:nvSpPr>
              <p:spPr bwMode="auto">
                <a:xfrm flipV="1">
                  <a:off x="5265" y="2148"/>
                  <a:ext cx="0" cy="49"/>
                </a:xfrm>
                <a:prstGeom prst="line">
                  <a:avLst/>
                </a:prstGeom>
                <a:noFill/>
                <a:ln w="9525">
                  <a:solidFill>
                    <a:srgbClr val="000000"/>
                  </a:solidFill>
                  <a:round/>
                  <a:headEnd/>
                  <a:tailEnd/>
                </a:ln>
              </p:spPr>
              <p:txBody>
                <a:bodyPr/>
                <a:lstStyle/>
                <a:p>
                  <a:endParaRPr lang="en-US"/>
                </a:p>
              </p:txBody>
            </p:sp>
            <p:sp>
              <p:nvSpPr>
                <p:cNvPr id="87206" name="Line 166"/>
                <p:cNvSpPr>
                  <a:spLocks noChangeShapeType="1"/>
                </p:cNvSpPr>
                <p:nvPr/>
              </p:nvSpPr>
              <p:spPr bwMode="auto">
                <a:xfrm>
                  <a:off x="5265" y="2197"/>
                  <a:ext cx="15" cy="0"/>
                </a:xfrm>
                <a:prstGeom prst="line">
                  <a:avLst/>
                </a:prstGeom>
                <a:noFill/>
                <a:ln w="9525">
                  <a:solidFill>
                    <a:srgbClr val="000000"/>
                  </a:solidFill>
                  <a:round/>
                  <a:headEnd/>
                  <a:tailEnd/>
                </a:ln>
              </p:spPr>
              <p:txBody>
                <a:bodyPr/>
                <a:lstStyle/>
                <a:p>
                  <a:endParaRPr lang="en-US"/>
                </a:p>
              </p:txBody>
            </p:sp>
            <p:sp>
              <p:nvSpPr>
                <p:cNvPr id="87207" name="Line 167"/>
                <p:cNvSpPr>
                  <a:spLocks noChangeShapeType="1"/>
                </p:cNvSpPr>
                <p:nvPr/>
              </p:nvSpPr>
              <p:spPr bwMode="auto">
                <a:xfrm flipV="1">
                  <a:off x="5280" y="2148"/>
                  <a:ext cx="0" cy="49"/>
                </a:xfrm>
                <a:prstGeom prst="line">
                  <a:avLst/>
                </a:prstGeom>
                <a:noFill/>
                <a:ln w="9525">
                  <a:solidFill>
                    <a:srgbClr val="000000"/>
                  </a:solidFill>
                  <a:round/>
                  <a:headEnd/>
                  <a:tailEnd/>
                </a:ln>
              </p:spPr>
              <p:txBody>
                <a:bodyPr/>
                <a:lstStyle/>
                <a:p>
                  <a:endParaRPr lang="en-US"/>
                </a:p>
              </p:txBody>
            </p:sp>
            <p:sp>
              <p:nvSpPr>
                <p:cNvPr id="87208" name="Line 168"/>
                <p:cNvSpPr>
                  <a:spLocks noChangeShapeType="1"/>
                </p:cNvSpPr>
                <p:nvPr/>
              </p:nvSpPr>
              <p:spPr bwMode="auto">
                <a:xfrm flipV="1">
                  <a:off x="5280" y="2136"/>
                  <a:ext cx="15" cy="12"/>
                </a:xfrm>
                <a:prstGeom prst="line">
                  <a:avLst/>
                </a:prstGeom>
                <a:noFill/>
                <a:ln w="9525">
                  <a:solidFill>
                    <a:srgbClr val="000000"/>
                  </a:solidFill>
                  <a:round/>
                  <a:headEnd/>
                  <a:tailEnd/>
                </a:ln>
              </p:spPr>
              <p:txBody>
                <a:bodyPr/>
                <a:lstStyle/>
                <a:p>
                  <a:endParaRPr lang="en-US"/>
                </a:p>
              </p:txBody>
            </p:sp>
            <p:sp>
              <p:nvSpPr>
                <p:cNvPr id="87209" name="Line 169"/>
                <p:cNvSpPr>
                  <a:spLocks noChangeShapeType="1"/>
                </p:cNvSpPr>
                <p:nvPr/>
              </p:nvSpPr>
              <p:spPr bwMode="auto">
                <a:xfrm flipH="1" flipV="1">
                  <a:off x="5250" y="2136"/>
                  <a:ext cx="15" cy="12"/>
                </a:xfrm>
                <a:prstGeom prst="line">
                  <a:avLst/>
                </a:prstGeom>
                <a:noFill/>
                <a:ln w="9525">
                  <a:solidFill>
                    <a:srgbClr val="000000"/>
                  </a:solidFill>
                  <a:round/>
                  <a:headEnd/>
                  <a:tailEnd/>
                </a:ln>
              </p:spPr>
              <p:txBody>
                <a:bodyPr/>
                <a:lstStyle/>
                <a:p>
                  <a:endParaRPr lang="en-US"/>
                </a:p>
              </p:txBody>
            </p:sp>
            <p:sp>
              <p:nvSpPr>
                <p:cNvPr id="87210" name="Line 170"/>
                <p:cNvSpPr>
                  <a:spLocks noChangeShapeType="1"/>
                </p:cNvSpPr>
                <p:nvPr/>
              </p:nvSpPr>
              <p:spPr bwMode="auto">
                <a:xfrm flipV="1">
                  <a:off x="5250" y="2100"/>
                  <a:ext cx="0" cy="36"/>
                </a:xfrm>
                <a:prstGeom prst="line">
                  <a:avLst/>
                </a:prstGeom>
                <a:noFill/>
                <a:ln w="9525">
                  <a:solidFill>
                    <a:srgbClr val="000000"/>
                  </a:solidFill>
                  <a:round/>
                  <a:headEnd/>
                  <a:tailEnd/>
                </a:ln>
              </p:spPr>
              <p:txBody>
                <a:bodyPr/>
                <a:lstStyle/>
                <a:p>
                  <a:endParaRPr lang="en-US"/>
                </a:p>
              </p:txBody>
            </p:sp>
            <p:sp>
              <p:nvSpPr>
                <p:cNvPr id="87211" name="Line 171"/>
                <p:cNvSpPr>
                  <a:spLocks noChangeShapeType="1"/>
                </p:cNvSpPr>
                <p:nvPr/>
              </p:nvSpPr>
              <p:spPr bwMode="auto">
                <a:xfrm flipV="1">
                  <a:off x="5295" y="2100"/>
                  <a:ext cx="0" cy="36"/>
                </a:xfrm>
                <a:prstGeom prst="line">
                  <a:avLst/>
                </a:prstGeom>
                <a:noFill/>
                <a:ln w="9525">
                  <a:solidFill>
                    <a:srgbClr val="000000"/>
                  </a:solidFill>
                  <a:round/>
                  <a:headEnd/>
                  <a:tailEnd/>
                </a:ln>
              </p:spPr>
              <p:txBody>
                <a:bodyPr/>
                <a:lstStyle/>
                <a:p>
                  <a:endParaRPr lang="en-US"/>
                </a:p>
              </p:txBody>
            </p:sp>
            <p:sp>
              <p:nvSpPr>
                <p:cNvPr id="87212" name="Line 172"/>
                <p:cNvSpPr>
                  <a:spLocks noChangeShapeType="1"/>
                </p:cNvSpPr>
                <p:nvPr/>
              </p:nvSpPr>
              <p:spPr bwMode="auto">
                <a:xfrm flipH="1">
                  <a:off x="5250" y="2100"/>
                  <a:ext cx="45" cy="0"/>
                </a:xfrm>
                <a:prstGeom prst="line">
                  <a:avLst/>
                </a:prstGeom>
                <a:noFill/>
                <a:ln w="9525">
                  <a:solidFill>
                    <a:srgbClr val="000000"/>
                  </a:solidFill>
                  <a:round/>
                  <a:headEnd/>
                  <a:tailEnd/>
                </a:ln>
              </p:spPr>
              <p:txBody>
                <a:bodyPr/>
                <a:lstStyle/>
                <a:p>
                  <a:endParaRPr lang="en-US"/>
                </a:p>
              </p:txBody>
            </p:sp>
          </p:grpSp>
          <p:grpSp>
            <p:nvGrpSpPr>
              <p:cNvPr id="25" name="Group 182"/>
              <p:cNvGrpSpPr>
                <a:grpSpLocks/>
              </p:cNvGrpSpPr>
              <p:nvPr/>
            </p:nvGrpSpPr>
            <p:grpSpPr bwMode="auto">
              <a:xfrm>
                <a:off x="5317" y="2100"/>
                <a:ext cx="46" cy="97"/>
                <a:chOff x="5317" y="2100"/>
                <a:chExt cx="46" cy="97"/>
              </a:xfrm>
            </p:grpSpPr>
            <p:sp>
              <p:nvSpPr>
                <p:cNvPr id="87214" name="Line 174"/>
                <p:cNvSpPr>
                  <a:spLocks noChangeShapeType="1"/>
                </p:cNvSpPr>
                <p:nvPr/>
              </p:nvSpPr>
              <p:spPr bwMode="auto">
                <a:xfrm flipV="1">
                  <a:off x="5333" y="2148"/>
                  <a:ext cx="0" cy="49"/>
                </a:xfrm>
                <a:prstGeom prst="line">
                  <a:avLst/>
                </a:prstGeom>
                <a:noFill/>
                <a:ln w="9525">
                  <a:solidFill>
                    <a:srgbClr val="000000"/>
                  </a:solidFill>
                  <a:round/>
                  <a:headEnd/>
                  <a:tailEnd/>
                </a:ln>
              </p:spPr>
              <p:txBody>
                <a:bodyPr/>
                <a:lstStyle/>
                <a:p>
                  <a:endParaRPr lang="en-US"/>
                </a:p>
              </p:txBody>
            </p:sp>
            <p:sp>
              <p:nvSpPr>
                <p:cNvPr id="87215" name="Line 175"/>
                <p:cNvSpPr>
                  <a:spLocks noChangeShapeType="1"/>
                </p:cNvSpPr>
                <p:nvPr/>
              </p:nvSpPr>
              <p:spPr bwMode="auto">
                <a:xfrm>
                  <a:off x="5333" y="2197"/>
                  <a:ext cx="15" cy="0"/>
                </a:xfrm>
                <a:prstGeom prst="line">
                  <a:avLst/>
                </a:prstGeom>
                <a:noFill/>
                <a:ln w="9525">
                  <a:solidFill>
                    <a:srgbClr val="000000"/>
                  </a:solidFill>
                  <a:round/>
                  <a:headEnd/>
                  <a:tailEnd/>
                </a:ln>
              </p:spPr>
              <p:txBody>
                <a:bodyPr/>
                <a:lstStyle/>
                <a:p>
                  <a:endParaRPr lang="en-US"/>
                </a:p>
              </p:txBody>
            </p:sp>
            <p:sp>
              <p:nvSpPr>
                <p:cNvPr id="87216" name="Line 176"/>
                <p:cNvSpPr>
                  <a:spLocks noChangeShapeType="1"/>
                </p:cNvSpPr>
                <p:nvPr/>
              </p:nvSpPr>
              <p:spPr bwMode="auto">
                <a:xfrm flipV="1">
                  <a:off x="5348" y="2148"/>
                  <a:ext cx="0" cy="49"/>
                </a:xfrm>
                <a:prstGeom prst="line">
                  <a:avLst/>
                </a:prstGeom>
                <a:noFill/>
                <a:ln w="9525">
                  <a:solidFill>
                    <a:srgbClr val="000000"/>
                  </a:solidFill>
                  <a:round/>
                  <a:headEnd/>
                  <a:tailEnd/>
                </a:ln>
              </p:spPr>
              <p:txBody>
                <a:bodyPr/>
                <a:lstStyle/>
                <a:p>
                  <a:endParaRPr lang="en-US"/>
                </a:p>
              </p:txBody>
            </p:sp>
            <p:sp>
              <p:nvSpPr>
                <p:cNvPr id="87217" name="Line 177"/>
                <p:cNvSpPr>
                  <a:spLocks noChangeShapeType="1"/>
                </p:cNvSpPr>
                <p:nvPr/>
              </p:nvSpPr>
              <p:spPr bwMode="auto">
                <a:xfrm flipV="1">
                  <a:off x="5348" y="2136"/>
                  <a:ext cx="15" cy="12"/>
                </a:xfrm>
                <a:prstGeom prst="line">
                  <a:avLst/>
                </a:prstGeom>
                <a:noFill/>
                <a:ln w="9525">
                  <a:solidFill>
                    <a:srgbClr val="000000"/>
                  </a:solidFill>
                  <a:round/>
                  <a:headEnd/>
                  <a:tailEnd/>
                </a:ln>
              </p:spPr>
              <p:txBody>
                <a:bodyPr/>
                <a:lstStyle/>
                <a:p>
                  <a:endParaRPr lang="en-US"/>
                </a:p>
              </p:txBody>
            </p:sp>
            <p:sp>
              <p:nvSpPr>
                <p:cNvPr id="87218" name="Line 178"/>
                <p:cNvSpPr>
                  <a:spLocks noChangeShapeType="1"/>
                </p:cNvSpPr>
                <p:nvPr/>
              </p:nvSpPr>
              <p:spPr bwMode="auto">
                <a:xfrm flipH="1" flipV="1">
                  <a:off x="5317" y="2136"/>
                  <a:ext cx="16" cy="12"/>
                </a:xfrm>
                <a:prstGeom prst="line">
                  <a:avLst/>
                </a:prstGeom>
                <a:noFill/>
                <a:ln w="9525">
                  <a:solidFill>
                    <a:srgbClr val="000000"/>
                  </a:solidFill>
                  <a:round/>
                  <a:headEnd/>
                  <a:tailEnd/>
                </a:ln>
              </p:spPr>
              <p:txBody>
                <a:bodyPr/>
                <a:lstStyle/>
                <a:p>
                  <a:endParaRPr lang="en-US"/>
                </a:p>
              </p:txBody>
            </p:sp>
            <p:sp>
              <p:nvSpPr>
                <p:cNvPr id="87219" name="Line 179"/>
                <p:cNvSpPr>
                  <a:spLocks noChangeShapeType="1"/>
                </p:cNvSpPr>
                <p:nvPr/>
              </p:nvSpPr>
              <p:spPr bwMode="auto">
                <a:xfrm flipV="1">
                  <a:off x="5317" y="2100"/>
                  <a:ext cx="0" cy="36"/>
                </a:xfrm>
                <a:prstGeom prst="line">
                  <a:avLst/>
                </a:prstGeom>
                <a:noFill/>
                <a:ln w="9525">
                  <a:solidFill>
                    <a:srgbClr val="000000"/>
                  </a:solidFill>
                  <a:round/>
                  <a:headEnd/>
                  <a:tailEnd/>
                </a:ln>
              </p:spPr>
              <p:txBody>
                <a:bodyPr/>
                <a:lstStyle/>
                <a:p>
                  <a:endParaRPr lang="en-US"/>
                </a:p>
              </p:txBody>
            </p:sp>
            <p:sp>
              <p:nvSpPr>
                <p:cNvPr id="87220" name="Line 180"/>
                <p:cNvSpPr>
                  <a:spLocks noChangeShapeType="1"/>
                </p:cNvSpPr>
                <p:nvPr/>
              </p:nvSpPr>
              <p:spPr bwMode="auto">
                <a:xfrm flipV="1">
                  <a:off x="5363" y="2100"/>
                  <a:ext cx="0" cy="36"/>
                </a:xfrm>
                <a:prstGeom prst="line">
                  <a:avLst/>
                </a:prstGeom>
                <a:noFill/>
                <a:ln w="9525">
                  <a:solidFill>
                    <a:srgbClr val="000000"/>
                  </a:solidFill>
                  <a:round/>
                  <a:headEnd/>
                  <a:tailEnd/>
                </a:ln>
              </p:spPr>
              <p:txBody>
                <a:bodyPr/>
                <a:lstStyle/>
                <a:p>
                  <a:endParaRPr lang="en-US"/>
                </a:p>
              </p:txBody>
            </p:sp>
            <p:sp>
              <p:nvSpPr>
                <p:cNvPr id="87221" name="Line 181"/>
                <p:cNvSpPr>
                  <a:spLocks noChangeShapeType="1"/>
                </p:cNvSpPr>
                <p:nvPr/>
              </p:nvSpPr>
              <p:spPr bwMode="auto">
                <a:xfrm flipH="1">
                  <a:off x="5317" y="2100"/>
                  <a:ext cx="46" cy="0"/>
                </a:xfrm>
                <a:prstGeom prst="line">
                  <a:avLst/>
                </a:prstGeom>
                <a:noFill/>
                <a:ln w="9525">
                  <a:solidFill>
                    <a:srgbClr val="000000"/>
                  </a:solidFill>
                  <a:round/>
                  <a:headEnd/>
                  <a:tailEnd/>
                </a:ln>
              </p:spPr>
              <p:txBody>
                <a:bodyPr/>
                <a:lstStyle/>
                <a:p>
                  <a:endParaRPr lang="en-US"/>
                </a:p>
              </p:txBody>
            </p:sp>
          </p:grpSp>
          <p:grpSp>
            <p:nvGrpSpPr>
              <p:cNvPr id="26" name="Group 191"/>
              <p:cNvGrpSpPr>
                <a:grpSpLocks/>
              </p:cNvGrpSpPr>
              <p:nvPr/>
            </p:nvGrpSpPr>
            <p:grpSpPr bwMode="auto">
              <a:xfrm>
                <a:off x="5386" y="2100"/>
                <a:ext cx="45" cy="97"/>
                <a:chOff x="5386" y="2100"/>
                <a:chExt cx="45" cy="97"/>
              </a:xfrm>
            </p:grpSpPr>
            <p:sp>
              <p:nvSpPr>
                <p:cNvPr id="87223" name="Line 183"/>
                <p:cNvSpPr>
                  <a:spLocks noChangeShapeType="1"/>
                </p:cNvSpPr>
                <p:nvPr/>
              </p:nvSpPr>
              <p:spPr bwMode="auto">
                <a:xfrm flipV="1">
                  <a:off x="5401" y="2148"/>
                  <a:ext cx="0" cy="49"/>
                </a:xfrm>
                <a:prstGeom prst="line">
                  <a:avLst/>
                </a:prstGeom>
                <a:noFill/>
                <a:ln w="9525">
                  <a:solidFill>
                    <a:srgbClr val="000000"/>
                  </a:solidFill>
                  <a:round/>
                  <a:headEnd/>
                  <a:tailEnd/>
                </a:ln>
              </p:spPr>
              <p:txBody>
                <a:bodyPr/>
                <a:lstStyle/>
                <a:p>
                  <a:endParaRPr lang="en-US"/>
                </a:p>
              </p:txBody>
            </p:sp>
            <p:sp>
              <p:nvSpPr>
                <p:cNvPr id="87224" name="Line 184"/>
                <p:cNvSpPr>
                  <a:spLocks noChangeShapeType="1"/>
                </p:cNvSpPr>
                <p:nvPr/>
              </p:nvSpPr>
              <p:spPr bwMode="auto">
                <a:xfrm>
                  <a:off x="5401" y="2197"/>
                  <a:ext cx="15" cy="0"/>
                </a:xfrm>
                <a:prstGeom prst="line">
                  <a:avLst/>
                </a:prstGeom>
                <a:noFill/>
                <a:ln w="9525">
                  <a:solidFill>
                    <a:srgbClr val="000000"/>
                  </a:solidFill>
                  <a:round/>
                  <a:headEnd/>
                  <a:tailEnd/>
                </a:ln>
              </p:spPr>
              <p:txBody>
                <a:bodyPr/>
                <a:lstStyle/>
                <a:p>
                  <a:endParaRPr lang="en-US"/>
                </a:p>
              </p:txBody>
            </p:sp>
            <p:sp>
              <p:nvSpPr>
                <p:cNvPr id="87225" name="Line 185"/>
                <p:cNvSpPr>
                  <a:spLocks noChangeShapeType="1"/>
                </p:cNvSpPr>
                <p:nvPr/>
              </p:nvSpPr>
              <p:spPr bwMode="auto">
                <a:xfrm flipV="1">
                  <a:off x="5416" y="2148"/>
                  <a:ext cx="0" cy="49"/>
                </a:xfrm>
                <a:prstGeom prst="line">
                  <a:avLst/>
                </a:prstGeom>
                <a:noFill/>
                <a:ln w="9525">
                  <a:solidFill>
                    <a:srgbClr val="000000"/>
                  </a:solidFill>
                  <a:round/>
                  <a:headEnd/>
                  <a:tailEnd/>
                </a:ln>
              </p:spPr>
              <p:txBody>
                <a:bodyPr/>
                <a:lstStyle/>
                <a:p>
                  <a:endParaRPr lang="en-US"/>
                </a:p>
              </p:txBody>
            </p:sp>
            <p:sp>
              <p:nvSpPr>
                <p:cNvPr id="87226" name="Line 186"/>
                <p:cNvSpPr>
                  <a:spLocks noChangeShapeType="1"/>
                </p:cNvSpPr>
                <p:nvPr/>
              </p:nvSpPr>
              <p:spPr bwMode="auto">
                <a:xfrm flipV="1">
                  <a:off x="5416" y="2136"/>
                  <a:ext cx="15" cy="12"/>
                </a:xfrm>
                <a:prstGeom prst="line">
                  <a:avLst/>
                </a:prstGeom>
                <a:noFill/>
                <a:ln w="9525">
                  <a:solidFill>
                    <a:srgbClr val="000000"/>
                  </a:solidFill>
                  <a:round/>
                  <a:headEnd/>
                  <a:tailEnd/>
                </a:ln>
              </p:spPr>
              <p:txBody>
                <a:bodyPr/>
                <a:lstStyle/>
                <a:p>
                  <a:endParaRPr lang="en-US"/>
                </a:p>
              </p:txBody>
            </p:sp>
            <p:sp>
              <p:nvSpPr>
                <p:cNvPr id="87227" name="Line 187"/>
                <p:cNvSpPr>
                  <a:spLocks noChangeShapeType="1"/>
                </p:cNvSpPr>
                <p:nvPr/>
              </p:nvSpPr>
              <p:spPr bwMode="auto">
                <a:xfrm flipH="1" flipV="1">
                  <a:off x="5386" y="2136"/>
                  <a:ext cx="15" cy="12"/>
                </a:xfrm>
                <a:prstGeom prst="line">
                  <a:avLst/>
                </a:prstGeom>
                <a:noFill/>
                <a:ln w="9525">
                  <a:solidFill>
                    <a:srgbClr val="000000"/>
                  </a:solidFill>
                  <a:round/>
                  <a:headEnd/>
                  <a:tailEnd/>
                </a:ln>
              </p:spPr>
              <p:txBody>
                <a:bodyPr/>
                <a:lstStyle/>
                <a:p>
                  <a:endParaRPr lang="en-US"/>
                </a:p>
              </p:txBody>
            </p:sp>
            <p:sp>
              <p:nvSpPr>
                <p:cNvPr id="87228" name="Line 188"/>
                <p:cNvSpPr>
                  <a:spLocks noChangeShapeType="1"/>
                </p:cNvSpPr>
                <p:nvPr/>
              </p:nvSpPr>
              <p:spPr bwMode="auto">
                <a:xfrm flipV="1">
                  <a:off x="5386" y="2100"/>
                  <a:ext cx="0" cy="36"/>
                </a:xfrm>
                <a:prstGeom prst="line">
                  <a:avLst/>
                </a:prstGeom>
                <a:noFill/>
                <a:ln w="9525">
                  <a:solidFill>
                    <a:srgbClr val="000000"/>
                  </a:solidFill>
                  <a:round/>
                  <a:headEnd/>
                  <a:tailEnd/>
                </a:ln>
              </p:spPr>
              <p:txBody>
                <a:bodyPr/>
                <a:lstStyle/>
                <a:p>
                  <a:endParaRPr lang="en-US"/>
                </a:p>
              </p:txBody>
            </p:sp>
            <p:sp>
              <p:nvSpPr>
                <p:cNvPr id="87229" name="Line 189"/>
                <p:cNvSpPr>
                  <a:spLocks noChangeShapeType="1"/>
                </p:cNvSpPr>
                <p:nvPr/>
              </p:nvSpPr>
              <p:spPr bwMode="auto">
                <a:xfrm flipV="1">
                  <a:off x="5431" y="2100"/>
                  <a:ext cx="0" cy="36"/>
                </a:xfrm>
                <a:prstGeom prst="line">
                  <a:avLst/>
                </a:prstGeom>
                <a:noFill/>
                <a:ln w="9525">
                  <a:solidFill>
                    <a:srgbClr val="000000"/>
                  </a:solidFill>
                  <a:round/>
                  <a:headEnd/>
                  <a:tailEnd/>
                </a:ln>
              </p:spPr>
              <p:txBody>
                <a:bodyPr/>
                <a:lstStyle/>
                <a:p>
                  <a:endParaRPr lang="en-US"/>
                </a:p>
              </p:txBody>
            </p:sp>
            <p:sp>
              <p:nvSpPr>
                <p:cNvPr id="87230" name="Line 190"/>
                <p:cNvSpPr>
                  <a:spLocks noChangeShapeType="1"/>
                </p:cNvSpPr>
                <p:nvPr/>
              </p:nvSpPr>
              <p:spPr bwMode="auto">
                <a:xfrm flipH="1">
                  <a:off x="5386" y="2100"/>
                  <a:ext cx="45" cy="0"/>
                </a:xfrm>
                <a:prstGeom prst="line">
                  <a:avLst/>
                </a:prstGeom>
                <a:noFill/>
                <a:ln w="9525">
                  <a:solidFill>
                    <a:srgbClr val="000000"/>
                  </a:solidFill>
                  <a:round/>
                  <a:headEnd/>
                  <a:tailEnd/>
                </a:ln>
              </p:spPr>
              <p:txBody>
                <a:bodyPr/>
                <a:lstStyle/>
                <a:p>
                  <a:endParaRPr lang="en-US"/>
                </a:p>
              </p:txBody>
            </p:sp>
          </p:grpSp>
          <p:grpSp>
            <p:nvGrpSpPr>
              <p:cNvPr id="27" name="Group 200"/>
              <p:cNvGrpSpPr>
                <a:grpSpLocks/>
              </p:cNvGrpSpPr>
              <p:nvPr/>
            </p:nvGrpSpPr>
            <p:grpSpPr bwMode="auto">
              <a:xfrm>
                <a:off x="5454" y="2100"/>
                <a:ext cx="45" cy="97"/>
                <a:chOff x="5454" y="2100"/>
                <a:chExt cx="45" cy="97"/>
              </a:xfrm>
            </p:grpSpPr>
            <p:sp>
              <p:nvSpPr>
                <p:cNvPr id="87232" name="Line 192"/>
                <p:cNvSpPr>
                  <a:spLocks noChangeShapeType="1"/>
                </p:cNvSpPr>
                <p:nvPr/>
              </p:nvSpPr>
              <p:spPr bwMode="auto">
                <a:xfrm flipV="1">
                  <a:off x="5469" y="2148"/>
                  <a:ext cx="0" cy="49"/>
                </a:xfrm>
                <a:prstGeom prst="line">
                  <a:avLst/>
                </a:prstGeom>
                <a:noFill/>
                <a:ln w="9525">
                  <a:solidFill>
                    <a:srgbClr val="000000"/>
                  </a:solidFill>
                  <a:round/>
                  <a:headEnd/>
                  <a:tailEnd/>
                </a:ln>
              </p:spPr>
              <p:txBody>
                <a:bodyPr/>
                <a:lstStyle/>
                <a:p>
                  <a:endParaRPr lang="en-US"/>
                </a:p>
              </p:txBody>
            </p:sp>
            <p:sp>
              <p:nvSpPr>
                <p:cNvPr id="87233" name="Line 193"/>
                <p:cNvSpPr>
                  <a:spLocks noChangeShapeType="1"/>
                </p:cNvSpPr>
                <p:nvPr/>
              </p:nvSpPr>
              <p:spPr bwMode="auto">
                <a:xfrm>
                  <a:off x="5469" y="2197"/>
                  <a:ext cx="14" cy="0"/>
                </a:xfrm>
                <a:prstGeom prst="line">
                  <a:avLst/>
                </a:prstGeom>
                <a:noFill/>
                <a:ln w="9525">
                  <a:solidFill>
                    <a:srgbClr val="000000"/>
                  </a:solidFill>
                  <a:round/>
                  <a:headEnd/>
                  <a:tailEnd/>
                </a:ln>
              </p:spPr>
              <p:txBody>
                <a:bodyPr/>
                <a:lstStyle/>
                <a:p>
                  <a:endParaRPr lang="en-US"/>
                </a:p>
              </p:txBody>
            </p:sp>
            <p:sp>
              <p:nvSpPr>
                <p:cNvPr id="87234" name="Line 194"/>
                <p:cNvSpPr>
                  <a:spLocks noChangeShapeType="1"/>
                </p:cNvSpPr>
                <p:nvPr/>
              </p:nvSpPr>
              <p:spPr bwMode="auto">
                <a:xfrm flipV="1">
                  <a:off x="5483" y="2148"/>
                  <a:ext cx="0" cy="49"/>
                </a:xfrm>
                <a:prstGeom prst="line">
                  <a:avLst/>
                </a:prstGeom>
                <a:noFill/>
                <a:ln w="9525">
                  <a:solidFill>
                    <a:srgbClr val="000000"/>
                  </a:solidFill>
                  <a:round/>
                  <a:headEnd/>
                  <a:tailEnd/>
                </a:ln>
              </p:spPr>
              <p:txBody>
                <a:bodyPr/>
                <a:lstStyle/>
                <a:p>
                  <a:endParaRPr lang="en-US"/>
                </a:p>
              </p:txBody>
            </p:sp>
            <p:sp>
              <p:nvSpPr>
                <p:cNvPr id="87235" name="Line 195"/>
                <p:cNvSpPr>
                  <a:spLocks noChangeShapeType="1"/>
                </p:cNvSpPr>
                <p:nvPr/>
              </p:nvSpPr>
              <p:spPr bwMode="auto">
                <a:xfrm flipV="1">
                  <a:off x="5483" y="2136"/>
                  <a:ext cx="16" cy="12"/>
                </a:xfrm>
                <a:prstGeom prst="line">
                  <a:avLst/>
                </a:prstGeom>
                <a:noFill/>
                <a:ln w="9525">
                  <a:solidFill>
                    <a:srgbClr val="000000"/>
                  </a:solidFill>
                  <a:round/>
                  <a:headEnd/>
                  <a:tailEnd/>
                </a:ln>
              </p:spPr>
              <p:txBody>
                <a:bodyPr/>
                <a:lstStyle/>
                <a:p>
                  <a:endParaRPr lang="en-US"/>
                </a:p>
              </p:txBody>
            </p:sp>
            <p:sp>
              <p:nvSpPr>
                <p:cNvPr id="87236" name="Line 196"/>
                <p:cNvSpPr>
                  <a:spLocks noChangeShapeType="1"/>
                </p:cNvSpPr>
                <p:nvPr/>
              </p:nvSpPr>
              <p:spPr bwMode="auto">
                <a:xfrm flipH="1" flipV="1">
                  <a:off x="5454" y="2136"/>
                  <a:ext cx="15" cy="12"/>
                </a:xfrm>
                <a:prstGeom prst="line">
                  <a:avLst/>
                </a:prstGeom>
                <a:noFill/>
                <a:ln w="9525">
                  <a:solidFill>
                    <a:srgbClr val="000000"/>
                  </a:solidFill>
                  <a:round/>
                  <a:headEnd/>
                  <a:tailEnd/>
                </a:ln>
              </p:spPr>
              <p:txBody>
                <a:bodyPr/>
                <a:lstStyle/>
                <a:p>
                  <a:endParaRPr lang="en-US"/>
                </a:p>
              </p:txBody>
            </p:sp>
            <p:sp>
              <p:nvSpPr>
                <p:cNvPr id="87237" name="Line 197"/>
                <p:cNvSpPr>
                  <a:spLocks noChangeShapeType="1"/>
                </p:cNvSpPr>
                <p:nvPr/>
              </p:nvSpPr>
              <p:spPr bwMode="auto">
                <a:xfrm flipV="1">
                  <a:off x="5454" y="2100"/>
                  <a:ext cx="0" cy="36"/>
                </a:xfrm>
                <a:prstGeom prst="line">
                  <a:avLst/>
                </a:prstGeom>
                <a:noFill/>
                <a:ln w="9525">
                  <a:solidFill>
                    <a:srgbClr val="000000"/>
                  </a:solidFill>
                  <a:round/>
                  <a:headEnd/>
                  <a:tailEnd/>
                </a:ln>
              </p:spPr>
              <p:txBody>
                <a:bodyPr/>
                <a:lstStyle/>
                <a:p>
                  <a:endParaRPr lang="en-US"/>
                </a:p>
              </p:txBody>
            </p:sp>
            <p:sp>
              <p:nvSpPr>
                <p:cNvPr id="87238" name="Line 198"/>
                <p:cNvSpPr>
                  <a:spLocks noChangeShapeType="1"/>
                </p:cNvSpPr>
                <p:nvPr/>
              </p:nvSpPr>
              <p:spPr bwMode="auto">
                <a:xfrm flipV="1">
                  <a:off x="5499" y="2100"/>
                  <a:ext cx="0" cy="36"/>
                </a:xfrm>
                <a:prstGeom prst="line">
                  <a:avLst/>
                </a:prstGeom>
                <a:noFill/>
                <a:ln w="9525">
                  <a:solidFill>
                    <a:srgbClr val="000000"/>
                  </a:solidFill>
                  <a:round/>
                  <a:headEnd/>
                  <a:tailEnd/>
                </a:ln>
              </p:spPr>
              <p:txBody>
                <a:bodyPr/>
                <a:lstStyle/>
                <a:p>
                  <a:endParaRPr lang="en-US"/>
                </a:p>
              </p:txBody>
            </p:sp>
            <p:sp>
              <p:nvSpPr>
                <p:cNvPr id="87239" name="Line 199"/>
                <p:cNvSpPr>
                  <a:spLocks noChangeShapeType="1"/>
                </p:cNvSpPr>
                <p:nvPr/>
              </p:nvSpPr>
              <p:spPr bwMode="auto">
                <a:xfrm flipH="1">
                  <a:off x="5454" y="2100"/>
                  <a:ext cx="45" cy="0"/>
                </a:xfrm>
                <a:prstGeom prst="line">
                  <a:avLst/>
                </a:prstGeom>
                <a:noFill/>
                <a:ln w="9525">
                  <a:solidFill>
                    <a:srgbClr val="000000"/>
                  </a:solidFill>
                  <a:round/>
                  <a:headEnd/>
                  <a:tailEnd/>
                </a:ln>
              </p:spPr>
              <p:txBody>
                <a:bodyPr/>
                <a:lstStyle/>
                <a:p>
                  <a:endParaRPr lang="en-US"/>
                </a:p>
              </p:txBody>
            </p:sp>
          </p:grpSp>
          <p:grpSp>
            <p:nvGrpSpPr>
              <p:cNvPr id="28" name="Group 209"/>
              <p:cNvGrpSpPr>
                <a:grpSpLocks/>
              </p:cNvGrpSpPr>
              <p:nvPr/>
            </p:nvGrpSpPr>
            <p:grpSpPr bwMode="auto">
              <a:xfrm>
                <a:off x="4366" y="2066"/>
                <a:ext cx="45" cy="99"/>
                <a:chOff x="4366" y="2066"/>
                <a:chExt cx="45" cy="99"/>
              </a:xfrm>
            </p:grpSpPr>
            <p:sp>
              <p:nvSpPr>
                <p:cNvPr id="87241" name="Line 201"/>
                <p:cNvSpPr>
                  <a:spLocks noChangeShapeType="1"/>
                </p:cNvSpPr>
                <p:nvPr/>
              </p:nvSpPr>
              <p:spPr bwMode="auto">
                <a:xfrm flipV="1">
                  <a:off x="4381" y="2116"/>
                  <a:ext cx="0" cy="49"/>
                </a:xfrm>
                <a:prstGeom prst="line">
                  <a:avLst/>
                </a:prstGeom>
                <a:noFill/>
                <a:ln w="9525">
                  <a:solidFill>
                    <a:srgbClr val="000000"/>
                  </a:solidFill>
                  <a:round/>
                  <a:headEnd/>
                  <a:tailEnd/>
                </a:ln>
              </p:spPr>
              <p:txBody>
                <a:bodyPr/>
                <a:lstStyle/>
                <a:p>
                  <a:endParaRPr lang="en-US"/>
                </a:p>
              </p:txBody>
            </p:sp>
            <p:sp>
              <p:nvSpPr>
                <p:cNvPr id="87242" name="Line 202"/>
                <p:cNvSpPr>
                  <a:spLocks noChangeShapeType="1"/>
                </p:cNvSpPr>
                <p:nvPr/>
              </p:nvSpPr>
              <p:spPr bwMode="auto">
                <a:xfrm>
                  <a:off x="4381" y="2165"/>
                  <a:ext cx="15" cy="0"/>
                </a:xfrm>
                <a:prstGeom prst="line">
                  <a:avLst/>
                </a:prstGeom>
                <a:noFill/>
                <a:ln w="9525">
                  <a:solidFill>
                    <a:srgbClr val="000000"/>
                  </a:solidFill>
                  <a:round/>
                  <a:headEnd/>
                  <a:tailEnd/>
                </a:ln>
              </p:spPr>
              <p:txBody>
                <a:bodyPr/>
                <a:lstStyle/>
                <a:p>
                  <a:endParaRPr lang="en-US"/>
                </a:p>
              </p:txBody>
            </p:sp>
            <p:sp>
              <p:nvSpPr>
                <p:cNvPr id="87243" name="Line 203"/>
                <p:cNvSpPr>
                  <a:spLocks noChangeShapeType="1"/>
                </p:cNvSpPr>
                <p:nvPr/>
              </p:nvSpPr>
              <p:spPr bwMode="auto">
                <a:xfrm flipV="1">
                  <a:off x="4396" y="2116"/>
                  <a:ext cx="0" cy="49"/>
                </a:xfrm>
                <a:prstGeom prst="line">
                  <a:avLst/>
                </a:prstGeom>
                <a:noFill/>
                <a:ln w="9525">
                  <a:solidFill>
                    <a:srgbClr val="000000"/>
                  </a:solidFill>
                  <a:round/>
                  <a:headEnd/>
                  <a:tailEnd/>
                </a:ln>
              </p:spPr>
              <p:txBody>
                <a:bodyPr/>
                <a:lstStyle/>
                <a:p>
                  <a:endParaRPr lang="en-US"/>
                </a:p>
              </p:txBody>
            </p:sp>
            <p:sp>
              <p:nvSpPr>
                <p:cNvPr id="87244" name="Line 204"/>
                <p:cNvSpPr>
                  <a:spLocks noChangeShapeType="1"/>
                </p:cNvSpPr>
                <p:nvPr/>
              </p:nvSpPr>
              <p:spPr bwMode="auto">
                <a:xfrm flipV="1">
                  <a:off x="4396" y="2104"/>
                  <a:ext cx="15" cy="12"/>
                </a:xfrm>
                <a:prstGeom prst="line">
                  <a:avLst/>
                </a:prstGeom>
                <a:noFill/>
                <a:ln w="9525">
                  <a:solidFill>
                    <a:srgbClr val="000000"/>
                  </a:solidFill>
                  <a:round/>
                  <a:headEnd/>
                  <a:tailEnd/>
                </a:ln>
              </p:spPr>
              <p:txBody>
                <a:bodyPr/>
                <a:lstStyle/>
                <a:p>
                  <a:endParaRPr lang="en-US"/>
                </a:p>
              </p:txBody>
            </p:sp>
            <p:sp>
              <p:nvSpPr>
                <p:cNvPr id="87245" name="Line 205"/>
                <p:cNvSpPr>
                  <a:spLocks noChangeShapeType="1"/>
                </p:cNvSpPr>
                <p:nvPr/>
              </p:nvSpPr>
              <p:spPr bwMode="auto">
                <a:xfrm flipH="1" flipV="1">
                  <a:off x="4366" y="2104"/>
                  <a:ext cx="15" cy="12"/>
                </a:xfrm>
                <a:prstGeom prst="line">
                  <a:avLst/>
                </a:prstGeom>
                <a:noFill/>
                <a:ln w="9525">
                  <a:solidFill>
                    <a:srgbClr val="000000"/>
                  </a:solidFill>
                  <a:round/>
                  <a:headEnd/>
                  <a:tailEnd/>
                </a:ln>
              </p:spPr>
              <p:txBody>
                <a:bodyPr/>
                <a:lstStyle/>
                <a:p>
                  <a:endParaRPr lang="en-US"/>
                </a:p>
              </p:txBody>
            </p:sp>
            <p:sp>
              <p:nvSpPr>
                <p:cNvPr id="87246" name="Line 206"/>
                <p:cNvSpPr>
                  <a:spLocks noChangeShapeType="1"/>
                </p:cNvSpPr>
                <p:nvPr/>
              </p:nvSpPr>
              <p:spPr bwMode="auto">
                <a:xfrm flipV="1">
                  <a:off x="4366" y="2066"/>
                  <a:ext cx="0" cy="38"/>
                </a:xfrm>
                <a:prstGeom prst="line">
                  <a:avLst/>
                </a:prstGeom>
                <a:noFill/>
                <a:ln w="9525">
                  <a:solidFill>
                    <a:srgbClr val="000000"/>
                  </a:solidFill>
                  <a:round/>
                  <a:headEnd/>
                  <a:tailEnd/>
                </a:ln>
              </p:spPr>
              <p:txBody>
                <a:bodyPr/>
                <a:lstStyle/>
                <a:p>
                  <a:endParaRPr lang="en-US"/>
                </a:p>
              </p:txBody>
            </p:sp>
            <p:sp>
              <p:nvSpPr>
                <p:cNvPr id="87247" name="Line 207"/>
                <p:cNvSpPr>
                  <a:spLocks noChangeShapeType="1"/>
                </p:cNvSpPr>
                <p:nvPr/>
              </p:nvSpPr>
              <p:spPr bwMode="auto">
                <a:xfrm flipV="1">
                  <a:off x="4411" y="2066"/>
                  <a:ext cx="0" cy="38"/>
                </a:xfrm>
                <a:prstGeom prst="line">
                  <a:avLst/>
                </a:prstGeom>
                <a:noFill/>
                <a:ln w="9525">
                  <a:solidFill>
                    <a:srgbClr val="000000"/>
                  </a:solidFill>
                  <a:round/>
                  <a:headEnd/>
                  <a:tailEnd/>
                </a:ln>
              </p:spPr>
              <p:txBody>
                <a:bodyPr/>
                <a:lstStyle/>
                <a:p>
                  <a:endParaRPr lang="en-US"/>
                </a:p>
              </p:txBody>
            </p:sp>
            <p:sp>
              <p:nvSpPr>
                <p:cNvPr id="87248" name="Line 208"/>
                <p:cNvSpPr>
                  <a:spLocks noChangeShapeType="1"/>
                </p:cNvSpPr>
                <p:nvPr/>
              </p:nvSpPr>
              <p:spPr bwMode="auto">
                <a:xfrm flipH="1">
                  <a:off x="4366" y="2066"/>
                  <a:ext cx="45" cy="0"/>
                </a:xfrm>
                <a:prstGeom prst="line">
                  <a:avLst/>
                </a:prstGeom>
                <a:noFill/>
                <a:ln w="9525">
                  <a:solidFill>
                    <a:srgbClr val="000000"/>
                  </a:solidFill>
                  <a:round/>
                  <a:headEnd/>
                  <a:tailEnd/>
                </a:ln>
              </p:spPr>
              <p:txBody>
                <a:bodyPr/>
                <a:lstStyle/>
                <a:p>
                  <a:endParaRPr lang="en-US"/>
                </a:p>
              </p:txBody>
            </p:sp>
          </p:grpSp>
          <p:sp>
            <p:nvSpPr>
              <p:cNvPr id="87250" name="Freeform 210"/>
              <p:cNvSpPr>
                <a:spLocks/>
              </p:cNvSpPr>
              <p:nvPr/>
            </p:nvSpPr>
            <p:spPr bwMode="auto">
              <a:xfrm>
                <a:off x="4320" y="1968"/>
                <a:ext cx="91" cy="164"/>
              </a:xfrm>
              <a:custGeom>
                <a:avLst/>
                <a:gdLst/>
                <a:ahLst/>
                <a:cxnLst>
                  <a:cxn ang="0">
                    <a:pos x="181" y="142"/>
                  </a:cxn>
                  <a:cxn ang="0">
                    <a:pos x="0" y="0"/>
                  </a:cxn>
                  <a:cxn ang="0">
                    <a:pos x="0" y="187"/>
                  </a:cxn>
                  <a:cxn ang="0">
                    <a:pos x="181" y="328"/>
                  </a:cxn>
                  <a:cxn ang="0">
                    <a:pos x="181" y="142"/>
                  </a:cxn>
                </a:cxnLst>
                <a:rect l="0" t="0" r="r" b="b"/>
                <a:pathLst>
                  <a:path w="181" h="328">
                    <a:moveTo>
                      <a:pt x="181" y="142"/>
                    </a:moveTo>
                    <a:lnTo>
                      <a:pt x="0" y="0"/>
                    </a:lnTo>
                    <a:lnTo>
                      <a:pt x="0" y="187"/>
                    </a:lnTo>
                    <a:lnTo>
                      <a:pt x="181" y="328"/>
                    </a:lnTo>
                    <a:lnTo>
                      <a:pt x="181" y="142"/>
                    </a:lnTo>
                    <a:close/>
                  </a:path>
                </a:pathLst>
              </a:custGeom>
              <a:solidFill>
                <a:srgbClr val="FFFFFF"/>
              </a:solidFill>
              <a:ln w="9525">
                <a:solidFill>
                  <a:srgbClr val="000000"/>
                </a:solidFill>
                <a:prstDash val="solid"/>
                <a:round/>
                <a:headEnd/>
                <a:tailEnd/>
              </a:ln>
            </p:spPr>
            <p:txBody>
              <a:bodyPr/>
              <a:lstStyle/>
              <a:p>
                <a:endParaRPr lang="en-US"/>
              </a:p>
            </p:txBody>
          </p: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Middle Level Language</a:t>
            </a:r>
            <a:endParaRPr lang="en-US" dirty="0"/>
          </a:p>
        </p:txBody>
      </p:sp>
      <p:sp>
        <p:nvSpPr>
          <p:cNvPr id="3" name="Content Placeholder 2"/>
          <p:cNvSpPr>
            <a:spLocks noGrp="1"/>
          </p:cNvSpPr>
          <p:nvPr>
            <p:ph idx="1"/>
            <p:custDataLst>
              <p:tags r:id="rId2"/>
            </p:custDataLst>
          </p:nvPr>
        </p:nvSpPr>
        <p:spPr>
          <a:xfrm>
            <a:off x="457200" y="1371600"/>
            <a:ext cx="8229600" cy="5181600"/>
          </a:xfrm>
        </p:spPr>
        <p:txBody>
          <a:bodyPr>
            <a:normAutofit fontScale="92500"/>
          </a:bodyPr>
          <a:lstStyle/>
          <a:p>
            <a:r>
              <a:rPr lang="en-US" dirty="0" smtClean="0"/>
              <a:t>Above assembler, </a:t>
            </a:r>
            <a:r>
              <a:rPr lang="en-US" dirty="0" smtClean="0"/>
              <a:t>provides </a:t>
            </a:r>
            <a:r>
              <a:rPr lang="en-US" dirty="0" smtClean="0"/>
              <a:t>ability to develop high level constructs that are already defined in a high level language. </a:t>
            </a:r>
          </a:p>
          <a:p>
            <a:r>
              <a:rPr lang="en-US" dirty="0" smtClean="0"/>
              <a:t>BUT C </a:t>
            </a:r>
            <a:r>
              <a:rPr lang="en-US" dirty="0" smtClean="0"/>
              <a:t>does not abstract the machine hardware from the programmer.</a:t>
            </a:r>
          </a:p>
          <a:p>
            <a:pPr lvl="1"/>
            <a:r>
              <a:rPr lang="en-US" dirty="0" smtClean="0"/>
              <a:t>Gives ability to manipulate down to the bit and byte level, and allows ability to use physical addresses </a:t>
            </a:r>
          </a:p>
          <a:p>
            <a:pPr lvl="1"/>
            <a:r>
              <a:rPr lang="en-US" dirty="0" smtClean="0"/>
              <a:t>You can build routines to interface with peripherals making it possible to use in small embedded systems</a:t>
            </a:r>
          </a:p>
          <a:p>
            <a:pPr lvl="1"/>
            <a:r>
              <a:rPr lang="en-US" dirty="0" smtClean="0"/>
              <a:t>The programmer still has control over embedded resources like memory space</a:t>
            </a:r>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Why C?</a:t>
            </a:r>
            <a:endParaRPr lang="en-US" dirty="0"/>
          </a:p>
        </p:txBody>
      </p:sp>
      <p:sp>
        <p:nvSpPr>
          <p:cNvPr id="3" name="Content Placeholder 2"/>
          <p:cNvSpPr>
            <a:spLocks noGrp="1"/>
          </p:cNvSpPr>
          <p:nvPr>
            <p:ph idx="1"/>
            <p:custDataLst>
              <p:tags r:id="rId2"/>
            </p:custDataLst>
          </p:nvPr>
        </p:nvSpPr>
        <p:spPr/>
        <p:txBody>
          <a:bodyPr/>
          <a:lstStyle/>
          <a:p>
            <a:r>
              <a:rPr lang="en-US" dirty="0" smtClean="0"/>
              <a:t>Minimal language – only 32 keywords </a:t>
            </a:r>
          </a:p>
          <a:p>
            <a:r>
              <a:rPr lang="en-US" dirty="0" smtClean="0"/>
              <a:t>Since it is lower level and closer to assembly language; easier to write a compiler.  Most processors have a C compiler </a:t>
            </a:r>
          </a:p>
          <a:p>
            <a:r>
              <a:rPr lang="en-US" dirty="0" smtClean="0"/>
              <a:t>Fast efficient code, taking away the need to optimize portions of the code in assembler.</a:t>
            </a:r>
          </a:p>
          <a:p>
            <a:r>
              <a:rPr lang="en-US" dirty="0" smtClean="0"/>
              <a:t>Portable – if you write it for one hardware target, fairly easy to port it to another target.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Structured Language</a:t>
            </a:r>
            <a:endParaRPr lang="en-US" dirty="0"/>
          </a:p>
        </p:txBody>
      </p:sp>
      <p:sp>
        <p:nvSpPr>
          <p:cNvPr id="3" name="Content Placeholder 2"/>
          <p:cNvSpPr>
            <a:spLocks noGrp="1"/>
          </p:cNvSpPr>
          <p:nvPr>
            <p:ph idx="1"/>
            <p:custDataLst>
              <p:tags r:id="rId2"/>
            </p:custDataLst>
          </p:nvPr>
        </p:nvSpPr>
        <p:spPr/>
        <p:txBody>
          <a:bodyPr/>
          <a:lstStyle/>
          <a:p>
            <a:r>
              <a:rPr lang="en-US" dirty="0" smtClean="0"/>
              <a:t>The ability to organize your code in blocks or functions.</a:t>
            </a:r>
          </a:p>
          <a:p>
            <a:r>
              <a:rPr lang="en-US" dirty="0" smtClean="0"/>
              <a:t>Subroutines with local variables (absence of Global variables)</a:t>
            </a:r>
          </a:p>
          <a:p>
            <a:r>
              <a:rPr lang="en-US" dirty="0" smtClean="0"/>
              <a:t>Loop constructs like while, do/while, and for</a:t>
            </a:r>
          </a:p>
          <a:p>
            <a:r>
              <a:rPr lang="en-US" dirty="0" smtClean="0"/>
              <a:t>The avoidance of </a:t>
            </a:r>
            <a:r>
              <a:rPr lang="en-US" dirty="0" err="1" smtClean="0"/>
              <a:t>goto</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Compiled vs. Interpreted </a:t>
            </a:r>
            <a:endParaRPr lang="en-US" dirty="0"/>
          </a:p>
        </p:txBody>
      </p:sp>
      <p:sp>
        <p:nvSpPr>
          <p:cNvPr id="3" name="Content Placeholder 2"/>
          <p:cNvSpPr>
            <a:spLocks noGrp="1"/>
          </p:cNvSpPr>
          <p:nvPr>
            <p:ph idx="1"/>
          </p:nvPr>
        </p:nvSpPr>
        <p:spPr/>
        <p:txBody>
          <a:bodyPr/>
          <a:lstStyle/>
          <a:p>
            <a:r>
              <a:rPr lang="en-US" dirty="0" smtClean="0"/>
              <a:t>The C language source code is compiled and made into hex or machine code.</a:t>
            </a:r>
          </a:p>
          <a:p>
            <a:r>
              <a:rPr lang="en-US" dirty="0" smtClean="0"/>
              <a:t>Interpreted languages like BASIC or Java (some forms) execute at run time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Assignment</a:t>
            </a:r>
            <a:endParaRPr lang="en-US" dirty="0"/>
          </a:p>
        </p:txBody>
      </p:sp>
      <p:sp>
        <p:nvSpPr>
          <p:cNvPr id="3" name="Content Placeholder 2"/>
          <p:cNvSpPr>
            <a:spLocks noGrp="1"/>
          </p:cNvSpPr>
          <p:nvPr>
            <p:ph idx="1"/>
          </p:nvPr>
        </p:nvSpPr>
        <p:spPr/>
        <p:txBody>
          <a:bodyPr/>
          <a:lstStyle/>
          <a:p>
            <a:r>
              <a:rPr lang="en-US" dirty="0" smtClean="0"/>
              <a:t>In the data sheet posted on blackboard for this lecture read:</a:t>
            </a:r>
          </a:p>
          <a:p>
            <a:pPr lvl="1"/>
            <a:r>
              <a:rPr lang="en-US" dirty="0" smtClean="0"/>
              <a:t>Section 1 (overview)</a:t>
            </a:r>
          </a:p>
          <a:p>
            <a:pPr lvl="1"/>
            <a:r>
              <a:rPr lang="en-US" dirty="0" smtClean="0"/>
              <a:t>Section 3 (CPU)</a:t>
            </a:r>
          </a:p>
          <a:p>
            <a:pPr lvl="1"/>
            <a:r>
              <a:rPr lang="en-US" dirty="0" smtClean="0"/>
              <a:t>Section 4 (memory organization)</a:t>
            </a:r>
          </a:p>
          <a:p>
            <a:pPr lvl="1"/>
            <a:r>
              <a:rPr lang="en-US" dirty="0" smtClean="0"/>
              <a:t>Section 11 (I/O ports)</a:t>
            </a:r>
          </a:p>
          <a:p>
            <a:r>
              <a:rPr lang="en-US" dirty="0" smtClean="0"/>
              <a:t>For next Thursday look over </a:t>
            </a:r>
          </a:p>
          <a:p>
            <a:pPr lvl="1"/>
            <a:r>
              <a:rPr lang="en-US" dirty="0" smtClean="0"/>
              <a:t>Section 12 (Timer 1)</a:t>
            </a:r>
          </a:p>
          <a:p>
            <a:pPr lvl="1"/>
            <a:endParaRPr lang="en-US" dirty="0"/>
          </a:p>
        </p:txBody>
      </p:sp>
    </p:spTree>
    <p:extLst>
      <p:ext uri="{BB962C8B-B14F-4D97-AF65-F5344CB8AC3E}">
        <p14:creationId xmlns:p14="http://schemas.microsoft.com/office/powerpoint/2010/main" val="298848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dsPIC33 high-Performance 16-bit Digital Signal Controllers Data Sheet</a:t>
            </a:r>
            <a:endParaRPr lang="en-US" dirty="0"/>
          </a:p>
        </p:txBody>
      </p:sp>
      <p:sp>
        <p:nvSpPr>
          <p:cNvPr id="3" name="Content Placeholder 2"/>
          <p:cNvSpPr>
            <a:spLocks noGrp="1"/>
          </p:cNvSpPr>
          <p:nvPr>
            <p:ph idx="1"/>
          </p:nvPr>
        </p:nvSpPr>
        <p:spPr/>
        <p:txBody>
          <a:bodyPr>
            <a:normAutofit lnSpcReduction="10000"/>
          </a:bodyPr>
          <a:lstStyle/>
          <a:p>
            <a:r>
              <a:rPr lang="en-US" dirty="0" smtClean="0"/>
              <a:t>The data sheet for this part is 350 pages</a:t>
            </a:r>
          </a:p>
          <a:p>
            <a:r>
              <a:rPr lang="en-US" dirty="0" smtClean="0"/>
              <a:t>It is essential that you get a hard copy of the data sheet to use in the lab and on exams.</a:t>
            </a:r>
          </a:p>
          <a:p>
            <a:r>
              <a:rPr lang="en-US" dirty="0" smtClean="0"/>
              <a:t>The data sheet can be purchased for $10 from Mrs. </a:t>
            </a:r>
            <a:r>
              <a:rPr lang="en-US" dirty="0" err="1" smtClean="0"/>
              <a:t>Mlynarski</a:t>
            </a:r>
            <a:r>
              <a:rPr lang="en-US" dirty="0" smtClean="0"/>
              <a:t> in the engineering office</a:t>
            </a:r>
          </a:p>
          <a:p>
            <a:r>
              <a:rPr lang="en-US" dirty="0" smtClean="0"/>
              <a:t>You will be refunded the $10 if you bring the data sheet back at the end of the semester</a:t>
            </a:r>
          </a:p>
          <a:p>
            <a:r>
              <a:rPr lang="en-US" dirty="0" smtClean="0"/>
              <a:t>Newest revision ‘D’ is posted on Blackboard (hard copy is ‘C’ can be corrected to ‘D’)</a:t>
            </a:r>
            <a:endParaRPr lang="en-US" dirty="0"/>
          </a:p>
        </p:txBody>
      </p:sp>
    </p:spTree>
    <p:extLst>
      <p:ext uri="{BB962C8B-B14F-4D97-AF65-F5344CB8AC3E}">
        <p14:creationId xmlns:p14="http://schemas.microsoft.com/office/powerpoint/2010/main" val="3530393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C program</a:t>
            </a:r>
            <a:endParaRPr lang="en-US" dirty="0"/>
          </a:p>
        </p:txBody>
      </p:sp>
      <p:sp>
        <p:nvSpPr>
          <p:cNvPr id="3" name="Content Placeholder 2"/>
          <p:cNvSpPr>
            <a:spLocks noGrp="1"/>
          </p:cNvSpPr>
          <p:nvPr>
            <p:ph idx="1"/>
          </p:nvPr>
        </p:nvSpPr>
        <p:spPr/>
        <p:txBody>
          <a:bodyPr>
            <a:normAutofit/>
          </a:bodyPr>
          <a:lstStyle/>
          <a:p>
            <a:r>
              <a:rPr lang="en-US" dirty="0" smtClean="0"/>
              <a:t>Free form programming</a:t>
            </a:r>
          </a:p>
          <a:p>
            <a:pPr lvl="1"/>
            <a:r>
              <a:rPr lang="en-US" dirty="0" smtClean="0"/>
              <a:t>The column that a statement begins in has no meaning to the compiler (compare to assembler labels in column 1)</a:t>
            </a:r>
          </a:p>
          <a:p>
            <a:r>
              <a:rPr lang="en-US" dirty="0" smtClean="0"/>
              <a:t>Comments</a:t>
            </a:r>
          </a:p>
          <a:p>
            <a:r>
              <a:rPr lang="en-US" dirty="0" smtClean="0"/>
              <a:t>Declarations</a:t>
            </a:r>
          </a:p>
          <a:p>
            <a:r>
              <a:rPr lang="en-US" dirty="0" smtClean="0"/>
              <a:t>Statements</a:t>
            </a:r>
          </a:p>
          <a:p>
            <a:r>
              <a:rPr lang="en-US" dirty="0" smtClean="0"/>
              <a:t>White Space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228600" y="838200"/>
            <a:ext cx="8267700" cy="5410200"/>
          </a:xfrm>
          <a:prstGeom prst="rect">
            <a:avLst/>
          </a:prstGeom>
          <a:noFill/>
          <a:ln w="9525">
            <a:noFill/>
            <a:miter lim="800000"/>
            <a:headEnd/>
            <a:tailEnd/>
          </a:ln>
          <a:effectLst/>
        </p:spPr>
        <p:txBody>
          <a:bodyPr wrap="none">
            <a:spAutoFit/>
          </a:bodyPr>
          <a:lstStyle/>
          <a:p>
            <a:r>
              <a:rPr lang="en-US" sz="1400" dirty="0" smtClean="0">
                <a:latin typeface="Courier New" pitchFamily="49" charset="0"/>
              </a:rPr>
              <a:t>/***************************************************************************</a:t>
            </a:r>
          </a:p>
          <a:p>
            <a:r>
              <a:rPr lang="en-US" sz="1400" dirty="0" smtClean="0">
                <a:latin typeface="Courier New" pitchFamily="49" charset="0"/>
              </a:rPr>
              <a:t>Example1.</a:t>
            </a:r>
          </a:p>
          <a:p>
            <a:r>
              <a:rPr lang="en-US" sz="1400" dirty="0" smtClean="0">
                <a:latin typeface="Courier New" pitchFamily="49" charset="0"/>
              </a:rPr>
              <a:t>Introductory Example of C Programming, with </a:t>
            </a:r>
            <a:r>
              <a:rPr lang="en-US" sz="1400" dirty="0" err="1" smtClean="0">
                <a:latin typeface="Courier New" pitchFamily="49" charset="0"/>
              </a:rPr>
              <a:t>dsPIC</a:t>
            </a:r>
            <a:r>
              <a:rPr lang="en-US" sz="1400" dirty="0" smtClean="0">
                <a:latin typeface="Courier New" pitchFamily="49" charset="0"/>
              </a:rPr>
              <a:t> Series Microcontroller.</a:t>
            </a:r>
          </a:p>
          <a:p>
            <a:r>
              <a:rPr lang="en-US" sz="1400" dirty="0" smtClean="0">
                <a:latin typeface="Courier New" pitchFamily="49" charset="0"/>
              </a:rPr>
              <a:t>16-bit value output by Port B is continuously incremented.  </a:t>
            </a:r>
          </a:p>
          <a:p>
            <a:r>
              <a:rPr lang="en-US" sz="1400" dirty="0" err="1" smtClean="0">
                <a:latin typeface="Courier New" pitchFamily="49" charset="0"/>
              </a:rPr>
              <a:t>WDB</a:t>
            </a:r>
            <a:r>
              <a:rPr lang="en-US" sz="1400" dirty="0" smtClean="0">
                <a:latin typeface="Courier New" pitchFamily="49" charset="0"/>
              </a:rPr>
              <a:t> 01.14.13 						Tested 01.14.13</a:t>
            </a:r>
          </a:p>
          <a:p>
            <a:r>
              <a:rPr lang="en-US" sz="1400" dirty="0" smtClean="0">
                <a:latin typeface="Courier New" pitchFamily="49" charset="0"/>
              </a:rPr>
              <a:t>***************************************************************************/</a:t>
            </a:r>
          </a:p>
          <a:p>
            <a:endParaRPr lang="en-US" sz="1400" dirty="0" smtClean="0">
              <a:latin typeface="Courier New" pitchFamily="49" charset="0"/>
            </a:endParaRPr>
          </a:p>
          <a:p>
            <a:r>
              <a:rPr lang="en-US" sz="1400" dirty="0" smtClean="0">
                <a:latin typeface="Courier New" pitchFamily="49" charset="0"/>
              </a:rPr>
              <a:t>//Include 33FJ256GP710A header file, for all processor-specific declarations</a:t>
            </a:r>
          </a:p>
          <a:p>
            <a:r>
              <a:rPr lang="en-US" sz="1400" dirty="0" smtClean="0">
                <a:latin typeface="Courier New" pitchFamily="49" charset="0"/>
              </a:rPr>
              <a:t>#include &lt;p33FJ256GP710A.h&gt;  </a:t>
            </a:r>
          </a:p>
          <a:p>
            <a:endParaRPr lang="en-US" sz="1400" dirty="0" smtClean="0">
              <a:latin typeface="Courier New" pitchFamily="49" charset="0"/>
            </a:endParaRPr>
          </a:p>
          <a:p>
            <a:r>
              <a:rPr lang="en-US" sz="1400" dirty="0" smtClean="0">
                <a:latin typeface="Courier New" pitchFamily="49" charset="0"/>
              </a:rPr>
              <a:t>unsigned </a:t>
            </a:r>
            <a:r>
              <a:rPr lang="en-US" sz="1400" dirty="0" err="1" smtClean="0">
                <a:latin typeface="Courier New" pitchFamily="49" charset="0"/>
              </a:rPr>
              <a:t>int</a:t>
            </a:r>
            <a:r>
              <a:rPr lang="en-US" sz="1400" dirty="0" smtClean="0">
                <a:latin typeface="Courier New" pitchFamily="49" charset="0"/>
              </a:rPr>
              <a:t> counter;	//specify counter as unsigned character</a:t>
            </a:r>
          </a:p>
          <a:p>
            <a:endParaRPr lang="en-US" sz="1400" dirty="0" smtClean="0">
              <a:latin typeface="Courier New" pitchFamily="49" charset="0"/>
            </a:endParaRPr>
          </a:p>
          <a:p>
            <a:r>
              <a:rPr lang="en-US" sz="1400" dirty="0" smtClean="0">
                <a:latin typeface="Courier New" pitchFamily="49" charset="0"/>
              </a:rPr>
              <a:t>void main (void)		//main function starts here</a:t>
            </a:r>
          </a:p>
          <a:p>
            <a:r>
              <a:rPr lang="en-US" sz="1400" dirty="0" smtClean="0">
                <a:latin typeface="Courier New" pitchFamily="49" charset="0"/>
              </a:rPr>
              <a:t>{</a:t>
            </a:r>
          </a:p>
          <a:p>
            <a:r>
              <a:rPr lang="en-US" sz="1400" dirty="0" smtClean="0">
                <a:latin typeface="Courier New" pitchFamily="49" charset="0"/>
              </a:rPr>
              <a:t>  </a:t>
            </a:r>
            <a:r>
              <a:rPr lang="en-US" sz="1400" dirty="0" err="1" smtClean="0">
                <a:latin typeface="Courier New" pitchFamily="49" charset="0"/>
              </a:rPr>
              <a:t>TRISB</a:t>
            </a:r>
            <a:r>
              <a:rPr lang="en-US" sz="1400" dirty="0" smtClean="0">
                <a:latin typeface="Courier New" pitchFamily="49" charset="0"/>
              </a:rPr>
              <a:t> = 0;      	// </a:t>
            </a:r>
            <a:r>
              <a:rPr lang="en-US" sz="1400" dirty="0" err="1" smtClean="0">
                <a:latin typeface="Courier New" pitchFamily="49" charset="0"/>
              </a:rPr>
              <a:t>initialise</a:t>
            </a:r>
            <a:r>
              <a:rPr lang="en-US" sz="1400" dirty="0" smtClean="0">
                <a:latin typeface="Courier New" pitchFamily="49" charset="0"/>
              </a:rPr>
              <a:t> all bits of </a:t>
            </a:r>
            <a:r>
              <a:rPr lang="en-US" sz="1400" dirty="0" err="1" smtClean="0">
                <a:latin typeface="Courier New" pitchFamily="49" charset="0"/>
              </a:rPr>
              <a:t>PORTB</a:t>
            </a:r>
            <a:r>
              <a:rPr lang="en-US" sz="1400" dirty="0" smtClean="0">
                <a:latin typeface="Courier New" pitchFamily="49" charset="0"/>
              </a:rPr>
              <a:t> as output  </a:t>
            </a:r>
          </a:p>
          <a:p>
            <a:r>
              <a:rPr lang="en-US" sz="1400" dirty="0" smtClean="0">
                <a:latin typeface="Courier New" pitchFamily="49" charset="0"/>
              </a:rPr>
              <a:t>  counter = 1;		//counter value is </a:t>
            </a:r>
            <a:r>
              <a:rPr lang="en-US" sz="1400" dirty="0" err="1" smtClean="0">
                <a:latin typeface="Courier New" pitchFamily="49" charset="0"/>
              </a:rPr>
              <a:t>initialised</a:t>
            </a:r>
            <a:r>
              <a:rPr lang="en-US" sz="1400" dirty="0" smtClean="0">
                <a:latin typeface="Courier New" pitchFamily="49" charset="0"/>
              </a:rPr>
              <a:t> to 1</a:t>
            </a:r>
          </a:p>
          <a:p>
            <a:r>
              <a:rPr lang="en-US" sz="1400" dirty="0" smtClean="0">
                <a:latin typeface="Courier New" pitchFamily="49" charset="0"/>
              </a:rPr>
              <a:t>  AD1PCFGL = 0xFFFF; // turn off analog function on </a:t>
            </a:r>
            <a:r>
              <a:rPr lang="en-US" sz="1400" dirty="0" err="1" smtClean="0">
                <a:latin typeface="Courier New" pitchFamily="49" charset="0"/>
              </a:rPr>
              <a:t>portb</a:t>
            </a:r>
            <a:r>
              <a:rPr lang="en-US" sz="1400" dirty="0" smtClean="0">
                <a:latin typeface="Courier New" pitchFamily="49" charset="0"/>
              </a:rPr>
              <a:t> I/O pins</a:t>
            </a:r>
          </a:p>
          <a:p>
            <a:endParaRPr lang="en-US" sz="1400" dirty="0" smtClean="0">
              <a:latin typeface="Courier New" pitchFamily="49" charset="0"/>
            </a:endParaRPr>
          </a:p>
          <a:p>
            <a:r>
              <a:rPr lang="en-US" sz="1400" dirty="0" smtClean="0">
                <a:latin typeface="Courier New" pitchFamily="49" charset="0"/>
              </a:rPr>
              <a:t>  while (1)</a:t>
            </a:r>
          </a:p>
          <a:p>
            <a:r>
              <a:rPr lang="en-US" sz="1400" dirty="0" smtClean="0">
                <a:latin typeface="Courier New" pitchFamily="49" charset="0"/>
              </a:rPr>
              <a:t>    {</a:t>
            </a:r>
          </a:p>
          <a:p>
            <a:r>
              <a:rPr lang="en-US" sz="1400" dirty="0" smtClean="0">
                <a:latin typeface="Courier New" pitchFamily="49" charset="0"/>
              </a:rPr>
              <a:t>    </a:t>
            </a:r>
            <a:r>
              <a:rPr lang="en-US" sz="1400" dirty="0" err="1" smtClean="0">
                <a:latin typeface="Courier New" pitchFamily="49" charset="0"/>
              </a:rPr>
              <a:t>PORTB</a:t>
            </a:r>
            <a:r>
              <a:rPr lang="en-US" sz="1400" dirty="0" smtClean="0">
                <a:latin typeface="Courier New" pitchFamily="49" charset="0"/>
              </a:rPr>
              <a:t> = counter;   	// Move 'counter' value to Port B</a:t>
            </a:r>
          </a:p>
          <a:p>
            <a:r>
              <a:rPr lang="en-US" sz="1400" dirty="0" smtClean="0">
                <a:latin typeface="Courier New" pitchFamily="49" charset="0"/>
              </a:rPr>
              <a:t>    counter = counter + 1; //Increment counter</a:t>
            </a:r>
          </a:p>
          <a:p>
            <a:r>
              <a:rPr lang="en-US" sz="1400" dirty="0" smtClean="0">
                <a:latin typeface="Courier New" pitchFamily="49" charset="0"/>
              </a:rPr>
              <a:t>    }</a:t>
            </a:r>
          </a:p>
          <a:p>
            <a:r>
              <a:rPr lang="en-US" sz="1400" dirty="0" smtClean="0">
                <a:latin typeface="Courier New" pitchFamily="49" charset="0"/>
              </a:rPr>
              <a:t>}</a:t>
            </a:r>
            <a:endParaRPr lang="en-US" sz="1400" dirty="0">
              <a:latin typeface="Courier New" pitchFamily="49" charset="0"/>
            </a:endParaRPr>
          </a:p>
        </p:txBody>
      </p:sp>
      <p:sp>
        <p:nvSpPr>
          <p:cNvPr id="131075" name="Text Box 3"/>
          <p:cNvSpPr txBox="1">
            <a:spLocks noChangeArrowheads="1"/>
          </p:cNvSpPr>
          <p:nvPr/>
        </p:nvSpPr>
        <p:spPr bwMode="auto">
          <a:xfrm>
            <a:off x="107950" y="115888"/>
            <a:ext cx="5944256" cy="400110"/>
          </a:xfrm>
          <a:prstGeom prst="rect">
            <a:avLst/>
          </a:prstGeom>
          <a:noFill/>
          <a:ln w="28575">
            <a:solidFill>
              <a:srgbClr val="FF5050"/>
            </a:solidFill>
            <a:miter lim="800000"/>
            <a:headEnd/>
            <a:tailEnd/>
          </a:ln>
          <a:effectLst/>
        </p:spPr>
        <p:txBody>
          <a:bodyPr wrap="none">
            <a:spAutoFit/>
          </a:bodyPr>
          <a:lstStyle/>
          <a:p>
            <a:r>
              <a:rPr lang="en-GB" sz="2000" dirty="0"/>
              <a:t>Example C Program for </a:t>
            </a:r>
            <a:r>
              <a:rPr lang="en-GB" sz="2000" dirty="0" err="1" smtClean="0"/>
              <a:t>dsPIC</a:t>
            </a:r>
            <a:r>
              <a:rPr lang="en-GB" sz="2000" dirty="0" smtClean="0"/>
              <a:t> </a:t>
            </a:r>
            <a:r>
              <a:rPr lang="en-GB" sz="2000" dirty="0"/>
              <a:t>Series </a:t>
            </a:r>
            <a:r>
              <a:rPr lang="en-GB" sz="2000" dirty="0" err="1" smtClean="0"/>
              <a:t>PIC</a:t>
            </a:r>
            <a:r>
              <a:rPr lang="en-GB" sz="2000" dirty="0" smtClean="0"/>
              <a:t> Microcontroller</a:t>
            </a:r>
            <a:endParaRPr lang="en-GB" sz="2000" u="sng"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Comments /* ….. */</a:t>
            </a:r>
            <a:endParaRPr lang="en-US" dirty="0"/>
          </a:p>
        </p:txBody>
      </p:sp>
      <p:sp>
        <p:nvSpPr>
          <p:cNvPr id="3" name="Content Placeholder 2"/>
          <p:cNvSpPr>
            <a:spLocks noGrp="1"/>
          </p:cNvSpPr>
          <p:nvPr>
            <p:ph idx="1"/>
          </p:nvPr>
        </p:nvSpPr>
        <p:spPr>
          <a:xfrm>
            <a:off x="457200" y="3352800"/>
            <a:ext cx="8229600" cy="2773363"/>
          </a:xfrm>
        </p:spPr>
        <p:txBody>
          <a:bodyPr>
            <a:normAutofit lnSpcReduction="10000"/>
          </a:bodyPr>
          <a:lstStyle/>
          <a:p>
            <a:r>
              <a:rPr lang="en-US" dirty="0" smtClean="0"/>
              <a:t>Start with /* end with */</a:t>
            </a:r>
          </a:p>
          <a:p>
            <a:r>
              <a:rPr lang="en-US" dirty="0" smtClean="0"/>
              <a:t>Can be multiple lines in between</a:t>
            </a:r>
          </a:p>
          <a:p>
            <a:r>
              <a:rPr lang="en-US" dirty="0" smtClean="0"/>
              <a:t>No problem with free space </a:t>
            </a:r>
          </a:p>
          <a:p>
            <a:r>
              <a:rPr lang="en-US" dirty="0" smtClean="0"/>
              <a:t>// used for a single line comment</a:t>
            </a:r>
          </a:p>
          <a:p>
            <a:r>
              <a:rPr lang="en-US" dirty="0" smtClean="0"/>
              <a:t>Be generous with comments</a:t>
            </a:r>
            <a:endParaRPr lang="en-US" dirty="0"/>
          </a:p>
        </p:txBody>
      </p:sp>
      <p:sp>
        <p:nvSpPr>
          <p:cNvPr id="4" name="Rectangle 3"/>
          <p:cNvSpPr/>
          <p:nvPr/>
        </p:nvSpPr>
        <p:spPr>
          <a:xfrm>
            <a:off x="304800" y="889844"/>
            <a:ext cx="8686800" cy="1815882"/>
          </a:xfrm>
          <a:prstGeom prst="rect">
            <a:avLst/>
          </a:prstGeom>
          <a:ln w="38100">
            <a:solidFill>
              <a:srgbClr val="FF0000"/>
            </a:solidFill>
          </a:ln>
        </p:spPr>
        <p:txBody>
          <a:bodyPr wrap="square">
            <a:spAutoFit/>
          </a:bodyPr>
          <a:lstStyle/>
          <a:p>
            <a:r>
              <a:rPr lang="en-US" sz="1400" dirty="0" smtClean="0">
                <a:latin typeface="Courier New" pitchFamily="49" charset="0"/>
              </a:rPr>
              <a:t>/***************************************************************************</a:t>
            </a:r>
          </a:p>
          <a:p>
            <a:r>
              <a:rPr lang="en-US" sz="1400" dirty="0" smtClean="0">
                <a:latin typeface="Courier New" pitchFamily="49" charset="0"/>
              </a:rPr>
              <a:t>Example1.</a:t>
            </a:r>
          </a:p>
          <a:p>
            <a:r>
              <a:rPr lang="en-US" sz="1400" dirty="0" smtClean="0">
                <a:latin typeface="Courier New" pitchFamily="49" charset="0"/>
              </a:rPr>
              <a:t>Introductory Example of C Programming, with </a:t>
            </a:r>
            <a:r>
              <a:rPr lang="en-US" sz="1400" dirty="0" err="1" smtClean="0">
                <a:latin typeface="Courier New" pitchFamily="49" charset="0"/>
              </a:rPr>
              <a:t>dsPIC</a:t>
            </a:r>
            <a:r>
              <a:rPr lang="en-US" sz="1400" dirty="0" smtClean="0">
                <a:latin typeface="Courier New" pitchFamily="49" charset="0"/>
              </a:rPr>
              <a:t> Series Microcontroller.</a:t>
            </a:r>
          </a:p>
          <a:p>
            <a:r>
              <a:rPr lang="en-US" sz="1400" dirty="0" smtClean="0">
                <a:latin typeface="Courier New" pitchFamily="49" charset="0"/>
              </a:rPr>
              <a:t>16-bit value output by Port B is continuously incremented.  </a:t>
            </a:r>
          </a:p>
          <a:p>
            <a:r>
              <a:rPr lang="en-US" sz="1400" dirty="0" err="1" smtClean="0">
                <a:latin typeface="Courier New" pitchFamily="49" charset="0"/>
              </a:rPr>
              <a:t>WDB</a:t>
            </a:r>
            <a:r>
              <a:rPr lang="en-US" sz="1400" dirty="0" smtClean="0">
                <a:latin typeface="Courier New" pitchFamily="49" charset="0"/>
              </a:rPr>
              <a:t> 01.14.13 						Tested 01.14.13</a:t>
            </a:r>
          </a:p>
          <a:p>
            <a:r>
              <a:rPr lang="en-US" sz="1400" dirty="0" smtClean="0">
                <a:latin typeface="Courier New" pitchFamily="49" charset="0"/>
              </a:rPr>
              <a:t>***************************************************************************/</a:t>
            </a:r>
          </a:p>
          <a:p>
            <a:endParaRPr lang="en-US" sz="1400" dirty="0" smtClean="0">
              <a:latin typeface="Courier New" pitchFamily="49" charset="0"/>
            </a:endParaRPr>
          </a:p>
          <a:p>
            <a:r>
              <a:rPr lang="en-US" sz="1400" dirty="0" smtClean="0">
                <a:latin typeface="Courier New" pitchFamily="49" charset="0"/>
              </a:rPr>
              <a:t>//Include 33FJ256GP710A header file, for all processor-specific declarations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Declarations</a:t>
            </a:r>
            <a:endParaRPr lang="en-US" dirty="0"/>
          </a:p>
        </p:txBody>
      </p:sp>
      <p:sp>
        <p:nvSpPr>
          <p:cNvPr id="3" name="Content Placeholder 2"/>
          <p:cNvSpPr>
            <a:spLocks noGrp="1"/>
          </p:cNvSpPr>
          <p:nvPr>
            <p:ph idx="1"/>
          </p:nvPr>
        </p:nvSpPr>
        <p:spPr>
          <a:xfrm>
            <a:off x="457200" y="2209800"/>
            <a:ext cx="8229600" cy="3916363"/>
          </a:xfrm>
        </p:spPr>
        <p:txBody>
          <a:bodyPr/>
          <a:lstStyle/>
          <a:p>
            <a:r>
              <a:rPr lang="en-US" dirty="0" smtClean="0"/>
              <a:t>Create program elements and indicate properties</a:t>
            </a:r>
          </a:p>
          <a:p>
            <a:r>
              <a:rPr lang="en-US" dirty="0" smtClean="0"/>
              <a:t>All variables and functions must be declared</a:t>
            </a:r>
          </a:p>
          <a:p>
            <a:r>
              <a:rPr lang="en-US" dirty="0" smtClean="0"/>
              <a:t>Usually appear at the beginning of the program </a:t>
            </a:r>
            <a:endParaRPr lang="en-US" dirty="0"/>
          </a:p>
        </p:txBody>
      </p:sp>
      <p:sp>
        <p:nvSpPr>
          <p:cNvPr id="4" name="Rectangle 3"/>
          <p:cNvSpPr/>
          <p:nvPr/>
        </p:nvSpPr>
        <p:spPr>
          <a:xfrm>
            <a:off x="152400" y="1295400"/>
            <a:ext cx="8686800" cy="615553"/>
          </a:xfrm>
          <a:prstGeom prst="rect">
            <a:avLst/>
          </a:prstGeom>
          <a:ln w="38100" cmpd="sng">
            <a:solidFill>
              <a:srgbClr val="FF0000"/>
            </a:solidFill>
          </a:ln>
        </p:spPr>
        <p:txBody>
          <a:bodyPr wrap="square">
            <a:spAutoFit/>
          </a:bodyPr>
          <a:lstStyle/>
          <a:p>
            <a:endParaRPr lang="en-US" dirty="0" smtClean="0">
              <a:latin typeface="Courier New" pitchFamily="49" charset="0"/>
            </a:endParaRPr>
          </a:p>
          <a:p>
            <a:r>
              <a:rPr lang="en-US" sz="1600" dirty="0" smtClean="0">
                <a:latin typeface="Courier New" pitchFamily="49" charset="0"/>
              </a:rPr>
              <a:t>unsigned </a:t>
            </a:r>
            <a:r>
              <a:rPr lang="en-US" sz="1600" dirty="0" err="1" smtClean="0">
                <a:latin typeface="Courier New" pitchFamily="49" charset="0"/>
              </a:rPr>
              <a:t>int</a:t>
            </a:r>
            <a:r>
              <a:rPr lang="en-US" sz="1600" dirty="0" smtClean="0">
                <a:latin typeface="Courier New" pitchFamily="49" charset="0"/>
              </a:rPr>
              <a:t> counter;	//specify counter as unsigned character</a:t>
            </a:r>
            <a:endParaRPr lang="en-US" sz="1600" dirty="0">
              <a:latin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Statements</a:t>
            </a:r>
            <a:endParaRPr lang="en-US" dirty="0"/>
          </a:p>
        </p:txBody>
      </p:sp>
      <p:sp>
        <p:nvSpPr>
          <p:cNvPr id="3" name="Content Placeholder 2"/>
          <p:cNvSpPr>
            <a:spLocks noGrp="1"/>
          </p:cNvSpPr>
          <p:nvPr>
            <p:ph idx="1"/>
          </p:nvPr>
        </p:nvSpPr>
        <p:spPr>
          <a:xfrm>
            <a:off x="457200" y="2514600"/>
            <a:ext cx="8229600" cy="4343400"/>
          </a:xfrm>
        </p:spPr>
        <p:txBody>
          <a:bodyPr/>
          <a:lstStyle/>
          <a:p>
            <a:r>
              <a:rPr lang="en-US" sz="4000" dirty="0" smtClean="0"/>
              <a:t>Where the action takes place</a:t>
            </a:r>
          </a:p>
          <a:p>
            <a:r>
              <a:rPr lang="en-US" sz="4000" dirty="0" smtClean="0"/>
              <a:t>Perform mathematical or logical operations and establish program flow</a:t>
            </a:r>
          </a:p>
          <a:p>
            <a:r>
              <a:rPr lang="en-US" sz="4000" b="1" dirty="0" smtClean="0"/>
              <a:t>Every statement ends in a semicolon</a:t>
            </a:r>
          </a:p>
          <a:p>
            <a:endParaRPr lang="en-US" b="1" dirty="0" smtClean="0"/>
          </a:p>
        </p:txBody>
      </p:sp>
      <p:sp>
        <p:nvSpPr>
          <p:cNvPr id="4" name="Rectangle 3"/>
          <p:cNvSpPr/>
          <p:nvPr/>
        </p:nvSpPr>
        <p:spPr>
          <a:xfrm>
            <a:off x="152400" y="1371600"/>
            <a:ext cx="8686800" cy="830997"/>
          </a:xfrm>
          <a:prstGeom prst="rect">
            <a:avLst/>
          </a:prstGeom>
          <a:ln w="38100">
            <a:solidFill>
              <a:srgbClr val="FF0000"/>
            </a:solidFill>
          </a:ln>
        </p:spPr>
        <p:txBody>
          <a:bodyPr wrap="square">
            <a:spAutoFit/>
          </a:bodyPr>
          <a:lstStyle/>
          <a:p>
            <a:r>
              <a:rPr lang="en-US" sz="1600" dirty="0" err="1" smtClean="0">
                <a:latin typeface="Courier New" pitchFamily="49" charset="0"/>
              </a:rPr>
              <a:t>TRISB</a:t>
            </a:r>
            <a:r>
              <a:rPr lang="en-US" sz="1600" dirty="0" smtClean="0">
                <a:latin typeface="Courier New" pitchFamily="49" charset="0"/>
              </a:rPr>
              <a:t> = 0;      	// </a:t>
            </a:r>
            <a:r>
              <a:rPr lang="en-US" sz="1600" dirty="0" err="1" smtClean="0">
                <a:latin typeface="Courier New" pitchFamily="49" charset="0"/>
              </a:rPr>
              <a:t>initialise</a:t>
            </a:r>
            <a:r>
              <a:rPr lang="en-US" sz="1600" dirty="0" smtClean="0">
                <a:latin typeface="Courier New" pitchFamily="49" charset="0"/>
              </a:rPr>
              <a:t> all bits of </a:t>
            </a:r>
            <a:r>
              <a:rPr lang="en-US" sz="1600" dirty="0" err="1" smtClean="0">
                <a:latin typeface="Courier New" pitchFamily="49" charset="0"/>
              </a:rPr>
              <a:t>PORTB</a:t>
            </a:r>
            <a:r>
              <a:rPr lang="en-US" sz="1600" dirty="0" smtClean="0">
                <a:latin typeface="Courier New" pitchFamily="49" charset="0"/>
              </a:rPr>
              <a:t> as output  </a:t>
            </a:r>
          </a:p>
          <a:p>
            <a:r>
              <a:rPr lang="en-US" sz="1600" dirty="0" smtClean="0">
                <a:latin typeface="Courier New" pitchFamily="49" charset="0"/>
              </a:rPr>
              <a:t>counter = 1;		//counter value is </a:t>
            </a:r>
            <a:r>
              <a:rPr lang="en-US" sz="1600" dirty="0" err="1" smtClean="0">
                <a:latin typeface="Courier New" pitchFamily="49" charset="0"/>
              </a:rPr>
              <a:t>initialised</a:t>
            </a:r>
            <a:r>
              <a:rPr lang="en-US" sz="1600" dirty="0" smtClean="0">
                <a:latin typeface="Courier New" pitchFamily="49" charset="0"/>
              </a:rPr>
              <a:t> to 1</a:t>
            </a:r>
          </a:p>
          <a:p>
            <a:r>
              <a:rPr lang="en-US" sz="1600" dirty="0" smtClean="0">
                <a:latin typeface="Courier New" pitchFamily="49" charset="0"/>
              </a:rPr>
              <a:t>AD1PCFGL = 0xFFFF; // turn off analog function on </a:t>
            </a:r>
            <a:r>
              <a:rPr lang="en-US" sz="1600" dirty="0" err="1" smtClean="0">
                <a:latin typeface="Courier New" pitchFamily="49" charset="0"/>
              </a:rPr>
              <a:t>portb</a:t>
            </a:r>
            <a:r>
              <a:rPr lang="en-US" sz="1600" dirty="0" smtClean="0">
                <a:latin typeface="Courier New" pitchFamily="49" charset="0"/>
              </a:rPr>
              <a:t> I/O pins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Blocks</a:t>
            </a:r>
            <a:endParaRPr lang="en-US" dirty="0"/>
          </a:p>
        </p:txBody>
      </p:sp>
      <p:sp>
        <p:nvSpPr>
          <p:cNvPr id="3" name="Content Placeholder 2"/>
          <p:cNvSpPr>
            <a:spLocks noGrp="1"/>
          </p:cNvSpPr>
          <p:nvPr>
            <p:ph idx="1"/>
          </p:nvPr>
        </p:nvSpPr>
        <p:spPr>
          <a:xfrm>
            <a:off x="457200" y="3276600"/>
            <a:ext cx="8229600" cy="2849563"/>
          </a:xfrm>
        </p:spPr>
        <p:txBody>
          <a:bodyPr/>
          <a:lstStyle/>
          <a:p>
            <a:r>
              <a:rPr lang="en-US" dirty="0" smtClean="0"/>
              <a:t>A block of declarations and statements</a:t>
            </a:r>
          </a:p>
          <a:p>
            <a:r>
              <a:rPr lang="en-US" dirty="0" smtClean="0"/>
              <a:t>Contained within curly brackets {}</a:t>
            </a:r>
          </a:p>
          <a:p>
            <a:r>
              <a:rPr lang="en-US" dirty="0" smtClean="0"/>
              <a:t>Notice the absent of semicolon</a:t>
            </a:r>
          </a:p>
          <a:p>
            <a:r>
              <a:rPr lang="en-US" dirty="0" smtClean="0"/>
              <a:t>Can be nested, use tabs to set each block vertically in its own column </a:t>
            </a:r>
            <a:endParaRPr lang="en-US" dirty="0"/>
          </a:p>
        </p:txBody>
      </p:sp>
      <p:sp>
        <p:nvSpPr>
          <p:cNvPr id="4" name="Rectangle 3"/>
          <p:cNvSpPr/>
          <p:nvPr/>
        </p:nvSpPr>
        <p:spPr>
          <a:xfrm>
            <a:off x="228600" y="1219200"/>
            <a:ext cx="8610600" cy="1477328"/>
          </a:xfrm>
          <a:prstGeom prst="rect">
            <a:avLst/>
          </a:prstGeom>
          <a:ln w="38100">
            <a:solidFill>
              <a:srgbClr val="FF0000"/>
            </a:solidFill>
          </a:ln>
        </p:spPr>
        <p:txBody>
          <a:bodyPr wrap="square">
            <a:spAutoFit/>
          </a:bodyPr>
          <a:lstStyle/>
          <a:p>
            <a:r>
              <a:rPr lang="en-US" dirty="0" smtClean="0">
                <a:latin typeface="Courier New" pitchFamily="49" charset="0"/>
              </a:rPr>
              <a:t>while (1)</a:t>
            </a:r>
          </a:p>
          <a:p>
            <a:r>
              <a:rPr lang="en-US" dirty="0" smtClean="0">
                <a:latin typeface="Courier New" pitchFamily="49" charset="0"/>
              </a:rPr>
              <a:t>    {</a:t>
            </a:r>
          </a:p>
          <a:p>
            <a:r>
              <a:rPr lang="en-US" dirty="0" smtClean="0">
                <a:latin typeface="Courier New" pitchFamily="49" charset="0"/>
              </a:rPr>
              <a:t>    </a:t>
            </a:r>
            <a:r>
              <a:rPr lang="en-US" dirty="0" err="1" smtClean="0">
                <a:latin typeface="Courier New" pitchFamily="49" charset="0"/>
              </a:rPr>
              <a:t>PORTB</a:t>
            </a:r>
            <a:r>
              <a:rPr lang="en-US" dirty="0" smtClean="0">
                <a:latin typeface="Courier New" pitchFamily="49" charset="0"/>
              </a:rPr>
              <a:t> = counter;   	// Move 'counter' value to Port B</a:t>
            </a:r>
          </a:p>
          <a:p>
            <a:r>
              <a:rPr lang="en-US" dirty="0" smtClean="0">
                <a:latin typeface="Courier New" pitchFamily="49" charset="0"/>
              </a:rPr>
              <a:t>    counter = counter + 1; //Increment counter</a:t>
            </a:r>
          </a:p>
          <a:p>
            <a:r>
              <a:rPr lang="en-US" dirty="0" smtClean="0">
                <a:latin typeface="Courier New" pitchFamily="49"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Space</a:t>
            </a:r>
            <a:endParaRPr lang="en-US" dirty="0"/>
          </a:p>
        </p:txBody>
      </p:sp>
      <p:sp>
        <p:nvSpPr>
          <p:cNvPr id="3" name="Content Placeholder 2"/>
          <p:cNvSpPr>
            <a:spLocks noGrp="1"/>
          </p:cNvSpPr>
          <p:nvPr>
            <p:ph idx="1"/>
          </p:nvPr>
        </p:nvSpPr>
        <p:spPr>
          <a:xfrm>
            <a:off x="457200" y="4419600"/>
            <a:ext cx="8229600" cy="1706563"/>
          </a:xfrm>
        </p:spPr>
        <p:txBody>
          <a:bodyPr/>
          <a:lstStyle/>
          <a:p>
            <a:r>
              <a:rPr lang="en-US" dirty="0" smtClean="0"/>
              <a:t>Blank spaces and blank lines are ignored by the compiler. </a:t>
            </a:r>
            <a:endParaRPr lang="en-US" dirty="0"/>
          </a:p>
        </p:txBody>
      </p:sp>
      <p:sp>
        <p:nvSpPr>
          <p:cNvPr id="4" name="Rectangle 3"/>
          <p:cNvSpPr/>
          <p:nvPr/>
        </p:nvSpPr>
        <p:spPr>
          <a:xfrm>
            <a:off x="228600" y="1219200"/>
            <a:ext cx="8610600" cy="1477328"/>
          </a:xfrm>
          <a:prstGeom prst="rect">
            <a:avLst/>
          </a:prstGeom>
          <a:ln w="38100">
            <a:solidFill>
              <a:srgbClr val="FF0000"/>
            </a:solidFill>
          </a:ln>
        </p:spPr>
        <p:txBody>
          <a:bodyPr wrap="square">
            <a:spAutoFit/>
          </a:bodyPr>
          <a:lstStyle/>
          <a:p>
            <a:r>
              <a:rPr lang="en-US" dirty="0" smtClean="0">
                <a:latin typeface="Courier New" pitchFamily="49" charset="0"/>
              </a:rPr>
              <a:t>while (1)</a:t>
            </a:r>
          </a:p>
          <a:p>
            <a:r>
              <a:rPr lang="en-US" dirty="0" smtClean="0">
                <a:latin typeface="Courier New" pitchFamily="49" charset="0"/>
              </a:rPr>
              <a:t>    {</a:t>
            </a:r>
          </a:p>
          <a:p>
            <a:r>
              <a:rPr lang="en-US" dirty="0" smtClean="0">
                <a:latin typeface="Courier New" pitchFamily="49" charset="0"/>
              </a:rPr>
              <a:t>    </a:t>
            </a:r>
            <a:r>
              <a:rPr lang="en-US" dirty="0" err="1" smtClean="0">
                <a:latin typeface="Courier New" pitchFamily="49" charset="0"/>
              </a:rPr>
              <a:t>PORTB</a:t>
            </a:r>
            <a:r>
              <a:rPr lang="en-US" dirty="0" smtClean="0">
                <a:latin typeface="Courier New" pitchFamily="49" charset="0"/>
              </a:rPr>
              <a:t> = counter;   	// Move 'counter' value to Port B</a:t>
            </a:r>
          </a:p>
          <a:p>
            <a:r>
              <a:rPr lang="en-US" dirty="0" smtClean="0">
                <a:latin typeface="Courier New" pitchFamily="49" charset="0"/>
              </a:rPr>
              <a:t>    counter = counter + 1; //Increment counter</a:t>
            </a:r>
          </a:p>
          <a:p>
            <a:r>
              <a:rPr lang="en-US" dirty="0" smtClean="0">
                <a:latin typeface="Courier New" pitchFamily="49" charset="0"/>
              </a:rPr>
              <a:t>    }</a:t>
            </a:r>
          </a:p>
        </p:txBody>
      </p:sp>
      <p:sp>
        <p:nvSpPr>
          <p:cNvPr id="5" name="Rectangle 4"/>
          <p:cNvSpPr/>
          <p:nvPr/>
        </p:nvSpPr>
        <p:spPr>
          <a:xfrm>
            <a:off x="228600" y="3200400"/>
            <a:ext cx="8610600" cy="923330"/>
          </a:xfrm>
          <a:prstGeom prst="rect">
            <a:avLst/>
          </a:prstGeom>
          <a:ln w="38100">
            <a:solidFill>
              <a:srgbClr val="FF0000"/>
            </a:solidFill>
          </a:ln>
        </p:spPr>
        <p:txBody>
          <a:bodyPr wrap="square">
            <a:spAutoFit/>
          </a:bodyPr>
          <a:lstStyle/>
          <a:p>
            <a:r>
              <a:rPr lang="en-US" dirty="0" smtClean="0">
                <a:latin typeface="Courier New" pitchFamily="49" charset="0"/>
              </a:rPr>
              <a:t>while (1){</a:t>
            </a:r>
            <a:r>
              <a:rPr lang="en-US" dirty="0" err="1" smtClean="0">
                <a:latin typeface="Courier New" pitchFamily="49" charset="0"/>
              </a:rPr>
              <a:t>PORTB</a:t>
            </a:r>
            <a:r>
              <a:rPr lang="en-US" dirty="0" smtClean="0">
                <a:latin typeface="Courier New" pitchFamily="49" charset="0"/>
              </a:rPr>
              <a:t> = counter; // Move 'counter' value to Port B</a:t>
            </a:r>
          </a:p>
          <a:p>
            <a:r>
              <a:rPr lang="en-US" dirty="0" smtClean="0">
                <a:latin typeface="Courier New" pitchFamily="49" charset="0"/>
              </a:rPr>
              <a:t>    counter = counter + 1;} //Increment counter</a:t>
            </a:r>
          </a:p>
          <a:p>
            <a:r>
              <a:rPr lang="en-US" dirty="0" smtClean="0">
                <a:latin typeface="Courier New" pitchFamily="49" charset="0"/>
              </a:rPr>
              <a:t>    </a:t>
            </a:r>
          </a:p>
        </p:txBody>
      </p:sp>
      <p:sp>
        <p:nvSpPr>
          <p:cNvPr id="6" name="TextBox 5"/>
          <p:cNvSpPr txBox="1"/>
          <p:nvPr/>
        </p:nvSpPr>
        <p:spPr>
          <a:xfrm>
            <a:off x="4114800" y="2667000"/>
            <a:ext cx="1143000" cy="646331"/>
          </a:xfrm>
          <a:prstGeom prst="rect">
            <a:avLst/>
          </a:prstGeom>
          <a:noFill/>
        </p:spPr>
        <p:txBody>
          <a:bodyPr wrap="square" rtlCol="0">
            <a:spAutoFit/>
          </a:bodyPr>
          <a:lstStyle/>
          <a:p>
            <a:r>
              <a:rPr lang="en-US" sz="3600" b="1" dirty="0" smtClean="0"/>
              <a:t>OR</a:t>
            </a:r>
            <a:endParaRPr lang="en-US"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Why CPE </a:t>
            </a:r>
            <a:r>
              <a:rPr lang="en-US" dirty="0" smtClean="0"/>
              <a:t>490 </a:t>
            </a:r>
            <a:r>
              <a:rPr lang="en-US" dirty="0"/>
              <a:t>???</a:t>
            </a:r>
          </a:p>
        </p:txBody>
      </p:sp>
      <p:sp>
        <p:nvSpPr>
          <p:cNvPr id="3" name="Content Placeholder 2"/>
          <p:cNvSpPr>
            <a:spLocks noGrp="1"/>
          </p:cNvSpPr>
          <p:nvPr>
            <p:ph idx="1"/>
            <p:custDataLst>
              <p:tags r:id="rId2"/>
            </p:custDataLst>
          </p:nvPr>
        </p:nvSpPr>
        <p:spPr/>
        <p:txBody>
          <a:bodyPr>
            <a:normAutofit/>
          </a:bodyPr>
          <a:lstStyle/>
          <a:p>
            <a:r>
              <a:rPr lang="en-US" dirty="0"/>
              <a:t>Learn </a:t>
            </a:r>
            <a:r>
              <a:rPr lang="en-US" dirty="0" smtClean="0"/>
              <a:t>how to interface to and program a modern, powerful embedded system with Digital Signal Processing (</a:t>
            </a:r>
            <a:r>
              <a:rPr lang="en-US" dirty="0" err="1" smtClean="0"/>
              <a:t>DSP</a:t>
            </a:r>
            <a:r>
              <a:rPr lang="en-US" dirty="0" smtClean="0"/>
              <a:t>) functions</a:t>
            </a:r>
            <a:endParaRPr lang="en-US" dirty="0"/>
          </a:p>
          <a:p>
            <a:r>
              <a:rPr lang="en-US" dirty="0"/>
              <a:t>Learn how </a:t>
            </a:r>
            <a:r>
              <a:rPr lang="en-US" dirty="0" smtClean="0"/>
              <a:t>to program an embedded system using C code</a:t>
            </a:r>
          </a:p>
          <a:p>
            <a:r>
              <a:rPr lang="en-US" dirty="0" smtClean="0"/>
              <a:t>Learn about Real Time Operating Systems.</a:t>
            </a:r>
          </a:p>
          <a:p>
            <a:r>
              <a:rPr lang="en-US" dirty="0" smtClean="0"/>
              <a:t>Learn about peripherals: LCD, DAC, </a:t>
            </a:r>
            <a:r>
              <a:rPr lang="en-US" dirty="0" smtClean="0"/>
              <a:t>ADC, </a:t>
            </a:r>
            <a:r>
              <a:rPr lang="en-US" dirty="0" smtClean="0"/>
              <a:t>and DMA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Keys to Success</a:t>
            </a:r>
            <a:endParaRPr lang="en-US" dirty="0"/>
          </a:p>
        </p:txBody>
      </p:sp>
      <p:sp>
        <p:nvSpPr>
          <p:cNvPr id="3" name="Content Placeholder 2"/>
          <p:cNvSpPr>
            <a:spLocks noGrp="1"/>
          </p:cNvSpPr>
          <p:nvPr>
            <p:ph idx="1"/>
            <p:custDataLst>
              <p:tags r:id="rId2"/>
            </p:custDataLst>
          </p:nvPr>
        </p:nvSpPr>
        <p:spPr>
          <a:xfrm>
            <a:off x="457200" y="1371600"/>
            <a:ext cx="8229600" cy="4754563"/>
          </a:xfrm>
        </p:spPr>
        <p:txBody>
          <a:bodyPr>
            <a:normAutofit fontScale="92500" lnSpcReduction="20000"/>
          </a:bodyPr>
          <a:lstStyle/>
          <a:p>
            <a:r>
              <a:rPr lang="en-US" dirty="0" smtClean="0"/>
              <a:t>Come to class</a:t>
            </a:r>
          </a:p>
          <a:p>
            <a:r>
              <a:rPr lang="en-US" dirty="0" smtClean="0"/>
              <a:t>Get a good C code text</a:t>
            </a:r>
          </a:p>
          <a:p>
            <a:r>
              <a:rPr lang="en-US" dirty="0" smtClean="0"/>
              <a:t>Stay up with labs </a:t>
            </a:r>
            <a:r>
              <a:rPr lang="en-US" dirty="0" smtClean="0"/>
              <a:t>(Labs </a:t>
            </a:r>
            <a:r>
              <a:rPr lang="en-US" dirty="0" smtClean="0"/>
              <a:t>and Semester Project is 50% of your grade</a:t>
            </a:r>
            <a:r>
              <a:rPr lang="en-US" dirty="0" smtClean="0"/>
              <a:t>)</a:t>
            </a:r>
          </a:p>
          <a:p>
            <a:r>
              <a:rPr lang="en-US" dirty="0" smtClean="0"/>
              <a:t>Work on labs outside of lab time</a:t>
            </a:r>
            <a:endParaRPr lang="en-US" dirty="0" smtClean="0"/>
          </a:p>
          <a:p>
            <a:r>
              <a:rPr lang="en-US" dirty="0" smtClean="0"/>
              <a:t>Read the data dsPIC33 data sheet</a:t>
            </a:r>
          </a:p>
          <a:p>
            <a:r>
              <a:rPr lang="en-US" dirty="0" smtClean="0"/>
              <a:t>Own you code, practice good debugging techniques</a:t>
            </a:r>
          </a:p>
          <a:p>
            <a:pPr lvl="1"/>
            <a:r>
              <a:rPr lang="en-US" dirty="0" smtClean="0"/>
              <a:t>Write code in small modules test them as you go</a:t>
            </a:r>
          </a:p>
          <a:p>
            <a:pPr lvl="1"/>
            <a:r>
              <a:rPr lang="en-US" dirty="0" smtClean="0"/>
              <a:t>Document your code</a:t>
            </a:r>
          </a:p>
          <a:p>
            <a:pPr lvl="1"/>
            <a:r>
              <a:rPr lang="en-US" dirty="0" smtClean="0"/>
              <a:t>Isolate your problem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26"/>
          <p:cNvSpPr>
            <a:spLocks noChangeArrowheads="1"/>
          </p:cNvSpPr>
          <p:nvPr>
            <p:custDataLst>
              <p:tags r:id="rId1"/>
            </p:custDataLst>
          </p:nvPr>
        </p:nvSpPr>
        <p:spPr bwMode="auto">
          <a:xfrm>
            <a:off x="5908675" y="1981200"/>
            <a:ext cx="2408238" cy="727075"/>
          </a:xfrm>
          <a:prstGeom prst="ellipse">
            <a:avLst/>
          </a:prstGeom>
          <a:solidFill>
            <a:srgbClr val="FFFF99"/>
          </a:solidFill>
          <a:ln w="14288">
            <a:solidFill>
              <a:srgbClr val="FF3300"/>
            </a:solidFill>
            <a:round/>
            <a:headEnd/>
            <a:tailEnd/>
          </a:ln>
        </p:spPr>
        <p:txBody>
          <a:bodyPr/>
          <a:lstStyle/>
          <a:p>
            <a:endParaRPr lang="en-US" dirty="0"/>
          </a:p>
        </p:txBody>
      </p:sp>
      <p:sp>
        <p:nvSpPr>
          <p:cNvPr id="11267" name="Oval 27"/>
          <p:cNvSpPr>
            <a:spLocks noChangeArrowheads="1"/>
          </p:cNvSpPr>
          <p:nvPr>
            <p:custDataLst>
              <p:tags r:id="rId2"/>
            </p:custDataLst>
          </p:nvPr>
        </p:nvSpPr>
        <p:spPr bwMode="auto">
          <a:xfrm>
            <a:off x="6046788" y="2895600"/>
            <a:ext cx="2341562" cy="788988"/>
          </a:xfrm>
          <a:prstGeom prst="ellipse">
            <a:avLst/>
          </a:prstGeom>
          <a:solidFill>
            <a:srgbClr val="FFFF99"/>
          </a:solidFill>
          <a:ln w="14288">
            <a:solidFill>
              <a:srgbClr val="FF3300"/>
            </a:solidFill>
            <a:round/>
            <a:headEnd/>
            <a:tailEnd/>
          </a:ln>
        </p:spPr>
        <p:txBody>
          <a:bodyPr/>
          <a:lstStyle/>
          <a:p>
            <a:endParaRPr lang="en-US" dirty="0"/>
          </a:p>
        </p:txBody>
      </p:sp>
      <p:sp>
        <p:nvSpPr>
          <p:cNvPr id="11268" name="Oval 28"/>
          <p:cNvSpPr>
            <a:spLocks noChangeArrowheads="1"/>
          </p:cNvSpPr>
          <p:nvPr>
            <p:custDataLst>
              <p:tags r:id="rId3"/>
            </p:custDataLst>
          </p:nvPr>
        </p:nvSpPr>
        <p:spPr bwMode="auto">
          <a:xfrm>
            <a:off x="2362200" y="928688"/>
            <a:ext cx="1855788" cy="844550"/>
          </a:xfrm>
          <a:prstGeom prst="ellipse">
            <a:avLst/>
          </a:prstGeom>
          <a:solidFill>
            <a:srgbClr val="FFFF99"/>
          </a:solidFill>
          <a:ln w="14288">
            <a:solidFill>
              <a:srgbClr val="FF3300"/>
            </a:solidFill>
            <a:round/>
            <a:headEnd/>
            <a:tailEnd/>
          </a:ln>
        </p:spPr>
        <p:txBody>
          <a:bodyPr/>
          <a:lstStyle/>
          <a:p>
            <a:endParaRPr lang="en-US" dirty="0"/>
          </a:p>
        </p:txBody>
      </p:sp>
      <p:sp>
        <p:nvSpPr>
          <p:cNvPr id="11269" name="Oval 46"/>
          <p:cNvSpPr>
            <a:spLocks noChangeArrowheads="1"/>
          </p:cNvSpPr>
          <p:nvPr>
            <p:custDataLst>
              <p:tags r:id="rId4"/>
            </p:custDataLst>
          </p:nvPr>
        </p:nvSpPr>
        <p:spPr bwMode="auto">
          <a:xfrm>
            <a:off x="588963" y="1800225"/>
            <a:ext cx="1995487" cy="776288"/>
          </a:xfrm>
          <a:prstGeom prst="ellipse">
            <a:avLst/>
          </a:prstGeom>
          <a:solidFill>
            <a:srgbClr val="FFFF99"/>
          </a:solidFill>
          <a:ln w="14288">
            <a:solidFill>
              <a:srgbClr val="FF3300"/>
            </a:solidFill>
            <a:round/>
            <a:headEnd/>
            <a:tailEnd/>
          </a:ln>
        </p:spPr>
        <p:txBody>
          <a:bodyPr/>
          <a:lstStyle/>
          <a:p>
            <a:endParaRPr lang="en-US" dirty="0"/>
          </a:p>
        </p:txBody>
      </p:sp>
      <p:sp>
        <p:nvSpPr>
          <p:cNvPr id="11270" name="Oval 30"/>
          <p:cNvSpPr>
            <a:spLocks noChangeArrowheads="1"/>
          </p:cNvSpPr>
          <p:nvPr>
            <p:custDataLst>
              <p:tags r:id="rId5"/>
            </p:custDataLst>
          </p:nvPr>
        </p:nvSpPr>
        <p:spPr bwMode="auto">
          <a:xfrm>
            <a:off x="1309688" y="3960813"/>
            <a:ext cx="2160587" cy="747712"/>
          </a:xfrm>
          <a:prstGeom prst="ellipse">
            <a:avLst/>
          </a:prstGeom>
          <a:solidFill>
            <a:srgbClr val="FFFF99"/>
          </a:solidFill>
          <a:ln w="14288">
            <a:solidFill>
              <a:srgbClr val="FF3300"/>
            </a:solidFill>
            <a:round/>
            <a:headEnd/>
            <a:tailEnd/>
          </a:ln>
        </p:spPr>
        <p:txBody>
          <a:bodyPr/>
          <a:lstStyle/>
          <a:p>
            <a:endParaRPr lang="en-US" dirty="0"/>
          </a:p>
        </p:txBody>
      </p:sp>
      <p:sp>
        <p:nvSpPr>
          <p:cNvPr id="11271" name="Text Box 4"/>
          <p:cNvSpPr txBox="1">
            <a:spLocks noChangeArrowheads="1"/>
          </p:cNvSpPr>
          <p:nvPr>
            <p:custDataLst>
              <p:tags r:id="rId6"/>
            </p:custDataLst>
          </p:nvPr>
        </p:nvSpPr>
        <p:spPr bwMode="auto">
          <a:xfrm>
            <a:off x="381000" y="228600"/>
            <a:ext cx="6423025" cy="425450"/>
          </a:xfrm>
          <a:prstGeom prst="rect">
            <a:avLst/>
          </a:prstGeom>
          <a:noFill/>
          <a:ln w="28575">
            <a:solidFill>
              <a:srgbClr val="FF3300"/>
            </a:solidFill>
            <a:miter lim="800000"/>
            <a:headEnd/>
            <a:tailEnd/>
          </a:ln>
        </p:spPr>
        <p:txBody>
          <a:bodyPr>
            <a:spAutoFit/>
          </a:bodyPr>
          <a:lstStyle/>
          <a:p>
            <a:pPr algn="ctr"/>
            <a:r>
              <a:rPr lang="en-GB" sz="2000" dirty="0"/>
              <a:t>The Embedded  System - What Disciplines does it Involve? </a:t>
            </a:r>
          </a:p>
        </p:txBody>
      </p:sp>
      <p:sp>
        <p:nvSpPr>
          <p:cNvPr id="11272" name="Oval 8"/>
          <p:cNvSpPr>
            <a:spLocks noChangeArrowheads="1"/>
          </p:cNvSpPr>
          <p:nvPr>
            <p:custDataLst>
              <p:tags r:id="rId7"/>
            </p:custDataLst>
          </p:nvPr>
        </p:nvSpPr>
        <p:spPr bwMode="auto">
          <a:xfrm>
            <a:off x="3262313" y="2286000"/>
            <a:ext cx="2327275" cy="1439863"/>
          </a:xfrm>
          <a:prstGeom prst="ellipse">
            <a:avLst/>
          </a:prstGeom>
          <a:solidFill>
            <a:srgbClr val="FFCC00"/>
          </a:solidFill>
          <a:ln w="41275">
            <a:solidFill>
              <a:srgbClr val="FF3300"/>
            </a:solidFill>
            <a:round/>
            <a:headEnd/>
            <a:tailEnd/>
          </a:ln>
        </p:spPr>
        <p:txBody>
          <a:bodyPr/>
          <a:lstStyle/>
          <a:p>
            <a:endParaRPr lang="en-US" dirty="0"/>
          </a:p>
        </p:txBody>
      </p:sp>
      <p:sp>
        <p:nvSpPr>
          <p:cNvPr id="11273" name="Rectangle 9"/>
          <p:cNvSpPr>
            <a:spLocks noChangeArrowheads="1"/>
          </p:cNvSpPr>
          <p:nvPr>
            <p:custDataLst>
              <p:tags r:id="rId8"/>
            </p:custDataLst>
          </p:nvPr>
        </p:nvSpPr>
        <p:spPr bwMode="auto">
          <a:xfrm>
            <a:off x="3595688" y="2867025"/>
            <a:ext cx="1828800" cy="304800"/>
          </a:xfrm>
          <a:prstGeom prst="rect">
            <a:avLst/>
          </a:prstGeom>
          <a:noFill/>
          <a:ln w="9525">
            <a:noFill/>
            <a:miter lim="800000"/>
            <a:headEnd/>
            <a:tailEnd/>
          </a:ln>
        </p:spPr>
        <p:txBody>
          <a:bodyPr/>
          <a:lstStyle/>
          <a:p>
            <a:endParaRPr lang="en-US" dirty="0"/>
          </a:p>
        </p:txBody>
      </p:sp>
      <p:sp>
        <p:nvSpPr>
          <p:cNvPr id="11274" name="Rectangle 10"/>
          <p:cNvSpPr>
            <a:spLocks noChangeArrowheads="1"/>
          </p:cNvSpPr>
          <p:nvPr>
            <p:custDataLst>
              <p:tags r:id="rId9"/>
            </p:custDataLst>
          </p:nvPr>
        </p:nvSpPr>
        <p:spPr bwMode="auto">
          <a:xfrm>
            <a:off x="3636963" y="2881313"/>
            <a:ext cx="1797050" cy="274637"/>
          </a:xfrm>
          <a:prstGeom prst="rect">
            <a:avLst/>
          </a:prstGeom>
          <a:noFill/>
          <a:ln w="9525">
            <a:noFill/>
            <a:miter lim="800000"/>
            <a:headEnd/>
            <a:tailEnd/>
          </a:ln>
        </p:spPr>
        <p:txBody>
          <a:bodyPr wrap="none" lIns="0" tIns="0" rIns="0" bIns="0">
            <a:spAutoFit/>
          </a:bodyPr>
          <a:lstStyle/>
          <a:p>
            <a:r>
              <a:rPr lang="en-US" sz="1800" dirty="0">
                <a:solidFill>
                  <a:srgbClr val="000000"/>
                </a:solidFill>
              </a:rPr>
              <a:t>Embedded Systems</a:t>
            </a:r>
            <a:endParaRPr lang="en-US" sz="1800" dirty="0"/>
          </a:p>
        </p:txBody>
      </p:sp>
      <p:sp>
        <p:nvSpPr>
          <p:cNvPr id="11275" name="Rectangle 11"/>
          <p:cNvSpPr>
            <a:spLocks noChangeArrowheads="1"/>
          </p:cNvSpPr>
          <p:nvPr>
            <p:custDataLst>
              <p:tags r:id="rId10"/>
            </p:custDataLst>
          </p:nvPr>
        </p:nvSpPr>
        <p:spPr bwMode="auto">
          <a:xfrm>
            <a:off x="5368925" y="2881313"/>
            <a:ext cx="63500" cy="274637"/>
          </a:xfrm>
          <a:prstGeom prst="rect">
            <a:avLst/>
          </a:prstGeom>
          <a:noFill/>
          <a:ln w="9525">
            <a:noFill/>
            <a:miter lim="800000"/>
            <a:headEnd/>
            <a:tailEnd/>
          </a:ln>
        </p:spPr>
        <p:txBody>
          <a:bodyPr wrap="none" lIns="0" tIns="0" rIns="0" bIns="0">
            <a:spAutoFit/>
          </a:bodyPr>
          <a:lstStyle/>
          <a:p>
            <a:r>
              <a:rPr lang="en-US" sz="1800" dirty="0">
                <a:solidFill>
                  <a:srgbClr val="000000"/>
                </a:solidFill>
                <a:latin typeface="Arial" charset="0"/>
              </a:rPr>
              <a:t> </a:t>
            </a:r>
            <a:endParaRPr lang="en-US" sz="1800" dirty="0"/>
          </a:p>
        </p:txBody>
      </p:sp>
      <p:sp>
        <p:nvSpPr>
          <p:cNvPr id="11276" name="Rectangle 12"/>
          <p:cNvSpPr>
            <a:spLocks noChangeArrowheads="1"/>
          </p:cNvSpPr>
          <p:nvPr>
            <p:custDataLst>
              <p:tags r:id="rId11"/>
            </p:custDataLst>
          </p:nvPr>
        </p:nvSpPr>
        <p:spPr bwMode="auto">
          <a:xfrm>
            <a:off x="2597150" y="1316038"/>
            <a:ext cx="1690688" cy="304800"/>
          </a:xfrm>
          <a:prstGeom prst="rect">
            <a:avLst/>
          </a:prstGeom>
          <a:noFill/>
          <a:ln w="9525">
            <a:noFill/>
            <a:miter lim="800000"/>
            <a:headEnd/>
            <a:tailEnd/>
          </a:ln>
        </p:spPr>
        <p:txBody>
          <a:bodyPr/>
          <a:lstStyle/>
          <a:p>
            <a:endParaRPr lang="en-US" dirty="0"/>
          </a:p>
        </p:txBody>
      </p:sp>
      <p:sp>
        <p:nvSpPr>
          <p:cNvPr id="11277" name="Rectangle 13"/>
          <p:cNvSpPr>
            <a:spLocks noChangeArrowheads="1"/>
          </p:cNvSpPr>
          <p:nvPr>
            <p:custDataLst>
              <p:tags r:id="rId12"/>
            </p:custDataLst>
          </p:nvPr>
        </p:nvSpPr>
        <p:spPr bwMode="auto">
          <a:xfrm>
            <a:off x="2771775" y="1341438"/>
            <a:ext cx="1028700" cy="274637"/>
          </a:xfrm>
          <a:prstGeom prst="rect">
            <a:avLst/>
          </a:prstGeom>
          <a:noFill/>
          <a:ln w="9525">
            <a:noFill/>
            <a:miter lim="800000"/>
            <a:headEnd/>
            <a:tailEnd/>
          </a:ln>
        </p:spPr>
        <p:txBody>
          <a:bodyPr wrap="none" lIns="0" tIns="0" rIns="0" bIns="0">
            <a:spAutoFit/>
          </a:bodyPr>
          <a:lstStyle/>
          <a:p>
            <a:r>
              <a:rPr lang="en-US" sz="1800" dirty="0">
                <a:solidFill>
                  <a:srgbClr val="000000"/>
                </a:solidFill>
              </a:rPr>
              <a:t>Electronics</a:t>
            </a:r>
            <a:endParaRPr lang="en-US" sz="1800" dirty="0"/>
          </a:p>
        </p:txBody>
      </p:sp>
      <p:sp>
        <p:nvSpPr>
          <p:cNvPr id="11278" name="Rectangle 14"/>
          <p:cNvSpPr>
            <a:spLocks noChangeArrowheads="1"/>
          </p:cNvSpPr>
          <p:nvPr>
            <p:custDataLst>
              <p:tags r:id="rId13"/>
            </p:custDataLst>
          </p:nvPr>
        </p:nvSpPr>
        <p:spPr bwMode="auto">
          <a:xfrm>
            <a:off x="4246563" y="1330325"/>
            <a:ext cx="63500" cy="274638"/>
          </a:xfrm>
          <a:prstGeom prst="rect">
            <a:avLst/>
          </a:prstGeom>
          <a:noFill/>
          <a:ln w="9525">
            <a:noFill/>
            <a:miter lim="800000"/>
            <a:headEnd/>
            <a:tailEnd/>
          </a:ln>
        </p:spPr>
        <p:txBody>
          <a:bodyPr wrap="none" lIns="0" tIns="0" rIns="0" bIns="0">
            <a:spAutoFit/>
          </a:bodyPr>
          <a:lstStyle/>
          <a:p>
            <a:r>
              <a:rPr lang="en-US" sz="1800" dirty="0">
                <a:solidFill>
                  <a:srgbClr val="000000"/>
                </a:solidFill>
                <a:latin typeface="Arial" charset="0"/>
              </a:rPr>
              <a:t> </a:t>
            </a:r>
            <a:endParaRPr lang="en-US" sz="1800" dirty="0"/>
          </a:p>
        </p:txBody>
      </p:sp>
      <p:sp>
        <p:nvSpPr>
          <p:cNvPr id="11279" name="Rectangle 15"/>
          <p:cNvSpPr>
            <a:spLocks noChangeArrowheads="1"/>
          </p:cNvSpPr>
          <p:nvPr>
            <p:custDataLst>
              <p:tags r:id="rId14"/>
            </p:custDataLst>
          </p:nvPr>
        </p:nvSpPr>
        <p:spPr bwMode="auto">
          <a:xfrm>
            <a:off x="1558925" y="4086225"/>
            <a:ext cx="1855788" cy="304800"/>
          </a:xfrm>
          <a:prstGeom prst="rect">
            <a:avLst/>
          </a:prstGeom>
          <a:noFill/>
          <a:ln w="9525">
            <a:noFill/>
            <a:miter lim="800000"/>
            <a:headEnd/>
            <a:tailEnd/>
          </a:ln>
        </p:spPr>
        <p:txBody>
          <a:bodyPr/>
          <a:lstStyle/>
          <a:p>
            <a:endParaRPr lang="en-US" dirty="0"/>
          </a:p>
        </p:txBody>
      </p:sp>
      <p:sp>
        <p:nvSpPr>
          <p:cNvPr id="11280" name="Rectangle 16"/>
          <p:cNvSpPr>
            <a:spLocks noChangeArrowheads="1"/>
          </p:cNvSpPr>
          <p:nvPr>
            <p:custDataLst>
              <p:tags r:id="rId15"/>
            </p:custDataLst>
          </p:nvPr>
        </p:nvSpPr>
        <p:spPr bwMode="auto">
          <a:xfrm>
            <a:off x="1614488" y="4100513"/>
            <a:ext cx="1663700" cy="274637"/>
          </a:xfrm>
          <a:prstGeom prst="rect">
            <a:avLst/>
          </a:prstGeom>
          <a:noFill/>
          <a:ln w="9525">
            <a:noFill/>
            <a:miter lim="800000"/>
            <a:headEnd/>
            <a:tailEnd/>
          </a:ln>
        </p:spPr>
        <p:txBody>
          <a:bodyPr wrap="none" lIns="0" tIns="0" rIns="0" bIns="0">
            <a:spAutoFit/>
          </a:bodyPr>
          <a:lstStyle/>
          <a:p>
            <a:r>
              <a:rPr lang="en-US" sz="1800" dirty="0">
                <a:solidFill>
                  <a:srgbClr val="000000"/>
                </a:solidFill>
              </a:rPr>
              <a:t>Electric Motors &amp;</a:t>
            </a:r>
            <a:endParaRPr lang="en-US" sz="1800" dirty="0"/>
          </a:p>
        </p:txBody>
      </p:sp>
      <p:sp>
        <p:nvSpPr>
          <p:cNvPr id="11281" name="Rectangle 17"/>
          <p:cNvSpPr>
            <a:spLocks noChangeArrowheads="1"/>
          </p:cNvSpPr>
          <p:nvPr>
            <p:custDataLst>
              <p:tags r:id="rId16"/>
            </p:custDataLst>
          </p:nvPr>
        </p:nvSpPr>
        <p:spPr bwMode="auto">
          <a:xfrm>
            <a:off x="3373438" y="4100513"/>
            <a:ext cx="63500" cy="274637"/>
          </a:xfrm>
          <a:prstGeom prst="rect">
            <a:avLst/>
          </a:prstGeom>
          <a:noFill/>
          <a:ln w="9525">
            <a:noFill/>
            <a:miter lim="800000"/>
            <a:headEnd/>
            <a:tailEnd/>
          </a:ln>
        </p:spPr>
        <p:txBody>
          <a:bodyPr wrap="none" lIns="0" tIns="0" rIns="0" bIns="0">
            <a:spAutoFit/>
          </a:bodyPr>
          <a:lstStyle/>
          <a:p>
            <a:r>
              <a:rPr lang="en-US" sz="1800" dirty="0">
                <a:solidFill>
                  <a:srgbClr val="000000"/>
                </a:solidFill>
                <a:latin typeface="Arial" charset="0"/>
              </a:rPr>
              <a:t> </a:t>
            </a:r>
            <a:endParaRPr lang="en-US" sz="1800" dirty="0"/>
          </a:p>
        </p:txBody>
      </p:sp>
      <p:sp>
        <p:nvSpPr>
          <p:cNvPr id="11282" name="Rectangle 18"/>
          <p:cNvSpPr>
            <a:spLocks noChangeArrowheads="1"/>
          </p:cNvSpPr>
          <p:nvPr>
            <p:custDataLst>
              <p:tags r:id="rId17"/>
            </p:custDataLst>
          </p:nvPr>
        </p:nvSpPr>
        <p:spPr bwMode="auto">
          <a:xfrm>
            <a:off x="6034088" y="2201863"/>
            <a:ext cx="2146300" cy="304800"/>
          </a:xfrm>
          <a:prstGeom prst="rect">
            <a:avLst/>
          </a:prstGeom>
          <a:noFill/>
          <a:ln w="9525">
            <a:noFill/>
            <a:miter lim="800000"/>
            <a:headEnd/>
            <a:tailEnd/>
          </a:ln>
        </p:spPr>
        <p:txBody>
          <a:bodyPr/>
          <a:lstStyle/>
          <a:p>
            <a:endParaRPr lang="en-US" dirty="0"/>
          </a:p>
        </p:txBody>
      </p:sp>
      <p:sp>
        <p:nvSpPr>
          <p:cNvPr id="11283" name="Rectangle 19"/>
          <p:cNvSpPr>
            <a:spLocks noChangeArrowheads="1"/>
          </p:cNvSpPr>
          <p:nvPr>
            <p:custDataLst>
              <p:tags r:id="rId18"/>
            </p:custDataLst>
          </p:nvPr>
        </p:nvSpPr>
        <p:spPr bwMode="auto">
          <a:xfrm>
            <a:off x="6089650" y="2216150"/>
            <a:ext cx="2114550" cy="274638"/>
          </a:xfrm>
          <a:prstGeom prst="rect">
            <a:avLst/>
          </a:prstGeom>
          <a:noFill/>
          <a:ln w="9525">
            <a:noFill/>
            <a:miter lim="800000"/>
            <a:headEnd/>
            <a:tailEnd/>
          </a:ln>
        </p:spPr>
        <p:txBody>
          <a:bodyPr wrap="none" lIns="0" tIns="0" rIns="0" bIns="0">
            <a:spAutoFit/>
          </a:bodyPr>
          <a:lstStyle/>
          <a:p>
            <a:r>
              <a:rPr lang="en-US" sz="1800" dirty="0">
                <a:solidFill>
                  <a:srgbClr val="000000"/>
                </a:solidFill>
              </a:rPr>
              <a:t>Computer Architecture</a:t>
            </a:r>
            <a:endParaRPr lang="en-US" sz="1800" dirty="0"/>
          </a:p>
        </p:txBody>
      </p:sp>
      <p:sp>
        <p:nvSpPr>
          <p:cNvPr id="11284" name="Rectangle 20"/>
          <p:cNvSpPr>
            <a:spLocks noChangeArrowheads="1"/>
          </p:cNvSpPr>
          <p:nvPr>
            <p:custDataLst>
              <p:tags r:id="rId19"/>
            </p:custDataLst>
          </p:nvPr>
        </p:nvSpPr>
        <p:spPr bwMode="auto">
          <a:xfrm>
            <a:off x="8139113" y="2216150"/>
            <a:ext cx="63500" cy="274638"/>
          </a:xfrm>
          <a:prstGeom prst="rect">
            <a:avLst/>
          </a:prstGeom>
          <a:noFill/>
          <a:ln w="9525">
            <a:noFill/>
            <a:miter lim="800000"/>
            <a:headEnd/>
            <a:tailEnd/>
          </a:ln>
        </p:spPr>
        <p:txBody>
          <a:bodyPr wrap="none" lIns="0" tIns="0" rIns="0" bIns="0">
            <a:spAutoFit/>
          </a:bodyPr>
          <a:lstStyle/>
          <a:p>
            <a:r>
              <a:rPr lang="en-US" sz="1800" dirty="0">
                <a:solidFill>
                  <a:srgbClr val="000000"/>
                </a:solidFill>
                <a:latin typeface="Arial" charset="0"/>
              </a:rPr>
              <a:t> </a:t>
            </a:r>
            <a:endParaRPr lang="en-US" sz="1800" dirty="0"/>
          </a:p>
        </p:txBody>
      </p:sp>
      <p:sp>
        <p:nvSpPr>
          <p:cNvPr id="11285" name="Rectangle 21"/>
          <p:cNvSpPr>
            <a:spLocks noChangeArrowheads="1"/>
          </p:cNvSpPr>
          <p:nvPr>
            <p:custDataLst>
              <p:tags r:id="rId20"/>
            </p:custDataLst>
          </p:nvPr>
        </p:nvSpPr>
        <p:spPr bwMode="auto">
          <a:xfrm>
            <a:off x="6242050" y="3116263"/>
            <a:ext cx="2022475" cy="304800"/>
          </a:xfrm>
          <a:prstGeom prst="rect">
            <a:avLst/>
          </a:prstGeom>
          <a:noFill/>
          <a:ln w="9525">
            <a:noFill/>
            <a:miter lim="800000"/>
            <a:headEnd/>
            <a:tailEnd/>
          </a:ln>
        </p:spPr>
        <p:txBody>
          <a:bodyPr/>
          <a:lstStyle/>
          <a:p>
            <a:endParaRPr lang="en-US" dirty="0"/>
          </a:p>
        </p:txBody>
      </p:sp>
      <p:sp>
        <p:nvSpPr>
          <p:cNvPr id="11286" name="Rectangle 22"/>
          <p:cNvSpPr>
            <a:spLocks noChangeArrowheads="1"/>
          </p:cNvSpPr>
          <p:nvPr>
            <p:custDataLst>
              <p:tags r:id="rId21"/>
            </p:custDataLst>
          </p:nvPr>
        </p:nvSpPr>
        <p:spPr bwMode="auto">
          <a:xfrm>
            <a:off x="6296025" y="3130550"/>
            <a:ext cx="2000250" cy="274638"/>
          </a:xfrm>
          <a:prstGeom prst="rect">
            <a:avLst/>
          </a:prstGeom>
          <a:noFill/>
          <a:ln w="9525">
            <a:noFill/>
            <a:miter lim="800000"/>
            <a:headEnd/>
            <a:tailEnd/>
          </a:ln>
        </p:spPr>
        <p:txBody>
          <a:bodyPr wrap="none" lIns="0" tIns="0" rIns="0" bIns="0">
            <a:spAutoFit/>
          </a:bodyPr>
          <a:lstStyle/>
          <a:p>
            <a:r>
              <a:rPr lang="en-US" sz="1800" dirty="0">
                <a:solidFill>
                  <a:srgbClr val="000000"/>
                </a:solidFill>
              </a:rPr>
              <a:t>Software Engineering</a:t>
            </a:r>
            <a:endParaRPr lang="en-US" sz="1800" dirty="0"/>
          </a:p>
        </p:txBody>
      </p:sp>
      <p:sp>
        <p:nvSpPr>
          <p:cNvPr id="11287" name="Rectangle 23"/>
          <p:cNvSpPr>
            <a:spLocks noChangeArrowheads="1"/>
          </p:cNvSpPr>
          <p:nvPr>
            <p:custDataLst>
              <p:tags r:id="rId22"/>
            </p:custDataLst>
          </p:nvPr>
        </p:nvSpPr>
        <p:spPr bwMode="auto">
          <a:xfrm>
            <a:off x="8221663" y="3130550"/>
            <a:ext cx="63500" cy="274638"/>
          </a:xfrm>
          <a:prstGeom prst="rect">
            <a:avLst/>
          </a:prstGeom>
          <a:noFill/>
          <a:ln w="9525">
            <a:noFill/>
            <a:miter lim="800000"/>
            <a:headEnd/>
            <a:tailEnd/>
          </a:ln>
        </p:spPr>
        <p:txBody>
          <a:bodyPr wrap="none" lIns="0" tIns="0" rIns="0" bIns="0">
            <a:spAutoFit/>
          </a:bodyPr>
          <a:lstStyle/>
          <a:p>
            <a:r>
              <a:rPr lang="en-US" sz="1800" dirty="0">
                <a:solidFill>
                  <a:srgbClr val="000000"/>
                </a:solidFill>
                <a:latin typeface="Arial" charset="0"/>
              </a:rPr>
              <a:t> </a:t>
            </a:r>
            <a:endParaRPr lang="en-US" sz="1800" dirty="0"/>
          </a:p>
        </p:txBody>
      </p:sp>
      <p:sp>
        <p:nvSpPr>
          <p:cNvPr id="11288" name="Oval 24"/>
          <p:cNvSpPr>
            <a:spLocks noChangeArrowheads="1"/>
          </p:cNvSpPr>
          <p:nvPr>
            <p:custDataLst>
              <p:tags r:id="rId23"/>
            </p:custDataLst>
          </p:nvPr>
        </p:nvSpPr>
        <p:spPr bwMode="auto">
          <a:xfrm>
            <a:off x="3567113" y="4265613"/>
            <a:ext cx="1635125" cy="858837"/>
          </a:xfrm>
          <a:prstGeom prst="ellipse">
            <a:avLst/>
          </a:prstGeom>
          <a:solidFill>
            <a:srgbClr val="FFFF99"/>
          </a:solidFill>
          <a:ln w="14288">
            <a:solidFill>
              <a:srgbClr val="FF3300"/>
            </a:solidFill>
            <a:round/>
            <a:headEnd/>
            <a:tailEnd/>
          </a:ln>
        </p:spPr>
        <p:txBody>
          <a:bodyPr/>
          <a:lstStyle/>
          <a:p>
            <a:endParaRPr lang="en-US" dirty="0"/>
          </a:p>
        </p:txBody>
      </p:sp>
      <p:sp>
        <p:nvSpPr>
          <p:cNvPr id="11289" name="Oval 25"/>
          <p:cNvSpPr>
            <a:spLocks noChangeArrowheads="1"/>
          </p:cNvSpPr>
          <p:nvPr>
            <p:custDataLst>
              <p:tags r:id="rId24"/>
            </p:custDataLst>
          </p:nvPr>
        </p:nvSpPr>
        <p:spPr bwMode="auto">
          <a:xfrm>
            <a:off x="4759325" y="941388"/>
            <a:ext cx="2022475" cy="749300"/>
          </a:xfrm>
          <a:prstGeom prst="ellipse">
            <a:avLst/>
          </a:prstGeom>
          <a:solidFill>
            <a:srgbClr val="FFFF99"/>
          </a:solidFill>
          <a:ln w="14288">
            <a:solidFill>
              <a:srgbClr val="FF3300"/>
            </a:solidFill>
            <a:round/>
            <a:headEnd/>
            <a:tailEnd/>
          </a:ln>
        </p:spPr>
        <p:txBody>
          <a:bodyPr/>
          <a:lstStyle/>
          <a:p>
            <a:endParaRPr lang="en-US" dirty="0"/>
          </a:p>
        </p:txBody>
      </p:sp>
      <p:sp>
        <p:nvSpPr>
          <p:cNvPr id="11290" name="Oval 29"/>
          <p:cNvSpPr>
            <a:spLocks noChangeArrowheads="1"/>
          </p:cNvSpPr>
          <p:nvPr>
            <p:custDataLst>
              <p:tags r:id="rId25"/>
            </p:custDataLst>
          </p:nvPr>
        </p:nvSpPr>
        <p:spPr bwMode="auto">
          <a:xfrm>
            <a:off x="395288" y="2936875"/>
            <a:ext cx="2327275" cy="774700"/>
          </a:xfrm>
          <a:prstGeom prst="ellipse">
            <a:avLst/>
          </a:prstGeom>
          <a:solidFill>
            <a:srgbClr val="FFFF99"/>
          </a:solidFill>
          <a:ln w="14288">
            <a:solidFill>
              <a:srgbClr val="FF3300"/>
            </a:solidFill>
            <a:round/>
            <a:headEnd/>
            <a:tailEnd/>
          </a:ln>
        </p:spPr>
        <p:txBody>
          <a:bodyPr/>
          <a:lstStyle/>
          <a:p>
            <a:endParaRPr lang="en-US" dirty="0"/>
          </a:p>
        </p:txBody>
      </p:sp>
      <p:sp>
        <p:nvSpPr>
          <p:cNvPr id="11291" name="Rectangle 31"/>
          <p:cNvSpPr>
            <a:spLocks noChangeArrowheads="1"/>
          </p:cNvSpPr>
          <p:nvPr>
            <p:custDataLst>
              <p:tags r:id="rId26"/>
            </p:custDataLst>
          </p:nvPr>
        </p:nvSpPr>
        <p:spPr bwMode="auto">
          <a:xfrm>
            <a:off x="4924425" y="1108075"/>
            <a:ext cx="1663700" cy="304800"/>
          </a:xfrm>
          <a:prstGeom prst="rect">
            <a:avLst/>
          </a:prstGeom>
          <a:noFill/>
          <a:ln w="9525">
            <a:noFill/>
            <a:miter lim="800000"/>
            <a:headEnd/>
            <a:tailEnd/>
          </a:ln>
        </p:spPr>
        <p:txBody>
          <a:bodyPr/>
          <a:lstStyle/>
          <a:p>
            <a:endParaRPr lang="en-US" dirty="0"/>
          </a:p>
        </p:txBody>
      </p:sp>
      <p:sp>
        <p:nvSpPr>
          <p:cNvPr id="11292" name="Rectangle 32"/>
          <p:cNvSpPr>
            <a:spLocks noChangeArrowheads="1"/>
          </p:cNvSpPr>
          <p:nvPr>
            <p:custDataLst>
              <p:tags r:id="rId27"/>
            </p:custDataLst>
          </p:nvPr>
        </p:nvSpPr>
        <p:spPr bwMode="auto">
          <a:xfrm>
            <a:off x="4967288" y="1122363"/>
            <a:ext cx="1619250" cy="274637"/>
          </a:xfrm>
          <a:prstGeom prst="rect">
            <a:avLst/>
          </a:prstGeom>
          <a:noFill/>
          <a:ln w="9525">
            <a:noFill/>
            <a:miter lim="800000"/>
            <a:headEnd/>
            <a:tailEnd/>
          </a:ln>
        </p:spPr>
        <p:txBody>
          <a:bodyPr wrap="none" lIns="0" tIns="0" rIns="0" bIns="0">
            <a:spAutoFit/>
          </a:bodyPr>
          <a:lstStyle/>
          <a:p>
            <a:r>
              <a:rPr lang="en-US" sz="1800" dirty="0">
                <a:solidFill>
                  <a:srgbClr val="000000"/>
                </a:solidFill>
              </a:rPr>
              <a:t>Integrated Circuit</a:t>
            </a:r>
            <a:endParaRPr lang="en-US" sz="1800" dirty="0"/>
          </a:p>
        </p:txBody>
      </p:sp>
      <p:sp>
        <p:nvSpPr>
          <p:cNvPr id="11293" name="Rectangle 33"/>
          <p:cNvSpPr>
            <a:spLocks noChangeArrowheads="1"/>
          </p:cNvSpPr>
          <p:nvPr>
            <p:custDataLst>
              <p:tags r:id="rId28"/>
            </p:custDataLst>
          </p:nvPr>
        </p:nvSpPr>
        <p:spPr bwMode="auto">
          <a:xfrm>
            <a:off x="6532563" y="1122363"/>
            <a:ext cx="63500" cy="274637"/>
          </a:xfrm>
          <a:prstGeom prst="rect">
            <a:avLst/>
          </a:prstGeom>
          <a:noFill/>
          <a:ln w="9525">
            <a:noFill/>
            <a:miter lim="800000"/>
            <a:headEnd/>
            <a:tailEnd/>
          </a:ln>
        </p:spPr>
        <p:txBody>
          <a:bodyPr wrap="none" lIns="0" tIns="0" rIns="0" bIns="0">
            <a:spAutoFit/>
          </a:bodyPr>
          <a:lstStyle/>
          <a:p>
            <a:r>
              <a:rPr lang="en-US" sz="1800" dirty="0">
                <a:solidFill>
                  <a:srgbClr val="000000"/>
                </a:solidFill>
                <a:latin typeface="Arial" charset="0"/>
              </a:rPr>
              <a:t> </a:t>
            </a:r>
            <a:endParaRPr lang="en-US" sz="1800" dirty="0"/>
          </a:p>
        </p:txBody>
      </p:sp>
      <p:sp>
        <p:nvSpPr>
          <p:cNvPr id="11294" name="Rectangle 34"/>
          <p:cNvSpPr>
            <a:spLocks noChangeArrowheads="1"/>
          </p:cNvSpPr>
          <p:nvPr>
            <p:custDataLst>
              <p:tags r:id="rId29"/>
            </p:custDataLst>
          </p:nvPr>
        </p:nvSpPr>
        <p:spPr bwMode="auto">
          <a:xfrm>
            <a:off x="5313363" y="1357313"/>
            <a:ext cx="720725" cy="304800"/>
          </a:xfrm>
          <a:prstGeom prst="rect">
            <a:avLst/>
          </a:prstGeom>
          <a:noFill/>
          <a:ln w="9525">
            <a:noFill/>
            <a:miter lim="800000"/>
            <a:headEnd/>
            <a:tailEnd/>
          </a:ln>
        </p:spPr>
        <p:txBody>
          <a:bodyPr/>
          <a:lstStyle/>
          <a:p>
            <a:endParaRPr lang="en-US" dirty="0"/>
          </a:p>
        </p:txBody>
      </p:sp>
      <p:sp>
        <p:nvSpPr>
          <p:cNvPr id="11295" name="Rectangle 35"/>
          <p:cNvSpPr>
            <a:spLocks noChangeArrowheads="1"/>
          </p:cNvSpPr>
          <p:nvPr>
            <p:custDataLst>
              <p:tags r:id="rId30"/>
            </p:custDataLst>
          </p:nvPr>
        </p:nvSpPr>
        <p:spPr bwMode="auto">
          <a:xfrm>
            <a:off x="5354638" y="1371600"/>
            <a:ext cx="647700" cy="274638"/>
          </a:xfrm>
          <a:prstGeom prst="rect">
            <a:avLst/>
          </a:prstGeom>
          <a:noFill/>
          <a:ln w="9525">
            <a:noFill/>
            <a:miter lim="800000"/>
            <a:headEnd/>
            <a:tailEnd/>
          </a:ln>
        </p:spPr>
        <p:txBody>
          <a:bodyPr wrap="none" lIns="0" tIns="0" rIns="0" bIns="0">
            <a:spAutoFit/>
          </a:bodyPr>
          <a:lstStyle/>
          <a:p>
            <a:r>
              <a:rPr lang="en-US" sz="1800" dirty="0">
                <a:solidFill>
                  <a:srgbClr val="000000"/>
                </a:solidFill>
              </a:rPr>
              <a:t>Design</a:t>
            </a:r>
            <a:endParaRPr lang="en-US" sz="1800" dirty="0"/>
          </a:p>
        </p:txBody>
      </p:sp>
      <p:sp>
        <p:nvSpPr>
          <p:cNvPr id="11296" name="Rectangle 36"/>
          <p:cNvSpPr>
            <a:spLocks noChangeArrowheads="1"/>
          </p:cNvSpPr>
          <p:nvPr>
            <p:custDataLst>
              <p:tags r:id="rId31"/>
            </p:custDataLst>
          </p:nvPr>
        </p:nvSpPr>
        <p:spPr bwMode="auto">
          <a:xfrm>
            <a:off x="5978525" y="1371600"/>
            <a:ext cx="63500" cy="274638"/>
          </a:xfrm>
          <a:prstGeom prst="rect">
            <a:avLst/>
          </a:prstGeom>
          <a:noFill/>
          <a:ln w="9525">
            <a:noFill/>
            <a:miter lim="800000"/>
            <a:headEnd/>
            <a:tailEnd/>
          </a:ln>
        </p:spPr>
        <p:txBody>
          <a:bodyPr wrap="none" lIns="0" tIns="0" rIns="0" bIns="0">
            <a:spAutoFit/>
          </a:bodyPr>
          <a:lstStyle/>
          <a:p>
            <a:r>
              <a:rPr lang="en-US" sz="1800" dirty="0">
                <a:solidFill>
                  <a:srgbClr val="000000"/>
                </a:solidFill>
                <a:latin typeface="Arial" charset="0"/>
              </a:rPr>
              <a:t> </a:t>
            </a:r>
            <a:endParaRPr lang="en-US" sz="1800" dirty="0"/>
          </a:p>
        </p:txBody>
      </p:sp>
      <p:sp>
        <p:nvSpPr>
          <p:cNvPr id="11297" name="Rectangle 37"/>
          <p:cNvSpPr>
            <a:spLocks noChangeArrowheads="1"/>
          </p:cNvSpPr>
          <p:nvPr>
            <p:custDataLst>
              <p:tags r:id="rId32"/>
            </p:custDataLst>
          </p:nvPr>
        </p:nvSpPr>
        <p:spPr bwMode="auto">
          <a:xfrm>
            <a:off x="2874963" y="1039813"/>
            <a:ext cx="762000" cy="303212"/>
          </a:xfrm>
          <a:prstGeom prst="rect">
            <a:avLst/>
          </a:prstGeom>
          <a:noFill/>
          <a:ln w="9525">
            <a:noFill/>
            <a:miter lim="800000"/>
            <a:headEnd/>
            <a:tailEnd/>
          </a:ln>
        </p:spPr>
        <p:txBody>
          <a:bodyPr/>
          <a:lstStyle/>
          <a:p>
            <a:endParaRPr lang="en-US" dirty="0"/>
          </a:p>
        </p:txBody>
      </p:sp>
      <p:sp>
        <p:nvSpPr>
          <p:cNvPr id="11298" name="Rectangle 38"/>
          <p:cNvSpPr>
            <a:spLocks noChangeArrowheads="1"/>
          </p:cNvSpPr>
          <p:nvPr>
            <p:custDataLst>
              <p:tags r:id="rId33"/>
            </p:custDataLst>
          </p:nvPr>
        </p:nvSpPr>
        <p:spPr bwMode="auto">
          <a:xfrm>
            <a:off x="2957513" y="1052513"/>
            <a:ext cx="692150" cy="274637"/>
          </a:xfrm>
          <a:prstGeom prst="rect">
            <a:avLst/>
          </a:prstGeom>
          <a:noFill/>
          <a:ln w="9525">
            <a:noFill/>
            <a:miter lim="800000"/>
            <a:headEnd/>
            <a:tailEnd/>
          </a:ln>
        </p:spPr>
        <p:txBody>
          <a:bodyPr wrap="none" lIns="0" tIns="0" rIns="0" bIns="0">
            <a:spAutoFit/>
          </a:bodyPr>
          <a:lstStyle/>
          <a:p>
            <a:r>
              <a:rPr lang="en-US" sz="1800" dirty="0">
                <a:solidFill>
                  <a:srgbClr val="000000"/>
                </a:solidFill>
              </a:rPr>
              <a:t>Digital </a:t>
            </a:r>
            <a:endParaRPr lang="en-US" sz="1800" dirty="0"/>
          </a:p>
        </p:txBody>
      </p:sp>
      <p:sp>
        <p:nvSpPr>
          <p:cNvPr id="11299" name="Rectangle 39"/>
          <p:cNvSpPr>
            <a:spLocks noChangeArrowheads="1"/>
          </p:cNvSpPr>
          <p:nvPr>
            <p:custDataLst>
              <p:tags r:id="rId34"/>
            </p:custDataLst>
          </p:nvPr>
        </p:nvSpPr>
        <p:spPr bwMode="auto">
          <a:xfrm>
            <a:off x="3622675" y="1052513"/>
            <a:ext cx="63500" cy="274637"/>
          </a:xfrm>
          <a:prstGeom prst="rect">
            <a:avLst/>
          </a:prstGeom>
          <a:noFill/>
          <a:ln w="9525">
            <a:noFill/>
            <a:miter lim="800000"/>
            <a:headEnd/>
            <a:tailEnd/>
          </a:ln>
        </p:spPr>
        <p:txBody>
          <a:bodyPr wrap="none" lIns="0" tIns="0" rIns="0" bIns="0">
            <a:spAutoFit/>
          </a:bodyPr>
          <a:lstStyle/>
          <a:p>
            <a:r>
              <a:rPr lang="en-US" sz="1800" dirty="0">
                <a:solidFill>
                  <a:srgbClr val="000000"/>
                </a:solidFill>
                <a:latin typeface="Arial" charset="0"/>
              </a:rPr>
              <a:t> </a:t>
            </a:r>
            <a:endParaRPr lang="en-US" sz="1800" dirty="0"/>
          </a:p>
        </p:txBody>
      </p:sp>
      <p:sp>
        <p:nvSpPr>
          <p:cNvPr id="11300" name="Rectangle 40"/>
          <p:cNvSpPr>
            <a:spLocks noChangeArrowheads="1"/>
          </p:cNvSpPr>
          <p:nvPr>
            <p:custDataLst>
              <p:tags r:id="rId35"/>
            </p:custDataLst>
          </p:nvPr>
        </p:nvSpPr>
        <p:spPr bwMode="auto">
          <a:xfrm>
            <a:off x="1031875" y="1925638"/>
            <a:ext cx="955675" cy="304800"/>
          </a:xfrm>
          <a:prstGeom prst="rect">
            <a:avLst/>
          </a:prstGeom>
          <a:noFill/>
          <a:ln w="9525">
            <a:noFill/>
            <a:miter lim="800000"/>
            <a:headEnd/>
            <a:tailEnd/>
          </a:ln>
        </p:spPr>
        <p:txBody>
          <a:bodyPr/>
          <a:lstStyle/>
          <a:p>
            <a:endParaRPr lang="en-US" dirty="0"/>
          </a:p>
        </p:txBody>
      </p:sp>
      <p:sp>
        <p:nvSpPr>
          <p:cNvPr id="11301" name="Rectangle 41"/>
          <p:cNvSpPr>
            <a:spLocks noChangeArrowheads="1"/>
          </p:cNvSpPr>
          <p:nvPr>
            <p:custDataLst>
              <p:tags r:id="rId36"/>
            </p:custDataLst>
          </p:nvPr>
        </p:nvSpPr>
        <p:spPr bwMode="auto">
          <a:xfrm>
            <a:off x="1087438" y="1939925"/>
            <a:ext cx="889000" cy="274638"/>
          </a:xfrm>
          <a:prstGeom prst="rect">
            <a:avLst/>
          </a:prstGeom>
          <a:noFill/>
          <a:ln w="9525">
            <a:noFill/>
            <a:miter lim="800000"/>
            <a:headEnd/>
            <a:tailEnd/>
          </a:ln>
        </p:spPr>
        <p:txBody>
          <a:bodyPr wrap="none" lIns="0" tIns="0" rIns="0" bIns="0">
            <a:spAutoFit/>
          </a:bodyPr>
          <a:lstStyle/>
          <a:p>
            <a:r>
              <a:rPr lang="en-US" sz="1800" dirty="0">
                <a:solidFill>
                  <a:srgbClr val="000000"/>
                </a:solidFill>
              </a:rPr>
              <a:t>Analogue</a:t>
            </a:r>
            <a:endParaRPr lang="en-US" sz="1800" dirty="0"/>
          </a:p>
        </p:txBody>
      </p:sp>
      <p:sp>
        <p:nvSpPr>
          <p:cNvPr id="11302" name="Rectangle 42"/>
          <p:cNvSpPr>
            <a:spLocks noChangeArrowheads="1"/>
          </p:cNvSpPr>
          <p:nvPr>
            <p:custDataLst>
              <p:tags r:id="rId37"/>
            </p:custDataLst>
          </p:nvPr>
        </p:nvSpPr>
        <p:spPr bwMode="auto">
          <a:xfrm>
            <a:off x="1946275" y="1939925"/>
            <a:ext cx="63500" cy="274638"/>
          </a:xfrm>
          <a:prstGeom prst="rect">
            <a:avLst/>
          </a:prstGeom>
          <a:noFill/>
          <a:ln w="9525">
            <a:noFill/>
            <a:miter lim="800000"/>
            <a:headEnd/>
            <a:tailEnd/>
          </a:ln>
        </p:spPr>
        <p:txBody>
          <a:bodyPr wrap="none" lIns="0" tIns="0" rIns="0" bIns="0">
            <a:spAutoFit/>
          </a:bodyPr>
          <a:lstStyle/>
          <a:p>
            <a:r>
              <a:rPr lang="en-US" sz="1800" dirty="0">
                <a:solidFill>
                  <a:srgbClr val="000000"/>
                </a:solidFill>
                <a:latin typeface="Arial" charset="0"/>
              </a:rPr>
              <a:t> </a:t>
            </a:r>
            <a:endParaRPr lang="en-US" sz="1800" dirty="0"/>
          </a:p>
        </p:txBody>
      </p:sp>
      <p:sp>
        <p:nvSpPr>
          <p:cNvPr id="11303" name="Rectangle 43"/>
          <p:cNvSpPr>
            <a:spLocks noChangeArrowheads="1"/>
          </p:cNvSpPr>
          <p:nvPr>
            <p:custDataLst>
              <p:tags r:id="rId38"/>
            </p:custDataLst>
          </p:nvPr>
        </p:nvSpPr>
        <p:spPr bwMode="auto">
          <a:xfrm>
            <a:off x="741363" y="2160588"/>
            <a:ext cx="1690687" cy="304800"/>
          </a:xfrm>
          <a:prstGeom prst="rect">
            <a:avLst/>
          </a:prstGeom>
          <a:noFill/>
          <a:ln w="9525">
            <a:noFill/>
            <a:miter lim="800000"/>
            <a:headEnd/>
            <a:tailEnd/>
          </a:ln>
        </p:spPr>
        <p:txBody>
          <a:bodyPr/>
          <a:lstStyle/>
          <a:p>
            <a:endParaRPr lang="en-US" dirty="0"/>
          </a:p>
        </p:txBody>
      </p:sp>
      <p:sp>
        <p:nvSpPr>
          <p:cNvPr id="11304" name="Rectangle 44"/>
          <p:cNvSpPr>
            <a:spLocks noChangeArrowheads="1"/>
          </p:cNvSpPr>
          <p:nvPr>
            <p:custDataLst>
              <p:tags r:id="rId39"/>
            </p:custDataLst>
          </p:nvPr>
        </p:nvSpPr>
        <p:spPr bwMode="auto">
          <a:xfrm>
            <a:off x="1042988" y="2133600"/>
            <a:ext cx="1028700" cy="274638"/>
          </a:xfrm>
          <a:prstGeom prst="rect">
            <a:avLst/>
          </a:prstGeom>
          <a:noFill/>
          <a:ln w="9525">
            <a:noFill/>
            <a:miter lim="800000"/>
            <a:headEnd/>
            <a:tailEnd/>
          </a:ln>
        </p:spPr>
        <p:txBody>
          <a:bodyPr wrap="none" lIns="0" tIns="0" rIns="0" bIns="0">
            <a:spAutoFit/>
          </a:bodyPr>
          <a:lstStyle/>
          <a:p>
            <a:r>
              <a:rPr lang="en-US" sz="1800" dirty="0">
                <a:solidFill>
                  <a:srgbClr val="000000"/>
                </a:solidFill>
              </a:rPr>
              <a:t>Electronics</a:t>
            </a:r>
            <a:endParaRPr lang="en-US" sz="1800" dirty="0"/>
          </a:p>
        </p:txBody>
      </p:sp>
      <p:sp>
        <p:nvSpPr>
          <p:cNvPr id="11305" name="Rectangle 45"/>
          <p:cNvSpPr>
            <a:spLocks noChangeArrowheads="1"/>
          </p:cNvSpPr>
          <p:nvPr>
            <p:custDataLst>
              <p:tags r:id="rId40"/>
            </p:custDataLst>
          </p:nvPr>
        </p:nvSpPr>
        <p:spPr bwMode="auto">
          <a:xfrm>
            <a:off x="2389188" y="2174875"/>
            <a:ext cx="63500" cy="274638"/>
          </a:xfrm>
          <a:prstGeom prst="rect">
            <a:avLst/>
          </a:prstGeom>
          <a:noFill/>
          <a:ln w="9525">
            <a:noFill/>
            <a:miter lim="800000"/>
            <a:headEnd/>
            <a:tailEnd/>
          </a:ln>
        </p:spPr>
        <p:txBody>
          <a:bodyPr wrap="none" lIns="0" tIns="0" rIns="0" bIns="0">
            <a:spAutoFit/>
          </a:bodyPr>
          <a:lstStyle/>
          <a:p>
            <a:r>
              <a:rPr lang="en-US" sz="1800" dirty="0">
                <a:solidFill>
                  <a:srgbClr val="000000"/>
                </a:solidFill>
                <a:latin typeface="Arial" charset="0"/>
              </a:rPr>
              <a:t> </a:t>
            </a:r>
            <a:endParaRPr lang="en-US" sz="1800" dirty="0"/>
          </a:p>
        </p:txBody>
      </p:sp>
      <p:sp>
        <p:nvSpPr>
          <p:cNvPr id="11306" name="Line 47"/>
          <p:cNvSpPr>
            <a:spLocks noChangeShapeType="1"/>
          </p:cNvSpPr>
          <p:nvPr>
            <p:custDataLst>
              <p:tags r:id="rId41"/>
            </p:custDataLst>
          </p:nvPr>
        </p:nvSpPr>
        <p:spPr bwMode="auto">
          <a:xfrm flipV="1">
            <a:off x="3276600" y="3587750"/>
            <a:ext cx="457200" cy="498475"/>
          </a:xfrm>
          <a:prstGeom prst="line">
            <a:avLst/>
          </a:prstGeom>
          <a:noFill/>
          <a:ln w="14288">
            <a:solidFill>
              <a:srgbClr val="000000"/>
            </a:solidFill>
            <a:round/>
            <a:headEnd/>
            <a:tailEnd/>
          </a:ln>
        </p:spPr>
        <p:txBody>
          <a:bodyPr/>
          <a:lstStyle/>
          <a:p>
            <a:endParaRPr lang="en-US" dirty="0"/>
          </a:p>
        </p:txBody>
      </p:sp>
      <p:sp>
        <p:nvSpPr>
          <p:cNvPr id="11307" name="Line 48"/>
          <p:cNvSpPr>
            <a:spLocks noChangeShapeType="1"/>
          </p:cNvSpPr>
          <p:nvPr>
            <p:custDataLst>
              <p:tags r:id="rId42"/>
            </p:custDataLst>
          </p:nvPr>
        </p:nvSpPr>
        <p:spPr bwMode="auto">
          <a:xfrm>
            <a:off x="5589588" y="3130550"/>
            <a:ext cx="430212" cy="123825"/>
          </a:xfrm>
          <a:prstGeom prst="line">
            <a:avLst/>
          </a:prstGeom>
          <a:noFill/>
          <a:ln w="14288">
            <a:solidFill>
              <a:srgbClr val="000000"/>
            </a:solidFill>
            <a:round/>
            <a:headEnd/>
            <a:tailEnd/>
          </a:ln>
        </p:spPr>
        <p:txBody>
          <a:bodyPr/>
          <a:lstStyle/>
          <a:p>
            <a:endParaRPr lang="en-US" dirty="0"/>
          </a:p>
        </p:txBody>
      </p:sp>
      <p:sp>
        <p:nvSpPr>
          <p:cNvPr id="11308" name="Line 49"/>
          <p:cNvSpPr>
            <a:spLocks noChangeShapeType="1"/>
          </p:cNvSpPr>
          <p:nvPr>
            <p:custDataLst>
              <p:tags r:id="rId43"/>
            </p:custDataLst>
          </p:nvPr>
        </p:nvSpPr>
        <p:spPr bwMode="auto">
          <a:xfrm flipV="1">
            <a:off x="5313363" y="2368550"/>
            <a:ext cx="568325" cy="179388"/>
          </a:xfrm>
          <a:prstGeom prst="line">
            <a:avLst/>
          </a:prstGeom>
          <a:noFill/>
          <a:ln w="14288">
            <a:solidFill>
              <a:srgbClr val="000000"/>
            </a:solidFill>
            <a:round/>
            <a:headEnd/>
            <a:tailEnd/>
          </a:ln>
        </p:spPr>
        <p:txBody>
          <a:bodyPr/>
          <a:lstStyle/>
          <a:p>
            <a:endParaRPr lang="en-US" dirty="0"/>
          </a:p>
        </p:txBody>
      </p:sp>
      <p:sp>
        <p:nvSpPr>
          <p:cNvPr id="11309" name="Line 50"/>
          <p:cNvSpPr>
            <a:spLocks noChangeShapeType="1"/>
          </p:cNvSpPr>
          <p:nvPr>
            <p:custDataLst>
              <p:tags r:id="rId44"/>
            </p:custDataLst>
          </p:nvPr>
        </p:nvSpPr>
        <p:spPr bwMode="auto">
          <a:xfrm flipV="1">
            <a:off x="4718050" y="1592263"/>
            <a:ext cx="346075" cy="679450"/>
          </a:xfrm>
          <a:prstGeom prst="line">
            <a:avLst/>
          </a:prstGeom>
          <a:noFill/>
          <a:ln w="14288">
            <a:solidFill>
              <a:srgbClr val="000000"/>
            </a:solidFill>
            <a:round/>
            <a:headEnd/>
            <a:tailEnd/>
          </a:ln>
        </p:spPr>
        <p:txBody>
          <a:bodyPr/>
          <a:lstStyle/>
          <a:p>
            <a:endParaRPr lang="en-US" dirty="0"/>
          </a:p>
        </p:txBody>
      </p:sp>
      <p:sp>
        <p:nvSpPr>
          <p:cNvPr id="11310" name="Line 51"/>
          <p:cNvSpPr>
            <a:spLocks noChangeShapeType="1"/>
          </p:cNvSpPr>
          <p:nvPr>
            <p:custDataLst>
              <p:tags r:id="rId45"/>
            </p:custDataLst>
          </p:nvPr>
        </p:nvSpPr>
        <p:spPr bwMode="auto">
          <a:xfrm>
            <a:off x="3525838" y="1731963"/>
            <a:ext cx="442912" cy="636587"/>
          </a:xfrm>
          <a:prstGeom prst="line">
            <a:avLst/>
          </a:prstGeom>
          <a:noFill/>
          <a:ln w="14288">
            <a:solidFill>
              <a:srgbClr val="000000"/>
            </a:solidFill>
            <a:round/>
            <a:headEnd/>
            <a:tailEnd/>
          </a:ln>
        </p:spPr>
        <p:txBody>
          <a:bodyPr/>
          <a:lstStyle/>
          <a:p>
            <a:endParaRPr lang="en-US" dirty="0"/>
          </a:p>
        </p:txBody>
      </p:sp>
      <p:sp>
        <p:nvSpPr>
          <p:cNvPr id="11311" name="Line 52"/>
          <p:cNvSpPr>
            <a:spLocks noChangeShapeType="1"/>
          </p:cNvSpPr>
          <p:nvPr>
            <p:custDataLst>
              <p:tags r:id="rId46"/>
            </p:custDataLst>
          </p:nvPr>
        </p:nvSpPr>
        <p:spPr bwMode="auto">
          <a:xfrm>
            <a:off x="2473325" y="2382838"/>
            <a:ext cx="885825" cy="346075"/>
          </a:xfrm>
          <a:prstGeom prst="line">
            <a:avLst/>
          </a:prstGeom>
          <a:noFill/>
          <a:ln w="14288">
            <a:solidFill>
              <a:srgbClr val="000000"/>
            </a:solidFill>
            <a:round/>
            <a:headEnd/>
            <a:tailEnd/>
          </a:ln>
        </p:spPr>
        <p:txBody>
          <a:bodyPr/>
          <a:lstStyle/>
          <a:p>
            <a:endParaRPr lang="en-US" dirty="0"/>
          </a:p>
        </p:txBody>
      </p:sp>
      <p:sp>
        <p:nvSpPr>
          <p:cNvPr id="11312" name="Line 53"/>
          <p:cNvSpPr>
            <a:spLocks noChangeShapeType="1"/>
          </p:cNvSpPr>
          <p:nvPr>
            <p:custDataLst>
              <p:tags r:id="rId47"/>
            </p:custDataLst>
          </p:nvPr>
        </p:nvSpPr>
        <p:spPr bwMode="auto">
          <a:xfrm flipV="1">
            <a:off x="2749550" y="3130550"/>
            <a:ext cx="512763" cy="179388"/>
          </a:xfrm>
          <a:prstGeom prst="line">
            <a:avLst/>
          </a:prstGeom>
          <a:noFill/>
          <a:ln w="14288">
            <a:solidFill>
              <a:srgbClr val="000000"/>
            </a:solidFill>
            <a:round/>
            <a:headEnd/>
            <a:tailEnd/>
          </a:ln>
        </p:spPr>
        <p:txBody>
          <a:bodyPr/>
          <a:lstStyle/>
          <a:p>
            <a:endParaRPr lang="en-US" dirty="0"/>
          </a:p>
        </p:txBody>
      </p:sp>
      <p:sp>
        <p:nvSpPr>
          <p:cNvPr id="11313" name="Rectangle 54"/>
          <p:cNvSpPr>
            <a:spLocks noChangeArrowheads="1"/>
          </p:cNvSpPr>
          <p:nvPr>
            <p:custDataLst>
              <p:tags r:id="rId48"/>
            </p:custDataLst>
          </p:nvPr>
        </p:nvSpPr>
        <p:spPr bwMode="auto">
          <a:xfrm>
            <a:off x="1878013" y="4362450"/>
            <a:ext cx="955675" cy="304800"/>
          </a:xfrm>
          <a:prstGeom prst="rect">
            <a:avLst/>
          </a:prstGeom>
          <a:noFill/>
          <a:ln w="9525">
            <a:noFill/>
            <a:miter lim="800000"/>
            <a:headEnd/>
            <a:tailEnd/>
          </a:ln>
        </p:spPr>
        <p:txBody>
          <a:bodyPr/>
          <a:lstStyle/>
          <a:p>
            <a:endParaRPr lang="en-US" dirty="0"/>
          </a:p>
        </p:txBody>
      </p:sp>
      <p:sp>
        <p:nvSpPr>
          <p:cNvPr id="11314" name="Rectangle 55"/>
          <p:cNvSpPr>
            <a:spLocks noChangeArrowheads="1"/>
          </p:cNvSpPr>
          <p:nvPr>
            <p:custDataLst>
              <p:tags r:id="rId49"/>
            </p:custDataLst>
          </p:nvPr>
        </p:nvSpPr>
        <p:spPr bwMode="auto">
          <a:xfrm>
            <a:off x="1931988" y="4376738"/>
            <a:ext cx="889000" cy="274637"/>
          </a:xfrm>
          <a:prstGeom prst="rect">
            <a:avLst/>
          </a:prstGeom>
          <a:noFill/>
          <a:ln w="9525">
            <a:noFill/>
            <a:miter lim="800000"/>
            <a:headEnd/>
            <a:tailEnd/>
          </a:ln>
        </p:spPr>
        <p:txBody>
          <a:bodyPr wrap="none" lIns="0" tIns="0" rIns="0" bIns="0">
            <a:spAutoFit/>
          </a:bodyPr>
          <a:lstStyle/>
          <a:p>
            <a:r>
              <a:rPr lang="en-US" sz="1800" dirty="0">
                <a:solidFill>
                  <a:srgbClr val="000000"/>
                </a:solidFill>
              </a:rPr>
              <a:t>Actuators</a:t>
            </a:r>
            <a:endParaRPr lang="en-US" sz="1800" dirty="0"/>
          </a:p>
        </p:txBody>
      </p:sp>
      <p:sp>
        <p:nvSpPr>
          <p:cNvPr id="11315" name="Rectangle 56"/>
          <p:cNvSpPr>
            <a:spLocks noChangeArrowheads="1"/>
          </p:cNvSpPr>
          <p:nvPr>
            <p:custDataLst>
              <p:tags r:id="rId50"/>
            </p:custDataLst>
          </p:nvPr>
        </p:nvSpPr>
        <p:spPr bwMode="auto">
          <a:xfrm>
            <a:off x="2790825" y="4376738"/>
            <a:ext cx="63500" cy="274637"/>
          </a:xfrm>
          <a:prstGeom prst="rect">
            <a:avLst/>
          </a:prstGeom>
          <a:noFill/>
          <a:ln w="9525">
            <a:noFill/>
            <a:miter lim="800000"/>
            <a:headEnd/>
            <a:tailEnd/>
          </a:ln>
        </p:spPr>
        <p:txBody>
          <a:bodyPr wrap="none" lIns="0" tIns="0" rIns="0" bIns="0">
            <a:spAutoFit/>
          </a:bodyPr>
          <a:lstStyle/>
          <a:p>
            <a:r>
              <a:rPr lang="en-US" sz="1800" dirty="0">
                <a:solidFill>
                  <a:srgbClr val="000000"/>
                </a:solidFill>
                <a:latin typeface="Arial" charset="0"/>
              </a:rPr>
              <a:t> </a:t>
            </a:r>
            <a:endParaRPr lang="en-US" sz="1800" dirty="0"/>
          </a:p>
        </p:txBody>
      </p:sp>
      <p:sp>
        <p:nvSpPr>
          <p:cNvPr id="11316" name="Rectangle 57"/>
          <p:cNvSpPr>
            <a:spLocks noChangeArrowheads="1"/>
          </p:cNvSpPr>
          <p:nvPr>
            <p:custDataLst>
              <p:tags r:id="rId51"/>
            </p:custDataLst>
          </p:nvPr>
        </p:nvSpPr>
        <p:spPr bwMode="auto">
          <a:xfrm>
            <a:off x="1017588" y="3048000"/>
            <a:ext cx="1150937" cy="303213"/>
          </a:xfrm>
          <a:prstGeom prst="rect">
            <a:avLst/>
          </a:prstGeom>
          <a:noFill/>
          <a:ln w="9525">
            <a:noFill/>
            <a:miter lim="800000"/>
            <a:headEnd/>
            <a:tailEnd/>
          </a:ln>
        </p:spPr>
        <p:txBody>
          <a:bodyPr/>
          <a:lstStyle/>
          <a:p>
            <a:endParaRPr lang="en-US" dirty="0"/>
          </a:p>
        </p:txBody>
      </p:sp>
      <p:sp>
        <p:nvSpPr>
          <p:cNvPr id="11317" name="Rectangle 58"/>
          <p:cNvSpPr>
            <a:spLocks noChangeArrowheads="1"/>
          </p:cNvSpPr>
          <p:nvPr>
            <p:custDataLst>
              <p:tags r:id="rId52"/>
            </p:custDataLst>
          </p:nvPr>
        </p:nvSpPr>
        <p:spPr bwMode="auto">
          <a:xfrm>
            <a:off x="1060450" y="3060700"/>
            <a:ext cx="1098550" cy="274638"/>
          </a:xfrm>
          <a:prstGeom prst="rect">
            <a:avLst/>
          </a:prstGeom>
          <a:noFill/>
          <a:ln w="9525">
            <a:noFill/>
            <a:miter lim="800000"/>
            <a:headEnd/>
            <a:tailEnd/>
          </a:ln>
        </p:spPr>
        <p:txBody>
          <a:bodyPr wrap="none" lIns="0" tIns="0" rIns="0" bIns="0">
            <a:spAutoFit/>
          </a:bodyPr>
          <a:lstStyle/>
          <a:p>
            <a:r>
              <a:rPr lang="en-US" sz="1800" dirty="0">
                <a:solidFill>
                  <a:srgbClr val="000000"/>
                </a:solidFill>
              </a:rPr>
              <a:t>Sensors and</a:t>
            </a:r>
            <a:endParaRPr lang="en-US" sz="1800" dirty="0"/>
          </a:p>
        </p:txBody>
      </p:sp>
      <p:sp>
        <p:nvSpPr>
          <p:cNvPr id="11318" name="Rectangle 59"/>
          <p:cNvSpPr>
            <a:spLocks noChangeArrowheads="1"/>
          </p:cNvSpPr>
          <p:nvPr>
            <p:custDataLst>
              <p:tags r:id="rId53"/>
            </p:custDataLst>
          </p:nvPr>
        </p:nvSpPr>
        <p:spPr bwMode="auto">
          <a:xfrm>
            <a:off x="2127250" y="3060700"/>
            <a:ext cx="63500" cy="274638"/>
          </a:xfrm>
          <a:prstGeom prst="rect">
            <a:avLst/>
          </a:prstGeom>
          <a:noFill/>
          <a:ln w="9525">
            <a:noFill/>
            <a:miter lim="800000"/>
            <a:headEnd/>
            <a:tailEnd/>
          </a:ln>
        </p:spPr>
        <p:txBody>
          <a:bodyPr wrap="none" lIns="0" tIns="0" rIns="0" bIns="0">
            <a:spAutoFit/>
          </a:bodyPr>
          <a:lstStyle/>
          <a:p>
            <a:r>
              <a:rPr lang="en-US" sz="1800" dirty="0">
                <a:solidFill>
                  <a:srgbClr val="000000"/>
                </a:solidFill>
                <a:latin typeface="Arial" charset="0"/>
              </a:rPr>
              <a:t> </a:t>
            </a:r>
            <a:endParaRPr lang="en-US" sz="1800" dirty="0"/>
          </a:p>
        </p:txBody>
      </p:sp>
      <p:sp>
        <p:nvSpPr>
          <p:cNvPr id="11319" name="Rectangle 60"/>
          <p:cNvSpPr>
            <a:spLocks noChangeArrowheads="1"/>
          </p:cNvSpPr>
          <p:nvPr>
            <p:custDataLst>
              <p:tags r:id="rId54"/>
            </p:custDataLst>
          </p:nvPr>
        </p:nvSpPr>
        <p:spPr bwMode="auto">
          <a:xfrm>
            <a:off x="879475" y="3351213"/>
            <a:ext cx="1385888" cy="304800"/>
          </a:xfrm>
          <a:prstGeom prst="rect">
            <a:avLst/>
          </a:prstGeom>
          <a:noFill/>
          <a:ln w="9525">
            <a:noFill/>
            <a:miter lim="800000"/>
            <a:headEnd/>
            <a:tailEnd/>
          </a:ln>
        </p:spPr>
        <p:txBody>
          <a:bodyPr/>
          <a:lstStyle/>
          <a:p>
            <a:endParaRPr lang="en-US" dirty="0"/>
          </a:p>
        </p:txBody>
      </p:sp>
      <p:sp>
        <p:nvSpPr>
          <p:cNvPr id="11320" name="Rectangle 61"/>
          <p:cNvSpPr>
            <a:spLocks noChangeArrowheads="1"/>
          </p:cNvSpPr>
          <p:nvPr>
            <p:custDataLst>
              <p:tags r:id="rId55"/>
            </p:custDataLst>
          </p:nvPr>
        </p:nvSpPr>
        <p:spPr bwMode="auto">
          <a:xfrm>
            <a:off x="920750" y="3365500"/>
            <a:ext cx="1333500" cy="274638"/>
          </a:xfrm>
          <a:prstGeom prst="rect">
            <a:avLst/>
          </a:prstGeom>
          <a:noFill/>
          <a:ln w="9525">
            <a:noFill/>
            <a:miter lim="800000"/>
            <a:headEnd/>
            <a:tailEnd/>
          </a:ln>
        </p:spPr>
        <p:txBody>
          <a:bodyPr wrap="none" lIns="0" tIns="0" rIns="0" bIns="0">
            <a:spAutoFit/>
          </a:bodyPr>
          <a:lstStyle/>
          <a:p>
            <a:r>
              <a:rPr lang="en-US" sz="1800" dirty="0">
                <a:solidFill>
                  <a:srgbClr val="000000"/>
                </a:solidFill>
              </a:rPr>
              <a:t>Measurements</a:t>
            </a:r>
            <a:endParaRPr lang="en-US" sz="1800" dirty="0"/>
          </a:p>
        </p:txBody>
      </p:sp>
      <p:sp>
        <p:nvSpPr>
          <p:cNvPr id="11321" name="Rectangle 62"/>
          <p:cNvSpPr>
            <a:spLocks noChangeArrowheads="1"/>
          </p:cNvSpPr>
          <p:nvPr>
            <p:custDataLst>
              <p:tags r:id="rId56"/>
            </p:custDataLst>
          </p:nvPr>
        </p:nvSpPr>
        <p:spPr bwMode="auto">
          <a:xfrm>
            <a:off x="2209800" y="3365500"/>
            <a:ext cx="63500" cy="274638"/>
          </a:xfrm>
          <a:prstGeom prst="rect">
            <a:avLst/>
          </a:prstGeom>
          <a:noFill/>
          <a:ln w="9525">
            <a:noFill/>
            <a:miter lim="800000"/>
            <a:headEnd/>
            <a:tailEnd/>
          </a:ln>
        </p:spPr>
        <p:txBody>
          <a:bodyPr wrap="none" lIns="0" tIns="0" rIns="0" bIns="0">
            <a:spAutoFit/>
          </a:bodyPr>
          <a:lstStyle/>
          <a:p>
            <a:r>
              <a:rPr lang="en-US" sz="1800" dirty="0">
                <a:solidFill>
                  <a:srgbClr val="000000"/>
                </a:solidFill>
                <a:latin typeface="Arial" charset="0"/>
              </a:rPr>
              <a:t> </a:t>
            </a:r>
            <a:endParaRPr lang="en-US" sz="1800" dirty="0"/>
          </a:p>
        </p:txBody>
      </p:sp>
      <p:sp>
        <p:nvSpPr>
          <p:cNvPr id="11322" name="Rectangle 63"/>
          <p:cNvSpPr>
            <a:spLocks noChangeArrowheads="1"/>
          </p:cNvSpPr>
          <p:nvPr>
            <p:custDataLst>
              <p:tags r:id="rId57"/>
            </p:custDataLst>
          </p:nvPr>
        </p:nvSpPr>
        <p:spPr bwMode="auto">
          <a:xfrm>
            <a:off x="3956050" y="4391025"/>
            <a:ext cx="774700" cy="304800"/>
          </a:xfrm>
          <a:prstGeom prst="rect">
            <a:avLst/>
          </a:prstGeom>
          <a:noFill/>
          <a:ln w="9525">
            <a:noFill/>
            <a:miter lim="800000"/>
            <a:headEnd/>
            <a:tailEnd/>
          </a:ln>
        </p:spPr>
        <p:txBody>
          <a:bodyPr/>
          <a:lstStyle/>
          <a:p>
            <a:endParaRPr lang="en-US" dirty="0"/>
          </a:p>
        </p:txBody>
      </p:sp>
      <p:sp>
        <p:nvSpPr>
          <p:cNvPr id="11323" name="Rectangle 64"/>
          <p:cNvSpPr>
            <a:spLocks noChangeArrowheads="1"/>
          </p:cNvSpPr>
          <p:nvPr>
            <p:custDataLst>
              <p:tags r:id="rId58"/>
            </p:custDataLst>
          </p:nvPr>
        </p:nvSpPr>
        <p:spPr bwMode="auto">
          <a:xfrm>
            <a:off x="3997325" y="4405313"/>
            <a:ext cx="698500" cy="274637"/>
          </a:xfrm>
          <a:prstGeom prst="rect">
            <a:avLst/>
          </a:prstGeom>
          <a:noFill/>
          <a:ln w="9525">
            <a:noFill/>
            <a:miter lim="800000"/>
            <a:headEnd/>
            <a:tailEnd/>
          </a:ln>
        </p:spPr>
        <p:txBody>
          <a:bodyPr wrap="none" lIns="0" tIns="0" rIns="0" bIns="0">
            <a:spAutoFit/>
          </a:bodyPr>
          <a:lstStyle/>
          <a:p>
            <a:r>
              <a:rPr lang="en-US" sz="1800" dirty="0">
                <a:solidFill>
                  <a:srgbClr val="000000"/>
                </a:solidFill>
              </a:rPr>
              <a:t>Control</a:t>
            </a:r>
            <a:endParaRPr lang="en-US" sz="1800" dirty="0"/>
          </a:p>
        </p:txBody>
      </p:sp>
      <p:sp>
        <p:nvSpPr>
          <p:cNvPr id="11324" name="Rectangle 65"/>
          <p:cNvSpPr>
            <a:spLocks noChangeArrowheads="1"/>
          </p:cNvSpPr>
          <p:nvPr>
            <p:custDataLst>
              <p:tags r:id="rId59"/>
            </p:custDataLst>
          </p:nvPr>
        </p:nvSpPr>
        <p:spPr bwMode="auto">
          <a:xfrm>
            <a:off x="4675188" y="4405313"/>
            <a:ext cx="63500" cy="274637"/>
          </a:xfrm>
          <a:prstGeom prst="rect">
            <a:avLst/>
          </a:prstGeom>
          <a:noFill/>
          <a:ln w="9525">
            <a:noFill/>
            <a:miter lim="800000"/>
            <a:headEnd/>
            <a:tailEnd/>
          </a:ln>
        </p:spPr>
        <p:txBody>
          <a:bodyPr wrap="none" lIns="0" tIns="0" rIns="0" bIns="0">
            <a:spAutoFit/>
          </a:bodyPr>
          <a:lstStyle/>
          <a:p>
            <a:r>
              <a:rPr lang="en-US" sz="1800" dirty="0">
                <a:solidFill>
                  <a:srgbClr val="000000"/>
                </a:solidFill>
                <a:latin typeface="Arial" charset="0"/>
              </a:rPr>
              <a:t> </a:t>
            </a:r>
            <a:endParaRPr lang="en-US" sz="1800" dirty="0"/>
          </a:p>
        </p:txBody>
      </p:sp>
      <p:sp>
        <p:nvSpPr>
          <p:cNvPr id="11325" name="Rectangle 66"/>
          <p:cNvSpPr>
            <a:spLocks noChangeArrowheads="1"/>
          </p:cNvSpPr>
          <p:nvPr>
            <p:custDataLst>
              <p:tags r:id="rId60"/>
            </p:custDataLst>
          </p:nvPr>
        </p:nvSpPr>
        <p:spPr bwMode="auto">
          <a:xfrm>
            <a:off x="3844925" y="4667250"/>
            <a:ext cx="1177925" cy="304800"/>
          </a:xfrm>
          <a:prstGeom prst="rect">
            <a:avLst/>
          </a:prstGeom>
          <a:noFill/>
          <a:ln w="9525">
            <a:noFill/>
            <a:miter lim="800000"/>
            <a:headEnd/>
            <a:tailEnd/>
          </a:ln>
        </p:spPr>
        <p:txBody>
          <a:bodyPr/>
          <a:lstStyle/>
          <a:p>
            <a:endParaRPr lang="en-US" dirty="0"/>
          </a:p>
        </p:txBody>
      </p:sp>
      <p:sp>
        <p:nvSpPr>
          <p:cNvPr id="11326" name="Rectangle 67"/>
          <p:cNvSpPr>
            <a:spLocks noChangeArrowheads="1"/>
          </p:cNvSpPr>
          <p:nvPr>
            <p:custDataLst>
              <p:tags r:id="rId61"/>
            </p:custDataLst>
          </p:nvPr>
        </p:nvSpPr>
        <p:spPr bwMode="auto">
          <a:xfrm>
            <a:off x="3900488" y="4681538"/>
            <a:ext cx="1117600" cy="274637"/>
          </a:xfrm>
          <a:prstGeom prst="rect">
            <a:avLst/>
          </a:prstGeom>
          <a:noFill/>
          <a:ln w="9525">
            <a:noFill/>
            <a:miter lim="800000"/>
            <a:headEnd/>
            <a:tailEnd/>
          </a:ln>
        </p:spPr>
        <p:txBody>
          <a:bodyPr wrap="none" lIns="0" tIns="0" rIns="0" bIns="0">
            <a:spAutoFit/>
          </a:bodyPr>
          <a:lstStyle/>
          <a:p>
            <a:r>
              <a:rPr lang="en-US" sz="1800" dirty="0">
                <a:solidFill>
                  <a:srgbClr val="000000"/>
                </a:solidFill>
              </a:rPr>
              <a:t>Engineering</a:t>
            </a:r>
            <a:endParaRPr lang="en-US" sz="1800" dirty="0"/>
          </a:p>
        </p:txBody>
      </p:sp>
      <p:sp>
        <p:nvSpPr>
          <p:cNvPr id="11327" name="Rectangle 68"/>
          <p:cNvSpPr>
            <a:spLocks noChangeArrowheads="1"/>
          </p:cNvSpPr>
          <p:nvPr>
            <p:custDataLst>
              <p:tags r:id="rId62"/>
            </p:custDataLst>
          </p:nvPr>
        </p:nvSpPr>
        <p:spPr bwMode="auto">
          <a:xfrm>
            <a:off x="4979988" y="4681538"/>
            <a:ext cx="63500" cy="274637"/>
          </a:xfrm>
          <a:prstGeom prst="rect">
            <a:avLst/>
          </a:prstGeom>
          <a:noFill/>
          <a:ln w="9525">
            <a:noFill/>
            <a:miter lim="800000"/>
            <a:headEnd/>
            <a:tailEnd/>
          </a:ln>
        </p:spPr>
        <p:txBody>
          <a:bodyPr wrap="none" lIns="0" tIns="0" rIns="0" bIns="0">
            <a:spAutoFit/>
          </a:bodyPr>
          <a:lstStyle/>
          <a:p>
            <a:r>
              <a:rPr lang="en-US" sz="1800" dirty="0">
                <a:solidFill>
                  <a:srgbClr val="000000"/>
                </a:solidFill>
                <a:latin typeface="Arial" charset="0"/>
              </a:rPr>
              <a:t> </a:t>
            </a:r>
            <a:endParaRPr lang="en-US" sz="1800" dirty="0"/>
          </a:p>
        </p:txBody>
      </p:sp>
      <p:sp>
        <p:nvSpPr>
          <p:cNvPr id="11328" name="Line 69"/>
          <p:cNvSpPr>
            <a:spLocks noChangeShapeType="1"/>
          </p:cNvSpPr>
          <p:nvPr>
            <p:custDataLst>
              <p:tags r:id="rId63"/>
            </p:custDataLst>
          </p:nvPr>
        </p:nvSpPr>
        <p:spPr bwMode="auto">
          <a:xfrm flipV="1">
            <a:off x="4357688" y="3740150"/>
            <a:ext cx="1587" cy="512763"/>
          </a:xfrm>
          <a:prstGeom prst="line">
            <a:avLst/>
          </a:prstGeom>
          <a:noFill/>
          <a:ln w="14288">
            <a:solidFill>
              <a:srgbClr val="000000"/>
            </a:solidFill>
            <a:round/>
            <a:headEnd/>
            <a:tailEnd/>
          </a:ln>
        </p:spPr>
        <p:txBody>
          <a:bodyPr/>
          <a:lstStyle/>
          <a:p>
            <a:endParaRPr lang="en-US" dirty="0"/>
          </a:p>
        </p:txBody>
      </p:sp>
      <p:sp>
        <p:nvSpPr>
          <p:cNvPr id="11329" name="Oval 70"/>
          <p:cNvSpPr>
            <a:spLocks noChangeArrowheads="1"/>
          </p:cNvSpPr>
          <p:nvPr>
            <p:custDataLst>
              <p:tags r:id="rId64"/>
            </p:custDataLst>
          </p:nvPr>
        </p:nvSpPr>
        <p:spPr bwMode="auto">
          <a:xfrm>
            <a:off x="5354638" y="3795713"/>
            <a:ext cx="2051050" cy="885825"/>
          </a:xfrm>
          <a:prstGeom prst="ellipse">
            <a:avLst/>
          </a:prstGeom>
          <a:solidFill>
            <a:srgbClr val="FFFF99"/>
          </a:solidFill>
          <a:ln w="14288">
            <a:solidFill>
              <a:srgbClr val="FF3300"/>
            </a:solidFill>
            <a:round/>
            <a:headEnd/>
            <a:tailEnd/>
          </a:ln>
        </p:spPr>
        <p:txBody>
          <a:bodyPr/>
          <a:lstStyle/>
          <a:p>
            <a:endParaRPr lang="en-US" dirty="0"/>
          </a:p>
        </p:txBody>
      </p:sp>
      <p:sp>
        <p:nvSpPr>
          <p:cNvPr id="11330" name="Rectangle 71"/>
          <p:cNvSpPr>
            <a:spLocks noChangeArrowheads="1"/>
          </p:cNvSpPr>
          <p:nvPr>
            <p:custDataLst>
              <p:tags r:id="rId65"/>
            </p:custDataLst>
          </p:nvPr>
        </p:nvSpPr>
        <p:spPr bwMode="auto">
          <a:xfrm>
            <a:off x="5991225" y="3919538"/>
            <a:ext cx="568325" cy="304800"/>
          </a:xfrm>
          <a:prstGeom prst="rect">
            <a:avLst/>
          </a:prstGeom>
          <a:noFill/>
          <a:ln w="9525">
            <a:noFill/>
            <a:miter lim="800000"/>
            <a:headEnd/>
            <a:tailEnd/>
          </a:ln>
        </p:spPr>
        <p:txBody>
          <a:bodyPr/>
          <a:lstStyle/>
          <a:p>
            <a:endParaRPr lang="en-US" dirty="0"/>
          </a:p>
        </p:txBody>
      </p:sp>
      <p:sp>
        <p:nvSpPr>
          <p:cNvPr id="11331" name="Rectangle 72"/>
          <p:cNvSpPr>
            <a:spLocks noChangeArrowheads="1"/>
          </p:cNvSpPr>
          <p:nvPr>
            <p:custDataLst>
              <p:tags r:id="rId66"/>
            </p:custDataLst>
          </p:nvPr>
        </p:nvSpPr>
        <p:spPr bwMode="auto">
          <a:xfrm>
            <a:off x="6075363" y="3933825"/>
            <a:ext cx="488950" cy="274638"/>
          </a:xfrm>
          <a:prstGeom prst="rect">
            <a:avLst/>
          </a:prstGeom>
          <a:noFill/>
          <a:ln w="9525">
            <a:noFill/>
            <a:miter lim="800000"/>
            <a:headEnd/>
            <a:tailEnd/>
          </a:ln>
        </p:spPr>
        <p:txBody>
          <a:bodyPr wrap="none" lIns="0" tIns="0" rIns="0" bIns="0">
            <a:spAutoFit/>
          </a:bodyPr>
          <a:lstStyle/>
          <a:p>
            <a:r>
              <a:rPr lang="en-US" sz="1800" dirty="0">
                <a:solidFill>
                  <a:srgbClr val="000000"/>
                </a:solidFill>
              </a:rPr>
              <a:t>Data </a:t>
            </a:r>
            <a:endParaRPr lang="en-US" sz="1800" dirty="0"/>
          </a:p>
        </p:txBody>
      </p:sp>
      <p:sp>
        <p:nvSpPr>
          <p:cNvPr id="11332" name="Rectangle 73"/>
          <p:cNvSpPr>
            <a:spLocks noChangeArrowheads="1"/>
          </p:cNvSpPr>
          <p:nvPr>
            <p:custDataLst>
              <p:tags r:id="rId67"/>
            </p:custDataLst>
          </p:nvPr>
        </p:nvSpPr>
        <p:spPr bwMode="auto">
          <a:xfrm>
            <a:off x="6546850" y="3933825"/>
            <a:ext cx="63500" cy="274638"/>
          </a:xfrm>
          <a:prstGeom prst="rect">
            <a:avLst/>
          </a:prstGeom>
          <a:noFill/>
          <a:ln w="9525">
            <a:noFill/>
            <a:miter lim="800000"/>
            <a:headEnd/>
            <a:tailEnd/>
          </a:ln>
        </p:spPr>
        <p:txBody>
          <a:bodyPr wrap="none" lIns="0" tIns="0" rIns="0" bIns="0">
            <a:spAutoFit/>
          </a:bodyPr>
          <a:lstStyle/>
          <a:p>
            <a:r>
              <a:rPr lang="en-US" sz="1800" dirty="0">
                <a:solidFill>
                  <a:srgbClr val="000000"/>
                </a:solidFill>
                <a:latin typeface="Arial" charset="0"/>
              </a:rPr>
              <a:t> </a:t>
            </a:r>
            <a:endParaRPr lang="en-US" sz="1800" dirty="0"/>
          </a:p>
        </p:txBody>
      </p:sp>
      <p:sp>
        <p:nvSpPr>
          <p:cNvPr id="11333" name="Rectangle 74"/>
          <p:cNvSpPr>
            <a:spLocks noChangeArrowheads="1"/>
          </p:cNvSpPr>
          <p:nvPr>
            <p:custDataLst>
              <p:tags r:id="rId68"/>
            </p:custDataLst>
          </p:nvPr>
        </p:nvSpPr>
        <p:spPr bwMode="auto">
          <a:xfrm>
            <a:off x="5618163" y="4197350"/>
            <a:ext cx="1606550" cy="304800"/>
          </a:xfrm>
          <a:prstGeom prst="rect">
            <a:avLst/>
          </a:prstGeom>
          <a:noFill/>
          <a:ln w="9525">
            <a:noFill/>
            <a:miter lim="800000"/>
            <a:headEnd/>
            <a:tailEnd/>
          </a:ln>
        </p:spPr>
        <p:txBody>
          <a:bodyPr/>
          <a:lstStyle/>
          <a:p>
            <a:endParaRPr lang="en-US" dirty="0"/>
          </a:p>
        </p:txBody>
      </p:sp>
      <p:sp>
        <p:nvSpPr>
          <p:cNvPr id="11334" name="Rectangle 75"/>
          <p:cNvSpPr>
            <a:spLocks noChangeArrowheads="1"/>
          </p:cNvSpPr>
          <p:nvPr>
            <p:custDataLst>
              <p:tags r:id="rId69"/>
            </p:custDataLst>
          </p:nvPr>
        </p:nvSpPr>
        <p:spPr bwMode="auto">
          <a:xfrm>
            <a:off x="5618163" y="4197350"/>
            <a:ext cx="1606550" cy="276225"/>
          </a:xfrm>
          <a:prstGeom prst="rect">
            <a:avLst/>
          </a:prstGeom>
          <a:solidFill>
            <a:srgbClr val="FFFFFF"/>
          </a:solidFill>
          <a:ln w="9525">
            <a:noFill/>
            <a:miter lim="800000"/>
            <a:headEnd/>
            <a:tailEnd/>
          </a:ln>
        </p:spPr>
        <p:txBody>
          <a:bodyPr/>
          <a:lstStyle/>
          <a:p>
            <a:endParaRPr lang="en-US" dirty="0"/>
          </a:p>
        </p:txBody>
      </p:sp>
      <p:sp>
        <p:nvSpPr>
          <p:cNvPr id="11335" name="Rectangle 76"/>
          <p:cNvSpPr>
            <a:spLocks noChangeArrowheads="1"/>
          </p:cNvSpPr>
          <p:nvPr>
            <p:custDataLst>
              <p:tags r:id="rId70"/>
            </p:custDataLst>
          </p:nvPr>
        </p:nvSpPr>
        <p:spPr bwMode="auto">
          <a:xfrm>
            <a:off x="5618163" y="4197350"/>
            <a:ext cx="1606550" cy="276225"/>
          </a:xfrm>
          <a:prstGeom prst="rect">
            <a:avLst/>
          </a:prstGeom>
          <a:solidFill>
            <a:srgbClr val="FFFFFF"/>
          </a:solidFill>
          <a:ln w="9525">
            <a:noFill/>
            <a:miter lim="800000"/>
            <a:headEnd/>
            <a:tailEnd/>
          </a:ln>
        </p:spPr>
        <p:txBody>
          <a:bodyPr/>
          <a:lstStyle/>
          <a:p>
            <a:endParaRPr lang="en-US" dirty="0"/>
          </a:p>
        </p:txBody>
      </p:sp>
      <p:sp>
        <p:nvSpPr>
          <p:cNvPr id="11336" name="Rectangle 77"/>
          <p:cNvSpPr>
            <a:spLocks noChangeArrowheads="1"/>
          </p:cNvSpPr>
          <p:nvPr>
            <p:custDataLst>
              <p:tags r:id="rId71"/>
            </p:custDataLst>
          </p:nvPr>
        </p:nvSpPr>
        <p:spPr bwMode="auto">
          <a:xfrm>
            <a:off x="5659438" y="4211638"/>
            <a:ext cx="1562100" cy="274637"/>
          </a:xfrm>
          <a:prstGeom prst="rect">
            <a:avLst/>
          </a:prstGeom>
          <a:solidFill>
            <a:srgbClr val="FFFF99"/>
          </a:solidFill>
          <a:ln w="9525">
            <a:noFill/>
            <a:miter lim="800000"/>
            <a:headEnd/>
            <a:tailEnd/>
          </a:ln>
        </p:spPr>
        <p:txBody>
          <a:bodyPr wrap="none" lIns="0" tIns="0" rIns="0" bIns="0">
            <a:spAutoFit/>
          </a:bodyPr>
          <a:lstStyle/>
          <a:p>
            <a:r>
              <a:rPr lang="en-US" sz="1800" dirty="0">
                <a:solidFill>
                  <a:srgbClr val="000000"/>
                </a:solidFill>
              </a:rPr>
              <a:t>Communications</a:t>
            </a:r>
            <a:endParaRPr lang="en-US" sz="1800" dirty="0"/>
          </a:p>
        </p:txBody>
      </p:sp>
      <p:sp>
        <p:nvSpPr>
          <p:cNvPr id="11337" name="Rectangle 78"/>
          <p:cNvSpPr>
            <a:spLocks noChangeArrowheads="1"/>
          </p:cNvSpPr>
          <p:nvPr>
            <p:custDataLst>
              <p:tags r:id="rId72"/>
            </p:custDataLst>
          </p:nvPr>
        </p:nvSpPr>
        <p:spPr bwMode="auto">
          <a:xfrm>
            <a:off x="7169150" y="4211638"/>
            <a:ext cx="63500" cy="274637"/>
          </a:xfrm>
          <a:prstGeom prst="rect">
            <a:avLst/>
          </a:prstGeom>
          <a:noFill/>
          <a:ln w="9525">
            <a:noFill/>
            <a:miter lim="800000"/>
            <a:headEnd/>
            <a:tailEnd/>
          </a:ln>
        </p:spPr>
        <p:txBody>
          <a:bodyPr wrap="none" lIns="0" tIns="0" rIns="0" bIns="0">
            <a:spAutoFit/>
          </a:bodyPr>
          <a:lstStyle/>
          <a:p>
            <a:r>
              <a:rPr lang="en-US" sz="1800" dirty="0">
                <a:solidFill>
                  <a:srgbClr val="000000"/>
                </a:solidFill>
                <a:latin typeface="Arial" charset="0"/>
              </a:rPr>
              <a:t> </a:t>
            </a:r>
            <a:endParaRPr lang="en-US" sz="1800" dirty="0"/>
          </a:p>
        </p:txBody>
      </p:sp>
      <p:sp>
        <p:nvSpPr>
          <p:cNvPr id="11338" name="Line 79"/>
          <p:cNvSpPr>
            <a:spLocks noChangeShapeType="1"/>
          </p:cNvSpPr>
          <p:nvPr>
            <p:custDataLst>
              <p:tags r:id="rId73"/>
            </p:custDataLst>
          </p:nvPr>
        </p:nvSpPr>
        <p:spPr bwMode="auto">
          <a:xfrm>
            <a:off x="5064125" y="3614738"/>
            <a:ext cx="401638" cy="388937"/>
          </a:xfrm>
          <a:prstGeom prst="line">
            <a:avLst/>
          </a:prstGeom>
          <a:noFill/>
          <a:ln w="14288">
            <a:solidFill>
              <a:srgbClr val="000000"/>
            </a:solidFill>
            <a:round/>
            <a:headEnd/>
            <a:tailEnd/>
          </a:ln>
        </p:spPr>
        <p:txBody>
          <a:bodyPr/>
          <a:lstStyle/>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custDataLst>
              <p:tags r:id="rId1"/>
            </p:custDataLst>
          </p:nvPr>
        </p:nvSpPr>
        <p:spPr>
          <a:noFill/>
        </p:spPr>
        <p:txBody>
          <a:bodyPr/>
          <a:lstStyle/>
          <a:p>
            <a:fld id="{BE1F3A78-B0CD-48FD-BB19-2ED187FEB0AC}" type="slidenum">
              <a:rPr lang="en-US"/>
              <a:pPr/>
              <a:t>6</a:t>
            </a:fld>
            <a:endParaRPr lang="en-US"/>
          </a:p>
        </p:txBody>
      </p:sp>
      <p:sp>
        <p:nvSpPr>
          <p:cNvPr id="8195" name="Rectangle 2"/>
          <p:cNvSpPr>
            <a:spLocks noGrp="1" noChangeArrowheads="1"/>
          </p:cNvSpPr>
          <p:nvPr>
            <p:ph type="title"/>
            <p:custDataLst>
              <p:tags r:id="rId2"/>
            </p:custDataLst>
          </p:nvPr>
        </p:nvSpPr>
        <p:spPr>
          <a:xfrm>
            <a:off x="457200" y="0"/>
            <a:ext cx="8229600" cy="1143000"/>
          </a:xfrm>
        </p:spPr>
        <p:txBody>
          <a:bodyPr/>
          <a:lstStyle/>
          <a:p>
            <a:r>
              <a:rPr lang="en-US" dirty="0" smtClean="0"/>
              <a:t>Outline of Course</a:t>
            </a:r>
          </a:p>
        </p:txBody>
      </p:sp>
      <p:sp>
        <p:nvSpPr>
          <p:cNvPr id="8196" name="Rectangle 3"/>
          <p:cNvSpPr>
            <a:spLocks noGrp="1" noChangeArrowheads="1"/>
          </p:cNvSpPr>
          <p:nvPr>
            <p:ph type="body" idx="1"/>
            <p:custDataLst>
              <p:tags r:id="rId3"/>
            </p:custDataLst>
          </p:nvPr>
        </p:nvSpPr>
        <p:spPr>
          <a:xfrm>
            <a:off x="457200" y="1295400"/>
            <a:ext cx="8229600" cy="4830763"/>
          </a:xfrm>
        </p:spPr>
        <p:txBody>
          <a:bodyPr>
            <a:normAutofit fontScale="92500" lnSpcReduction="10000"/>
          </a:bodyPr>
          <a:lstStyle/>
          <a:p>
            <a:r>
              <a:rPr lang="en-US" dirty="0" smtClean="0"/>
              <a:t>The C language and how to use it in an embedded system</a:t>
            </a:r>
          </a:p>
          <a:p>
            <a:r>
              <a:rPr kumimoji="0" lang="en-US" dirty="0" smtClean="0"/>
              <a:t>16 bit microcontroller with (</a:t>
            </a:r>
            <a:r>
              <a:rPr kumimoji="0" lang="en-US" dirty="0" err="1" smtClean="0"/>
              <a:t>DSP</a:t>
            </a:r>
            <a:r>
              <a:rPr kumimoji="0" lang="en-US" dirty="0" smtClean="0"/>
              <a:t>) functions</a:t>
            </a:r>
          </a:p>
          <a:p>
            <a:pPr lvl="1"/>
            <a:r>
              <a:rPr lang="en-US" dirty="0" smtClean="0"/>
              <a:t>Hardware multiplier</a:t>
            </a:r>
          </a:p>
          <a:p>
            <a:pPr lvl="1"/>
            <a:r>
              <a:rPr kumimoji="0" lang="en-US" dirty="0" smtClean="0"/>
              <a:t>Interrupts</a:t>
            </a:r>
          </a:p>
          <a:p>
            <a:pPr lvl="1"/>
            <a:r>
              <a:rPr lang="en-US" dirty="0" smtClean="0"/>
              <a:t>Non volatile memory</a:t>
            </a:r>
            <a:endParaRPr kumimoji="0" lang="en-US" dirty="0" smtClean="0"/>
          </a:p>
          <a:p>
            <a:r>
              <a:rPr lang="en-US" dirty="0" smtClean="0"/>
              <a:t>Real Time Operating System (</a:t>
            </a:r>
            <a:r>
              <a:rPr kumimoji="0" lang="en-US" dirty="0" err="1" smtClean="0"/>
              <a:t>RTOS</a:t>
            </a:r>
            <a:r>
              <a:rPr kumimoji="0" lang="en-US" dirty="0" smtClean="0"/>
              <a:t>)</a:t>
            </a:r>
          </a:p>
          <a:p>
            <a:r>
              <a:rPr lang="en-US" dirty="0" smtClean="0"/>
              <a:t>Analog to Digital </a:t>
            </a:r>
            <a:r>
              <a:rPr lang="en-US" dirty="0" smtClean="0"/>
              <a:t>interface</a:t>
            </a:r>
            <a:endParaRPr lang="en-US" dirty="0" smtClean="0"/>
          </a:p>
          <a:p>
            <a:r>
              <a:rPr lang="en-US" dirty="0" smtClean="0"/>
              <a:t>Direct Memory </a:t>
            </a:r>
            <a:r>
              <a:rPr lang="en-US" dirty="0" smtClean="0"/>
              <a:t>Access</a:t>
            </a:r>
          </a:p>
          <a:p>
            <a:r>
              <a:rPr lang="en-US" dirty="0" smtClean="0"/>
              <a:t>Connectivity Networking</a:t>
            </a:r>
            <a:endParaRPr kumimoji="0"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custDataLst>
              <p:tags r:id="rId1"/>
            </p:custDataLst>
          </p:nvPr>
        </p:nvSpPr>
        <p:spPr>
          <a:noFill/>
        </p:spPr>
        <p:txBody>
          <a:bodyPr/>
          <a:lstStyle/>
          <a:p>
            <a:fld id="{E8D4F508-74C0-4D56-B9C9-4CE78DC8D063}" type="slidenum">
              <a:rPr lang="en-US"/>
              <a:pPr/>
              <a:t>7</a:t>
            </a:fld>
            <a:endParaRPr lang="en-US"/>
          </a:p>
        </p:txBody>
      </p:sp>
      <p:sp>
        <p:nvSpPr>
          <p:cNvPr id="9219" name="Rectangle 2"/>
          <p:cNvSpPr>
            <a:spLocks noGrp="1" noChangeArrowheads="1"/>
          </p:cNvSpPr>
          <p:nvPr>
            <p:ph type="title"/>
            <p:custDataLst>
              <p:tags r:id="rId2"/>
            </p:custDataLst>
          </p:nvPr>
        </p:nvSpPr>
        <p:spPr/>
        <p:txBody>
          <a:bodyPr/>
          <a:lstStyle/>
          <a:p>
            <a:r>
              <a:rPr lang="en-US" smtClean="0"/>
              <a:t>Embedded systems overview</a:t>
            </a:r>
          </a:p>
        </p:txBody>
      </p:sp>
      <p:sp>
        <p:nvSpPr>
          <p:cNvPr id="9220" name="Rectangle 3"/>
          <p:cNvSpPr>
            <a:spLocks noGrp="1" noChangeArrowheads="1"/>
          </p:cNvSpPr>
          <p:nvPr>
            <p:ph type="body" idx="1"/>
            <p:custDataLst>
              <p:tags r:id="rId3"/>
            </p:custDataLst>
          </p:nvPr>
        </p:nvSpPr>
        <p:spPr/>
        <p:txBody>
          <a:bodyPr/>
          <a:lstStyle/>
          <a:p>
            <a:r>
              <a:rPr lang="en-US" dirty="0" smtClean="0"/>
              <a:t>Computing systems are everywhere</a:t>
            </a:r>
          </a:p>
          <a:p>
            <a:r>
              <a:rPr lang="en-US" dirty="0" smtClean="0"/>
              <a:t>Most of us think of “desktop” computers</a:t>
            </a:r>
          </a:p>
          <a:p>
            <a:pPr lvl="1"/>
            <a:r>
              <a:rPr lang="en-US" dirty="0" smtClean="0"/>
              <a:t>PC’s</a:t>
            </a:r>
          </a:p>
          <a:p>
            <a:pPr lvl="1"/>
            <a:r>
              <a:rPr lang="en-US" dirty="0" smtClean="0"/>
              <a:t>Laptops</a:t>
            </a:r>
          </a:p>
          <a:p>
            <a:pPr lvl="1"/>
            <a:r>
              <a:rPr lang="en-US" dirty="0" smtClean="0"/>
              <a:t>Mainframes</a:t>
            </a:r>
          </a:p>
          <a:p>
            <a:pPr lvl="1"/>
            <a:r>
              <a:rPr lang="en-US" dirty="0" smtClean="0"/>
              <a:t>Servers</a:t>
            </a:r>
          </a:p>
          <a:p>
            <a:r>
              <a:rPr lang="en-US" dirty="0" smtClean="0"/>
              <a:t>But there’s another type of computing system</a:t>
            </a:r>
          </a:p>
          <a:p>
            <a:pPr lvl="1"/>
            <a:r>
              <a:rPr lang="en-US" dirty="0" smtClean="0"/>
              <a:t>Far more common...</a:t>
            </a:r>
          </a:p>
          <a:p>
            <a:endParaRPr lang="en-US" dirty="0" smtClean="0"/>
          </a:p>
        </p:txBody>
      </p:sp>
      <p:pic>
        <p:nvPicPr>
          <p:cNvPr id="9221" name="Picture 5" descr="C:\My Documents\FrankWork\MacPB.gif"/>
          <p:cNvPicPr>
            <a:picLocks noChangeAspect="1" noChangeArrowheads="1"/>
          </p:cNvPicPr>
          <p:nvPr>
            <p:custDataLst>
              <p:tags r:id="rId4"/>
            </p:custDataLst>
          </p:nvPr>
        </p:nvPicPr>
        <p:blipFill>
          <a:blip r:embed="rId7" cstate="print"/>
          <a:srcRect/>
          <a:stretch>
            <a:fillRect/>
          </a:stretch>
        </p:blipFill>
        <p:spPr bwMode="auto">
          <a:xfrm>
            <a:off x="3429000" y="3048000"/>
            <a:ext cx="457200" cy="457200"/>
          </a:xfrm>
          <a:prstGeom prst="rect">
            <a:avLst/>
          </a:prstGeom>
          <a:noFill/>
          <a:ln w="9525">
            <a:noFill/>
            <a:miter lim="800000"/>
            <a:headEnd/>
            <a:tailEnd/>
          </a:ln>
        </p:spPr>
      </p:pic>
      <p:pic>
        <p:nvPicPr>
          <p:cNvPr id="9222" name="Picture 6" descr="C:\My Documents\FrankWork\pc.gif"/>
          <p:cNvPicPr>
            <a:picLocks noChangeAspect="1" noChangeArrowheads="1"/>
          </p:cNvPicPr>
          <p:nvPr>
            <p:custDataLst>
              <p:tags r:id="rId5"/>
            </p:custDataLst>
          </p:nvPr>
        </p:nvPicPr>
        <p:blipFill>
          <a:blip r:embed="rId8" cstate="print"/>
          <a:srcRect/>
          <a:stretch>
            <a:fillRect/>
          </a:stretch>
        </p:blipFill>
        <p:spPr bwMode="auto">
          <a:xfrm>
            <a:off x="2514600" y="2819400"/>
            <a:ext cx="457200" cy="457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3"/>
          <p:cNvSpPr>
            <a:spLocks noGrp="1"/>
          </p:cNvSpPr>
          <p:nvPr>
            <p:ph type="sldNum" sz="quarter" idx="10"/>
            <p:custDataLst>
              <p:tags r:id="rId2"/>
            </p:custDataLst>
          </p:nvPr>
        </p:nvSpPr>
        <p:spPr>
          <a:noFill/>
        </p:spPr>
        <p:txBody>
          <a:bodyPr/>
          <a:lstStyle/>
          <a:p>
            <a:fld id="{3589EA7A-22CC-4FEC-91F7-1E88A17398EE}" type="slidenum">
              <a:rPr lang="en-US"/>
              <a:pPr/>
              <a:t>8</a:t>
            </a:fld>
            <a:endParaRPr lang="en-US"/>
          </a:p>
        </p:txBody>
      </p:sp>
      <p:sp>
        <p:nvSpPr>
          <p:cNvPr id="1030" name="Rectangle 2"/>
          <p:cNvSpPr>
            <a:spLocks noGrp="1" noChangeArrowheads="1"/>
          </p:cNvSpPr>
          <p:nvPr>
            <p:ph type="title"/>
            <p:custDataLst>
              <p:tags r:id="rId3"/>
            </p:custDataLst>
          </p:nvPr>
        </p:nvSpPr>
        <p:spPr/>
        <p:txBody>
          <a:bodyPr/>
          <a:lstStyle/>
          <a:p>
            <a:r>
              <a:rPr lang="en-US" smtClean="0"/>
              <a:t>Embedded systems overview</a:t>
            </a:r>
          </a:p>
        </p:txBody>
      </p:sp>
      <p:sp>
        <p:nvSpPr>
          <p:cNvPr id="1031" name="Rectangle 3"/>
          <p:cNvSpPr>
            <a:spLocks noGrp="1" noChangeArrowheads="1"/>
          </p:cNvSpPr>
          <p:nvPr>
            <p:ph type="body" idx="1"/>
            <p:custDataLst>
              <p:tags r:id="rId4"/>
            </p:custDataLst>
          </p:nvPr>
        </p:nvSpPr>
        <p:spPr>
          <a:xfrm>
            <a:off x="381000" y="1524000"/>
            <a:ext cx="5867400" cy="4495800"/>
          </a:xfrm>
        </p:spPr>
        <p:txBody>
          <a:bodyPr>
            <a:normAutofit lnSpcReduction="10000"/>
          </a:bodyPr>
          <a:lstStyle/>
          <a:p>
            <a:r>
              <a:rPr lang="en-US" dirty="0" smtClean="0"/>
              <a:t>Embedded computing systems</a:t>
            </a:r>
          </a:p>
          <a:p>
            <a:pPr lvl="1"/>
            <a:r>
              <a:rPr lang="en-US" dirty="0" smtClean="0"/>
              <a:t>Computing systems embedded within electronic devices</a:t>
            </a:r>
          </a:p>
          <a:p>
            <a:pPr lvl="1"/>
            <a:r>
              <a:rPr lang="en-US" dirty="0" smtClean="0"/>
              <a:t>Hard to define. </a:t>
            </a:r>
            <a:r>
              <a:rPr lang="en-US" b="1" dirty="0" smtClean="0"/>
              <a:t>Nearly any computing system other than a desktop computer</a:t>
            </a:r>
          </a:p>
          <a:p>
            <a:pPr lvl="1"/>
            <a:r>
              <a:rPr lang="en-US" dirty="0" smtClean="0"/>
              <a:t>Billions of units produced yearly, versus millions of desktop units</a:t>
            </a:r>
          </a:p>
          <a:p>
            <a:pPr lvl="1"/>
            <a:r>
              <a:rPr lang="en-US" dirty="0" smtClean="0"/>
              <a:t>Perhaps 50 per household and per automobile</a:t>
            </a:r>
          </a:p>
          <a:p>
            <a:endParaRPr lang="en-US" dirty="0" smtClean="0"/>
          </a:p>
        </p:txBody>
      </p:sp>
      <p:graphicFrame>
        <p:nvGraphicFramePr>
          <p:cNvPr id="1026" name="Object 4"/>
          <p:cNvGraphicFramePr>
            <a:graphicFrameLocks noChangeAspect="1"/>
          </p:cNvGraphicFramePr>
          <p:nvPr>
            <p:custDataLst>
              <p:tags r:id="rId5"/>
            </p:custDataLst>
          </p:nvPr>
        </p:nvGraphicFramePr>
        <p:xfrm>
          <a:off x="7848600" y="1905000"/>
          <a:ext cx="876300" cy="377825"/>
        </p:xfrm>
        <a:graphic>
          <a:graphicData uri="http://schemas.openxmlformats.org/presentationml/2006/ole">
            <mc:AlternateContent xmlns:mc="http://schemas.openxmlformats.org/markup-compatibility/2006">
              <mc:Choice xmlns:v="urn:schemas-microsoft-com:vml" Requires="v">
                <p:oleObj spid="_x0000_s72721" name="Document" r:id="rId36" imgW="876960" imgH="378360" progId="Word.Document.8">
                  <p:embed/>
                </p:oleObj>
              </mc:Choice>
              <mc:Fallback>
                <p:oleObj name="Document" r:id="rId36" imgW="876960" imgH="378360" progId="Word.Document.8">
                  <p:embed/>
                  <p:pic>
                    <p:nvPicPr>
                      <p:cNvPr id="0" name="Object 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7848600" y="1905000"/>
                        <a:ext cx="8763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20"/>
          <p:cNvGraphicFramePr>
            <a:graphicFrameLocks noChangeAspect="1"/>
          </p:cNvGraphicFramePr>
          <p:nvPr>
            <p:custDataLst>
              <p:tags r:id="rId6"/>
            </p:custDataLst>
          </p:nvPr>
        </p:nvGraphicFramePr>
        <p:xfrm>
          <a:off x="7924800" y="2362200"/>
          <a:ext cx="746125" cy="417513"/>
        </p:xfrm>
        <a:graphic>
          <a:graphicData uri="http://schemas.openxmlformats.org/presentationml/2006/ole">
            <mc:AlternateContent xmlns:mc="http://schemas.openxmlformats.org/markup-compatibility/2006">
              <mc:Choice xmlns:v="urn:schemas-microsoft-com:vml" Requires="v">
                <p:oleObj spid="_x0000_s72722" name="Clip" r:id="rId38" imgW="2130120" imgH="1361520" progId="">
                  <p:embed/>
                </p:oleObj>
              </mc:Choice>
              <mc:Fallback>
                <p:oleObj name="Clip" r:id="rId38" imgW="2130120" imgH="1361520" progId="">
                  <p:embed/>
                  <p:pic>
                    <p:nvPicPr>
                      <p:cNvPr id="0" name="Object 2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7924800" y="2362200"/>
                        <a:ext cx="746125"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21"/>
          <p:cNvGraphicFramePr>
            <a:graphicFrameLocks noChangeAspect="1"/>
          </p:cNvGraphicFramePr>
          <p:nvPr>
            <p:custDataLst>
              <p:tags r:id="rId7"/>
            </p:custDataLst>
          </p:nvPr>
        </p:nvGraphicFramePr>
        <p:xfrm>
          <a:off x="8001000" y="2895600"/>
          <a:ext cx="552450" cy="685800"/>
        </p:xfrm>
        <a:graphic>
          <a:graphicData uri="http://schemas.openxmlformats.org/presentationml/2006/ole">
            <mc:AlternateContent xmlns:mc="http://schemas.openxmlformats.org/markup-compatibility/2006">
              <mc:Choice xmlns:v="urn:schemas-microsoft-com:vml" Requires="v">
                <p:oleObj spid="_x0000_s72723" name="Clip" r:id="rId40" imgW="1350000" imgH="1914120" progId="">
                  <p:embed/>
                </p:oleObj>
              </mc:Choice>
              <mc:Fallback>
                <p:oleObj name="Clip" r:id="rId40" imgW="1350000" imgH="1914120" progId="">
                  <p:embed/>
                  <p:pic>
                    <p:nvPicPr>
                      <p:cNvPr id="0" name="Object 21"/>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8001000" y="2895600"/>
                        <a:ext cx="5524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Text Box 22"/>
          <p:cNvSpPr txBox="1">
            <a:spLocks noChangeArrowheads="1"/>
          </p:cNvSpPr>
          <p:nvPr>
            <p:custDataLst>
              <p:tags r:id="rId8"/>
            </p:custDataLst>
          </p:nvPr>
        </p:nvSpPr>
        <p:spPr bwMode="auto">
          <a:xfrm>
            <a:off x="6019800" y="1981200"/>
            <a:ext cx="1752600" cy="274638"/>
          </a:xfrm>
          <a:prstGeom prst="rect">
            <a:avLst/>
          </a:prstGeom>
          <a:noFill/>
          <a:ln w="12700" cap="sq">
            <a:noFill/>
            <a:miter lim="800000"/>
            <a:headEnd type="none" w="sm" len="sm"/>
            <a:tailEnd type="none" w="sm" len="sm"/>
          </a:ln>
        </p:spPr>
        <p:txBody>
          <a:bodyPr>
            <a:spAutoFit/>
          </a:bodyPr>
          <a:lstStyle/>
          <a:p>
            <a:pPr algn="r">
              <a:spcBef>
                <a:spcPct val="50000"/>
              </a:spcBef>
            </a:pPr>
            <a:r>
              <a:rPr lang="en-US" sz="1200"/>
              <a:t>Computers are in here...</a:t>
            </a:r>
          </a:p>
        </p:txBody>
      </p:sp>
      <p:sp>
        <p:nvSpPr>
          <p:cNvPr id="1033" name="Text Box 23"/>
          <p:cNvSpPr txBox="1">
            <a:spLocks noChangeArrowheads="1"/>
          </p:cNvSpPr>
          <p:nvPr>
            <p:custDataLst>
              <p:tags r:id="rId9"/>
            </p:custDataLst>
          </p:nvPr>
        </p:nvSpPr>
        <p:spPr bwMode="auto">
          <a:xfrm>
            <a:off x="6019800" y="2438400"/>
            <a:ext cx="1752600" cy="274638"/>
          </a:xfrm>
          <a:prstGeom prst="rect">
            <a:avLst/>
          </a:prstGeom>
          <a:noFill/>
          <a:ln w="12700" cap="sq">
            <a:noFill/>
            <a:miter lim="800000"/>
            <a:headEnd type="none" w="sm" len="sm"/>
            <a:tailEnd type="none" w="sm" len="sm"/>
          </a:ln>
        </p:spPr>
        <p:txBody>
          <a:bodyPr>
            <a:spAutoFit/>
          </a:bodyPr>
          <a:lstStyle/>
          <a:p>
            <a:pPr algn="r">
              <a:spcBef>
                <a:spcPct val="50000"/>
              </a:spcBef>
            </a:pPr>
            <a:r>
              <a:rPr lang="en-US" sz="1200"/>
              <a:t>and here...</a:t>
            </a:r>
          </a:p>
        </p:txBody>
      </p:sp>
      <p:sp>
        <p:nvSpPr>
          <p:cNvPr id="1034" name="Text Box 24"/>
          <p:cNvSpPr txBox="1">
            <a:spLocks noChangeArrowheads="1"/>
          </p:cNvSpPr>
          <p:nvPr>
            <p:custDataLst>
              <p:tags r:id="rId10"/>
            </p:custDataLst>
          </p:nvPr>
        </p:nvSpPr>
        <p:spPr bwMode="auto">
          <a:xfrm>
            <a:off x="6019800" y="3048000"/>
            <a:ext cx="1752600" cy="274638"/>
          </a:xfrm>
          <a:prstGeom prst="rect">
            <a:avLst/>
          </a:prstGeom>
          <a:noFill/>
          <a:ln w="12700" cap="sq">
            <a:noFill/>
            <a:miter lim="800000"/>
            <a:headEnd type="none" w="sm" len="sm"/>
            <a:tailEnd type="none" w="sm" len="sm"/>
          </a:ln>
        </p:spPr>
        <p:txBody>
          <a:bodyPr>
            <a:spAutoFit/>
          </a:bodyPr>
          <a:lstStyle/>
          <a:p>
            <a:pPr algn="r">
              <a:spcBef>
                <a:spcPct val="50000"/>
              </a:spcBef>
            </a:pPr>
            <a:r>
              <a:rPr lang="en-US" sz="1200"/>
              <a:t>and even here...</a:t>
            </a:r>
          </a:p>
        </p:txBody>
      </p:sp>
      <p:pic>
        <p:nvPicPr>
          <p:cNvPr id="1035" name="Picture 25" descr="C:\My Documents\FrankWork\ib_chip02.gif"/>
          <p:cNvPicPr>
            <a:picLocks noChangeAspect="1" noChangeArrowheads="1"/>
          </p:cNvPicPr>
          <p:nvPr>
            <p:custDataLst>
              <p:tags r:id="rId11"/>
            </p:custDataLst>
          </p:nvPr>
        </p:nvPicPr>
        <p:blipFill>
          <a:blip r:embed="rId42" cstate="print"/>
          <a:srcRect/>
          <a:stretch>
            <a:fillRect/>
          </a:stretch>
        </p:blipFill>
        <p:spPr bwMode="auto">
          <a:xfrm>
            <a:off x="6400800" y="2209800"/>
            <a:ext cx="342900" cy="285750"/>
          </a:xfrm>
          <a:prstGeom prst="rect">
            <a:avLst/>
          </a:prstGeom>
          <a:noFill/>
          <a:ln w="9525">
            <a:noFill/>
            <a:miter lim="800000"/>
            <a:headEnd/>
            <a:tailEnd/>
          </a:ln>
        </p:spPr>
      </p:pic>
      <p:pic>
        <p:nvPicPr>
          <p:cNvPr id="1036" name="Picture 26" descr="C:\My Documents\FrankWork\pc.gif"/>
          <p:cNvPicPr>
            <a:picLocks noChangeAspect="1" noChangeArrowheads="1"/>
          </p:cNvPicPr>
          <p:nvPr>
            <p:custDataLst>
              <p:tags r:id="rId12"/>
            </p:custDataLst>
          </p:nvPr>
        </p:nvPicPr>
        <p:blipFill>
          <a:blip r:embed="rId43" cstate="print"/>
          <a:srcRect/>
          <a:stretch>
            <a:fillRect/>
          </a:stretch>
        </p:blipFill>
        <p:spPr bwMode="auto">
          <a:xfrm>
            <a:off x="6248400" y="4572000"/>
            <a:ext cx="304800" cy="304800"/>
          </a:xfrm>
          <a:prstGeom prst="rect">
            <a:avLst/>
          </a:prstGeom>
          <a:noFill/>
          <a:ln w="9525">
            <a:noFill/>
            <a:miter lim="800000"/>
            <a:headEnd/>
            <a:tailEnd/>
          </a:ln>
        </p:spPr>
      </p:pic>
      <p:pic>
        <p:nvPicPr>
          <p:cNvPr id="1037" name="Picture 125" descr="C:\My Documents\FrankWork\ib_chip02.gif"/>
          <p:cNvPicPr>
            <a:picLocks noChangeAspect="1" noChangeArrowheads="1"/>
          </p:cNvPicPr>
          <p:nvPr>
            <p:custDataLst>
              <p:tags r:id="rId13"/>
            </p:custDataLst>
          </p:nvPr>
        </p:nvPicPr>
        <p:blipFill>
          <a:blip r:embed="rId42" cstate="print"/>
          <a:srcRect/>
          <a:stretch>
            <a:fillRect/>
          </a:stretch>
        </p:blipFill>
        <p:spPr bwMode="auto">
          <a:xfrm>
            <a:off x="6858000" y="4667250"/>
            <a:ext cx="228600" cy="190500"/>
          </a:xfrm>
          <a:prstGeom prst="rect">
            <a:avLst/>
          </a:prstGeom>
          <a:noFill/>
          <a:ln w="9525">
            <a:noFill/>
            <a:miter lim="800000"/>
            <a:headEnd/>
            <a:tailEnd/>
          </a:ln>
        </p:spPr>
      </p:pic>
      <p:pic>
        <p:nvPicPr>
          <p:cNvPr id="1038" name="Picture 126" descr="C:\My Documents\FrankWork\ib_chip02.gif"/>
          <p:cNvPicPr>
            <a:picLocks noChangeAspect="1" noChangeArrowheads="1"/>
          </p:cNvPicPr>
          <p:nvPr>
            <p:custDataLst>
              <p:tags r:id="rId14"/>
            </p:custDataLst>
          </p:nvPr>
        </p:nvPicPr>
        <p:blipFill>
          <a:blip r:embed="rId42" cstate="print"/>
          <a:srcRect/>
          <a:stretch>
            <a:fillRect/>
          </a:stretch>
        </p:blipFill>
        <p:spPr bwMode="auto">
          <a:xfrm>
            <a:off x="7086600" y="4648200"/>
            <a:ext cx="228600" cy="190500"/>
          </a:xfrm>
          <a:prstGeom prst="rect">
            <a:avLst/>
          </a:prstGeom>
          <a:noFill/>
          <a:ln w="9525">
            <a:noFill/>
            <a:miter lim="800000"/>
            <a:headEnd/>
            <a:tailEnd/>
          </a:ln>
        </p:spPr>
      </p:pic>
      <p:pic>
        <p:nvPicPr>
          <p:cNvPr id="1039" name="Picture 127" descr="C:\My Documents\FrankWork\ib_chip02.gif"/>
          <p:cNvPicPr>
            <a:picLocks noChangeAspect="1" noChangeArrowheads="1"/>
          </p:cNvPicPr>
          <p:nvPr>
            <p:custDataLst>
              <p:tags r:id="rId15"/>
            </p:custDataLst>
          </p:nvPr>
        </p:nvPicPr>
        <p:blipFill>
          <a:blip r:embed="rId42" cstate="print"/>
          <a:srcRect/>
          <a:stretch>
            <a:fillRect/>
          </a:stretch>
        </p:blipFill>
        <p:spPr bwMode="auto">
          <a:xfrm>
            <a:off x="7315200" y="4648200"/>
            <a:ext cx="228600" cy="190500"/>
          </a:xfrm>
          <a:prstGeom prst="rect">
            <a:avLst/>
          </a:prstGeom>
          <a:noFill/>
          <a:ln w="9525">
            <a:noFill/>
            <a:miter lim="800000"/>
            <a:headEnd/>
            <a:tailEnd/>
          </a:ln>
        </p:spPr>
      </p:pic>
      <p:pic>
        <p:nvPicPr>
          <p:cNvPr id="1040" name="Picture 128" descr="C:\My Documents\FrankWork\ib_chip02.gif"/>
          <p:cNvPicPr>
            <a:picLocks noChangeAspect="1" noChangeArrowheads="1"/>
          </p:cNvPicPr>
          <p:nvPr>
            <p:custDataLst>
              <p:tags r:id="rId16"/>
            </p:custDataLst>
          </p:nvPr>
        </p:nvPicPr>
        <p:blipFill>
          <a:blip r:embed="rId42" cstate="print"/>
          <a:srcRect/>
          <a:stretch>
            <a:fillRect/>
          </a:stretch>
        </p:blipFill>
        <p:spPr bwMode="auto">
          <a:xfrm>
            <a:off x="7543800" y="4648200"/>
            <a:ext cx="228600" cy="190500"/>
          </a:xfrm>
          <a:prstGeom prst="rect">
            <a:avLst/>
          </a:prstGeom>
          <a:noFill/>
          <a:ln w="9525">
            <a:noFill/>
            <a:miter lim="800000"/>
            <a:headEnd/>
            <a:tailEnd/>
          </a:ln>
        </p:spPr>
      </p:pic>
      <p:pic>
        <p:nvPicPr>
          <p:cNvPr id="1041" name="Picture 129" descr="C:\My Documents\FrankWork\ib_chip02.gif"/>
          <p:cNvPicPr>
            <a:picLocks noChangeAspect="1" noChangeArrowheads="1"/>
          </p:cNvPicPr>
          <p:nvPr>
            <p:custDataLst>
              <p:tags r:id="rId17"/>
            </p:custDataLst>
          </p:nvPr>
        </p:nvPicPr>
        <p:blipFill>
          <a:blip r:embed="rId42" cstate="print"/>
          <a:srcRect/>
          <a:stretch>
            <a:fillRect/>
          </a:stretch>
        </p:blipFill>
        <p:spPr bwMode="auto">
          <a:xfrm>
            <a:off x="7772400" y="4648200"/>
            <a:ext cx="228600" cy="190500"/>
          </a:xfrm>
          <a:prstGeom prst="rect">
            <a:avLst/>
          </a:prstGeom>
          <a:noFill/>
          <a:ln w="9525">
            <a:noFill/>
            <a:miter lim="800000"/>
            <a:headEnd/>
            <a:tailEnd/>
          </a:ln>
        </p:spPr>
      </p:pic>
      <p:pic>
        <p:nvPicPr>
          <p:cNvPr id="1042" name="Picture 130" descr="C:\My Documents\FrankWork\ib_chip02.gif"/>
          <p:cNvPicPr>
            <a:picLocks noChangeAspect="1" noChangeArrowheads="1"/>
          </p:cNvPicPr>
          <p:nvPr>
            <p:custDataLst>
              <p:tags r:id="rId18"/>
            </p:custDataLst>
          </p:nvPr>
        </p:nvPicPr>
        <p:blipFill>
          <a:blip r:embed="rId42" cstate="print"/>
          <a:srcRect/>
          <a:stretch>
            <a:fillRect/>
          </a:stretch>
        </p:blipFill>
        <p:spPr bwMode="auto">
          <a:xfrm>
            <a:off x="8001000" y="4648200"/>
            <a:ext cx="228600" cy="190500"/>
          </a:xfrm>
          <a:prstGeom prst="rect">
            <a:avLst/>
          </a:prstGeom>
          <a:noFill/>
          <a:ln w="9525">
            <a:noFill/>
            <a:miter lim="800000"/>
            <a:headEnd/>
            <a:tailEnd/>
          </a:ln>
        </p:spPr>
      </p:pic>
      <p:pic>
        <p:nvPicPr>
          <p:cNvPr id="1043" name="Picture 131" descr="C:\My Documents\FrankWork\ib_chip02.gif"/>
          <p:cNvPicPr>
            <a:picLocks noChangeAspect="1" noChangeArrowheads="1"/>
          </p:cNvPicPr>
          <p:nvPr>
            <p:custDataLst>
              <p:tags r:id="rId19"/>
            </p:custDataLst>
          </p:nvPr>
        </p:nvPicPr>
        <p:blipFill>
          <a:blip r:embed="rId42" cstate="print"/>
          <a:srcRect/>
          <a:stretch>
            <a:fillRect/>
          </a:stretch>
        </p:blipFill>
        <p:spPr bwMode="auto">
          <a:xfrm>
            <a:off x="8229600" y="4648200"/>
            <a:ext cx="228600" cy="190500"/>
          </a:xfrm>
          <a:prstGeom prst="rect">
            <a:avLst/>
          </a:prstGeom>
          <a:noFill/>
          <a:ln w="9525">
            <a:noFill/>
            <a:miter lim="800000"/>
            <a:headEnd/>
            <a:tailEnd/>
          </a:ln>
        </p:spPr>
      </p:pic>
      <p:pic>
        <p:nvPicPr>
          <p:cNvPr id="1044" name="Picture 132" descr="C:\My Documents\FrankWork\ib_chip02.gif"/>
          <p:cNvPicPr>
            <a:picLocks noChangeAspect="1" noChangeArrowheads="1"/>
          </p:cNvPicPr>
          <p:nvPr>
            <p:custDataLst>
              <p:tags r:id="rId20"/>
            </p:custDataLst>
          </p:nvPr>
        </p:nvPicPr>
        <p:blipFill>
          <a:blip r:embed="rId42" cstate="print"/>
          <a:srcRect/>
          <a:stretch>
            <a:fillRect/>
          </a:stretch>
        </p:blipFill>
        <p:spPr bwMode="auto">
          <a:xfrm>
            <a:off x="8458200" y="4648200"/>
            <a:ext cx="228600" cy="190500"/>
          </a:xfrm>
          <a:prstGeom prst="rect">
            <a:avLst/>
          </a:prstGeom>
          <a:noFill/>
          <a:ln w="9525">
            <a:noFill/>
            <a:miter lim="800000"/>
            <a:headEnd/>
            <a:tailEnd/>
          </a:ln>
        </p:spPr>
      </p:pic>
      <p:pic>
        <p:nvPicPr>
          <p:cNvPr id="1045" name="Picture 133" descr="C:\My Documents\FrankWork\ib_chip02.gif"/>
          <p:cNvPicPr>
            <a:picLocks noChangeAspect="1" noChangeArrowheads="1"/>
          </p:cNvPicPr>
          <p:nvPr>
            <p:custDataLst>
              <p:tags r:id="rId21"/>
            </p:custDataLst>
          </p:nvPr>
        </p:nvPicPr>
        <p:blipFill>
          <a:blip r:embed="rId42" cstate="print"/>
          <a:srcRect/>
          <a:stretch>
            <a:fillRect/>
          </a:stretch>
        </p:blipFill>
        <p:spPr bwMode="auto">
          <a:xfrm>
            <a:off x="7086600" y="4419600"/>
            <a:ext cx="228600" cy="190500"/>
          </a:xfrm>
          <a:prstGeom prst="rect">
            <a:avLst/>
          </a:prstGeom>
          <a:noFill/>
          <a:ln w="9525">
            <a:noFill/>
            <a:miter lim="800000"/>
            <a:headEnd/>
            <a:tailEnd/>
          </a:ln>
        </p:spPr>
      </p:pic>
      <p:pic>
        <p:nvPicPr>
          <p:cNvPr id="1046" name="Picture 134" descr="C:\My Documents\FrankWork\ib_chip02.gif"/>
          <p:cNvPicPr>
            <a:picLocks noChangeAspect="1" noChangeArrowheads="1"/>
          </p:cNvPicPr>
          <p:nvPr>
            <p:custDataLst>
              <p:tags r:id="rId22"/>
            </p:custDataLst>
          </p:nvPr>
        </p:nvPicPr>
        <p:blipFill>
          <a:blip r:embed="rId42" cstate="print"/>
          <a:srcRect/>
          <a:stretch>
            <a:fillRect/>
          </a:stretch>
        </p:blipFill>
        <p:spPr bwMode="auto">
          <a:xfrm>
            <a:off x="7315200" y="4419600"/>
            <a:ext cx="228600" cy="190500"/>
          </a:xfrm>
          <a:prstGeom prst="rect">
            <a:avLst/>
          </a:prstGeom>
          <a:noFill/>
          <a:ln w="9525">
            <a:noFill/>
            <a:miter lim="800000"/>
            <a:headEnd/>
            <a:tailEnd/>
          </a:ln>
        </p:spPr>
      </p:pic>
      <p:pic>
        <p:nvPicPr>
          <p:cNvPr id="1047" name="Picture 135" descr="C:\My Documents\FrankWork\ib_chip02.gif"/>
          <p:cNvPicPr>
            <a:picLocks noChangeAspect="1" noChangeArrowheads="1"/>
          </p:cNvPicPr>
          <p:nvPr>
            <p:custDataLst>
              <p:tags r:id="rId23"/>
            </p:custDataLst>
          </p:nvPr>
        </p:nvPicPr>
        <p:blipFill>
          <a:blip r:embed="rId42" cstate="print"/>
          <a:srcRect/>
          <a:stretch>
            <a:fillRect/>
          </a:stretch>
        </p:blipFill>
        <p:spPr bwMode="auto">
          <a:xfrm>
            <a:off x="7543800" y="4419600"/>
            <a:ext cx="228600" cy="190500"/>
          </a:xfrm>
          <a:prstGeom prst="rect">
            <a:avLst/>
          </a:prstGeom>
          <a:noFill/>
          <a:ln w="9525">
            <a:noFill/>
            <a:miter lim="800000"/>
            <a:headEnd/>
            <a:tailEnd/>
          </a:ln>
        </p:spPr>
      </p:pic>
      <p:pic>
        <p:nvPicPr>
          <p:cNvPr id="1048" name="Picture 136" descr="C:\My Documents\FrankWork\ib_chip02.gif"/>
          <p:cNvPicPr>
            <a:picLocks noChangeAspect="1" noChangeArrowheads="1"/>
          </p:cNvPicPr>
          <p:nvPr>
            <p:custDataLst>
              <p:tags r:id="rId24"/>
            </p:custDataLst>
          </p:nvPr>
        </p:nvPicPr>
        <p:blipFill>
          <a:blip r:embed="rId42" cstate="print"/>
          <a:srcRect/>
          <a:stretch>
            <a:fillRect/>
          </a:stretch>
        </p:blipFill>
        <p:spPr bwMode="auto">
          <a:xfrm>
            <a:off x="7772400" y="4419600"/>
            <a:ext cx="228600" cy="190500"/>
          </a:xfrm>
          <a:prstGeom prst="rect">
            <a:avLst/>
          </a:prstGeom>
          <a:noFill/>
          <a:ln w="9525">
            <a:noFill/>
            <a:miter lim="800000"/>
            <a:headEnd/>
            <a:tailEnd/>
          </a:ln>
        </p:spPr>
      </p:pic>
      <p:pic>
        <p:nvPicPr>
          <p:cNvPr id="1049" name="Picture 137" descr="C:\My Documents\FrankWork\ib_chip02.gif"/>
          <p:cNvPicPr>
            <a:picLocks noChangeAspect="1" noChangeArrowheads="1"/>
          </p:cNvPicPr>
          <p:nvPr>
            <p:custDataLst>
              <p:tags r:id="rId25"/>
            </p:custDataLst>
          </p:nvPr>
        </p:nvPicPr>
        <p:blipFill>
          <a:blip r:embed="rId42" cstate="print"/>
          <a:srcRect/>
          <a:stretch>
            <a:fillRect/>
          </a:stretch>
        </p:blipFill>
        <p:spPr bwMode="auto">
          <a:xfrm>
            <a:off x="8001000" y="4419600"/>
            <a:ext cx="228600" cy="190500"/>
          </a:xfrm>
          <a:prstGeom prst="rect">
            <a:avLst/>
          </a:prstGeom>
          <a:noFill/>
          <a:ln w="9525">
            <a:noFill/>
            <a:miter lim="800000"/>
            <a:headEnd/>
            <a:tailEnd/>
          </a:ln>
        </p:spPr>
      </p:pic>
      <p:pic>
        <p:nvPicPr>
          <p:cNvPr id="1050" name="Picture 138" descr="C:\My Documents\FrankWork\ib_chip02.gif"/>
          <p:cNvPicPr>
            <a:picLocks noChangeAspect="1" noChangeArrowheads="1"/>
          </p:cNvPicPr>
          <p:nvPr>
            <p:custDataLst>
              <p:tags r:id="rId26"/>
            </p:custDataLst>
          </p:nvPr>
        </p:nvPicPr>
        <p:blipFill>
          <a:blip r:embed="rId42" cstate="print"/>
          <a:srcRect/>
          <a:stretch>
            <a:fillRect/>
          </a:stretch>
        </p:blipFill>
        <p:spPr bwMode="auto">
          <a:xfrm>
            <a:off x="8229600" y="4419600"/>
            <a:ext cx="228600" cy="190500"/>
          </a:xfrm>
          <a:prstGeom prst="rect">
            <a:avLst/>
          </a:prstGeom>
          <a:noFill/>
          <a:ln w="9525">
            <a:noFill/>
            <a:miter lim="800000"/>
            <a:headEnd/>
            <a:tailEnd/>
          </a:ln>
        </p:spPr>
      </p:pic>
      <p:pic>
        <p:nvPicPr>
          <p:cNvPr id="1051" name="Picture 139" descr="C:\My Documents\FrankWork\ib_chip02.gif"/>
          <p:cNvPicPr>
            <a:picLocks noChangeAspect="1" noChangeArrowheads="1"/>
          </p:cNvPicPr>
          <p:nvPr>
            <p:custDataLst>
              <p:tags r:id="rId27"/>
            </p:custDataLst>
          </p:nvPr>
        </p:nvPicPr>
        <p:blipFill>
          <a:blip r:embed="rId42" cstate="print"/>
          <a:srcRect/>
          <a:stretch>
            <a:fillRect/>
          </a:stretch>
        </p:blipFill>
        <p:spPr bwMode="auto">
          <a:xfrm>
            <a:off x="7315200" y="4191000"/>
            <a:ext cx="228600" cy="190500"/>
          </a:xfrm>
          <a:prstGeom prst="rect">
            <a:avLst/>
          </a:prstGeom>
          <a:noFill/>
          <a:ln w="9525">
            <a:noFill/>
            <a:miter lim="800000"/>
            <a:headEnd/>
            <a:tailEnd/>
          </a:ln>
        </p:spPr>
      </p:pic>
      <p:pic>
        <p:nvPicPr>
          <p:cNvPr id="1052" name="Picture 140" descr="C:\My Documents\FrankWork\ib_chip02.gif"/>
          <p:cNvPicPr>
            <a:picLocks noChangeAspect="1" noChangeArrowheads="1"/>
          </p:cNvPicPr>
          <p:nvPr>
            <p:custDataLst>
              <p:tags r:id="rId28"/>
            </p:custDataLst>
          </p:nvPr>
        </p:nvPicPr>
        <p:blipFill>
          <a:blip r:embed="rId42" cstate="print"/>
          <a:srcRect/>
          <a:stretch>
            <a:fillRect/>
          </a:stretch>
        </p:blipFill>
        <p:spPr bwMode="auto">
          <a:xfrm>
            <a:off x="7543800" y="4191000"/>
            <a:ext cx="228600" cy="190500"/>
          </a:xfrm>
          <a:prstGeom prst="rect">
            <a:avLst/>
          </a:prstGeom>
          <a:noFill/>
          <a:ln w="9525">
            <a:noFill/>
            <a:miter lim="800000"/>
            <a:headEnd/>
            <a:tailEnd/>
          </a:ln>
        </p:spPr>
      </p:pic>
      <p:pic>
        <p:nvPicPr>
          <p:cNvPr id="1053" name="Picture 141" descr="C:\My Documents\FrankWork\ib_chip02.gif"/>
          <p:cNvPicPr>
            <a:picLocks noChangeAspect="1" noChangeArrowheads="1"/>
          </p:cNvPicPr>
          <p:nvPr>
            <p:custDataLst>
              <p:tags r:id="rId29"/>
            </p:custDataLst>
          </p:nvPr>
        </p:nvPicPr>
        <p:blipFill>
          <a:blip r:embed="rId42" cstate="print"/>
          <a:srcRect/>
          <a:stretch>
            <a:fillRect/>
          </a:stretch>
        </p:blipFill>
        <p:spPr bwMode="auto">
          <a:xfrm>
            <a:off x="7772400" y="4191000"/>
            <a:ext cx="228600" cy="190500"/>
          </a:xfrm>
          <a:prstGeom prst="rect">
            <a:avLst/>
          </a:prstGeom>
          <a:noFill/>
          <a:ln w="9525">
            <a:noFill/>
            <a:miter lim="800000"/>
            <a:headEnd/>
            <a:tailEnd/>
          </a:ln>
        </p:spPr>
      </p:pic>
      <p:pic>
        <p:nvPicPr>
          <p:cNvPr id="1054" name="Picture 142" descr="C:\My Documents\FrankWork\ib_chip02.gif"/>
          <p:cNvPicPr>
            <a:picLocks noChangeAspect="1" noChangeArrowheads="1"/>
          </p:cNvPicPr>
          <p:nvPr>
            <p:custDataLst>
              <p:tags r:id="rId30"/>
            </p:custDataLst>
          </p:nvPr>
        </p:nvPicPr>
        <p:blipFill>
          <a:blip r:embed="rId42" cstate="print"/>
          <a:srcRect/>
          <a:stretch>
            <a:fillRect/>
          </a:stretch>
        </p:blipFill>
        <p:spPr bwMode="auto">
          <a:xfrm>
            <a:off x="8001000" y="4191000"/>
            <a:ext cx="228600" cy="190500"/>
          </a:xfrm>
          <a:prstGeom prst="rect">
            <a:avLst/>
          </a:prstGeom>
          <a:noFill/>
          <a:ln w="9525">
            <a:noFill/>
            <a:miter lim="800000"/>
            <a:headEnd/>
            <a:tailEnd/>
          </a:ln>
        </p:spPr>
      </p:pic>
      <p:pic>
        <p:nvPicPr>
          <p:cNvPr id="1055" name="Picture 143" descr="C:\My Documents\FrankWork\ib_chip02.gif"/>
          <p:cNvPicPr>
            <a:picLocks noChangeAspect="1" noChangeArrowheads="1"/>
          </p:cNvPicPr>
          <p:nvPr>
            <p:custDataLst>
              <p:tags r:id="rId31"/>
            </p:custDataLst>
          </p:nvPr>
        </p:nvPicPr>
        <p:blipFill>
          <a:blip r:embed="rId42" cstate="print"/>
          <a:srcRect/>
          <a:stretch>
            <a:fillRect/>
          </a:stretch>
        </p:blipFill>
        <p:spPr bwMode="auto">
          <a:xfrm>
            <a:off x="7543800" y="3962400"/>
            <a:ext cx="228600" cy="190500"/>
          </a:xfrm>
          <a:prstGeom prst="rect">
            <a:avLst/>
          </a:prstGeom>
          <a:noFill/>
          <a:ln w="9525">
            <a:noFill/>
            <a:miter lim="800000"/>
            <a:headEnd/>
            <a:tailEnd/>
          </a:ln>
        </p:spPr>
      </p:pic>
      <p:pic>
        <p:nvPicPr>
          <p:cNvPr id="1056" name="Picture 144" descr="C:\My Documents\FrankWork\ib_chip02.gif"/>
          <p:cNvPicPr>
            <a:picLocks noChangeAspect="1" noChangeArrowheads="1"/>
          </p:cNvPicPr>
          <p:nvPr>
            <p:custDataLst>
              <p:tags r:id="rId32"/>
            </p:custDataLst>
          </p:nvPr>
        </p:nvPicPr>
        <p:blipFill>
          <a:blip r:embed="rId42" cstate="print"/>
          <a:srcRect/>
          <a:stretch>
            <a:fillRect/>
          </a:stretch>
        </p:blipFill>
        <p:spPr bwMode="auto">
          <a:xfrm>
            <a:off x="7772400" y="3962400"/>
            <a:ext cx="228600" cy="190500"/>
          </a:xfrm>
          <a:prstGeom prst="rect">
            <a:avLst/>
          </a:prstGeom>
          <a:noFill/>
          <a:ln w="9525">
            <a:noFill/>
            <a:miter lim="800000"/>
            <a:headEnd/>
            <a:tailEnd/>
          </a:ln>
        </p:spPr>
      </p:pic>
      <p:sp>
        <p:nvSpPr>
          <p:cNvPr id="1057" name="Text Box 145"/>
          <p:cNvSpPr txBox="1">
            <a:spLocks noChangeArrowheads="1"/>
          </p:cNvSpPr>
          <p:nvPr>
            <p:custDataLst>
              <p:tags r:id="rId33"/>
            </p:custDataLst>
          </p:nvPr>
        </p:nvSpPr>
        <p:spPr bwMode="auto">
          <a:xfrm>
            <a:off x="6858000" y="5029200"/>
            <a:ext cx="1752600" cy="639763"/>
          </a:xfrm>
          <a:prstGeom prst="rect">
            <a:avLst/>
          </a:prstGeom>
          <a:noFill/>
          <a:ln w="12700" cap="sq">
            <a:noFill/>
            <a:miter lim="800000"/>
            <a:headEnd type="none" w="sm" len="sm"/>
            <a:tailEnd type="none" w="sm" len="sm"/>
          </a:ln>
        </p:spPr>
        <p:txBody>
          <a:bodyPr>
            <a:spAutoFit/>
          </a:bodyPr>
          <a:lstStyle/>
          <a:p>
            <a:pPr>
              <a:spcBef>
                <a:spcPct val="50000"/>
              </a:spcBef>
            </a:pPr>
            <a:r>
              <a:rPr lang="en-US" sz="1200"/>
              <a:t>Lots more of these, though they cost a lot less each.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62" name="Slide Number Placeholder 3"/>
          <p:cNvSpPr>
            <a:spLocks noGrp="1"/>
          </p:cNvSpPr>
          <p:nvPr>
            <p:ph type="sldNum" sz="quarter" idx="10"/>
            <p:custDataLst>
              <p:tags r:id="rId2"/>
            </p:custDataLst>
          </p:nvPr>
        </p:nvSpPr>
        <p:spPr>
          <a:noFill/>
        </p:spPr>
        <p:txBody>
          <a:bodyPr/>
          <a:lstStyle/>
          <a:p>
            <a:fld id="{456400BD-FFE8-4B61-BC7F-3AF79EAC3A4A}" type="slidenum">
              <a:rPr lang="en-US"/>
              <a:pPr/>
              <a:t>9</a:t>
            </a:fld>
            <a:endParaRPr lang="en-US"/>
          </a:p>
        </p:txBody>
      </p:sp>
      <p:sp>
        <p:nvSpPr>
          <p:cNvPr id="2063" name="Rectangle 2"/>
          <p:cNvSpPr>
            <a:spLocks noGrp="1" noChangeArrowheads="1"/>
          </p:cNvSpPr>
          <p:nvPr>
            <p:ph type="title"/>
            <p:custDataLst>
              <p:tags r:id="rId3"/>
            </p:custDataLst>
          </p:nvPr>
        </p:nvSpPr>
        <p:spPr/>
        <p:txBody>
          <a:bodyPr/>
          <a:lstStyle/>
          <a:p>
            <a:r>
              <a:rPr lang="en-US" smtClean="0"/>
              <a:t>A “short list” of embedded systems</a:t>
            </a:r>
          </a:p>
        </p:txBody>
      </p:sp>
      <p:sp>
        <p:nvSpPr>
          <p:cNvPr id="2064" name="Rectangle 3"/>
          <p:cNvSpPr>
            <a:spLocks noGrp="1" noChangeArrowheads="1"/>
          </p:cNvSpPr>
          <p:nvPr>
            <p:ph type="body" idx="1"/>
            <p:custDataLst>
              <p:tags r:id="rId4"/>
            </p:custDataLst>
          </p:nvPr>
        </p:nvSpPr>
        <p:spPr>
          <a:xfrm>
            <a:off x="381000" y="5438775"/>
            <a:ext cx="8382000" cy="581025"/>
          </a:xfrm>
        </p:spPr>
        <p:txBody>
          <a:bodyPr/>
          <a:lstStyle/>
          <a:p>
            <a:pPr>
              <a:buFontTx/>
              <a:buNone/>
            </a:pPr>
            <a:r>
              <a:rPr lang="en-US" smtClean="0"/>
              <a:t>And the list goes on and on</a:t>
            </a:r>
          </a:p>
        </p:txBody>
      </p:sp>
      <p:sp>
        <p:nvSpPr>
          <p:cNvPr id="2065" name="Text Box 33"/>
          <p:cNvSpPr txBox="1">
            <a:spLocks noChangeArrowheads="1"/>
          </p:cNvSpPr>
          <p:nvPr>
            <p:custDataLst>
              <p:tags r:id="rId5"/>
            </p:custDataLst>
          </p:nvPr>
        </p:nvSpPr>
        <p:spPr bwMode="auto">
          <a:xfrm>
            <a:off x="4232275" y="2333625"/>
            <a:ext cx="1584325" cy="611188"/>
          </a:xfrm>
          <a:prstGeom prst="rect">
            <a:avLst/>
          </a:prstGeom>
          <a:noFill/>
          <a:ln w="9525">
            <a:noFill/>
            <a:miter lim="800000"/>
            <a:headEnd/>
            <a:tailEnd/>
          </a:ln>
        </p:spPr>
        <p:txBody>
          <a:bodyPr/>
          <a:lstStyle/>
          <a:p>
            <a:pPr algn="l"/>
            <a:endParaRPr lang="en-US" sz="1000"/>
          </a:p>
        </p:txBody>
      </p:sp>
      <p:sp>
        <p:nvSpPr>
          <p:cNvPr id="2066" name="Text Box 34"/>
          <p:cNvSpPr txBox="1">
            <a:spLocks noChangeArrowheads="1"/>
          </p:cNvSpPr>
          <p:nvPr>
            <p:custDataLst>
              <p:tags r:id="rId6"/>
            </p:custDataLst>
          </p:nvPr>
        </p:nvSpPr>
        <p:spPr bwMode="auto">
          <a:xfrm>
            <a:off x="5543550" y="1589088"/>
            <a:ext cx="1381125" cy="576262"/>
          </a:xfrm>
          <a:prstGeom prst="rect">
            <a:avLst/>
          </a:prstGeom>
          <a:noFill/>
          <a:ln w="9525">
            <a:noFill/>
            <a:miter lim="800000"/>
            <a:headEnd/>
            <a:tailEnd/>
          </a:ln>
        </p:spPr>
        <p:txBody>
          <a:bodyPr/>
          <a:lstStyle/>
          <a:p>
            <a:pPr algn="l"/>
            <a:endParaRPr lang="en-US" sz="1000"/>
          </a:p>
        </p:txBody>
      </p:sp>
      <p:sp>
        <p:nvSpPr>
          <p:cNvPr id="2067" name="Text Box 35"/>
          <p:cNvSpPr txBox="1">
            <a:spLocks noChangeArrowheads="1"/>
          </p:cNvSpPr>
          <p:nvPr>
            <p:custDataLst>
              <p:tags r:id="rId7"/>
            </p:custDataLst>
          </p:nvPr>
        </p:nvSpPr>
        <p:spPr bwMode="auto">
          <a:xfrm>
            <a:off x="6708775" y="1524000"/>
            <a:ext cx="1063625" cy="704850"/>
          </a:xfrm>
          <a:prstGeom prst="rect">
            <a:avLst/>
          </a:prstGeom>
          <a:noFill/>
          <a:ln w="9525">
            <a:noFill/>
            <a:miter lim="800000"/>
            <a:headEnd/>
            <a:tailEnd/>
          </a:ln>
        </p:spPr>
        <p:txBody>
          <a:bodyPr/>
          <a:lstStyle/>
          <a:p>
            <a:pPr algn="l"/>
            <a:endParaRPr lang="en-US" sz="1000"/>
          </a:p>
        </p:txBody>
      </p:sp>
      <p:sp>
        <p:nvSpPr>
          <p:cNvPr id="2068" name="Text Box 36"/>
          <p:cNvSpPr txBox="1">
            <a:spLocks noChangeArrowheads="1"/>
          </p:cNvSpPr>
          <p:nvPr>
            <p:custDataLst>
              <p:tags r:id="rId8"/>
            </p:custDataLst>
          </p:nvPr>
        </p:nvSpPr>
        <p:spPr bwMode="auto">
          <a:xfrm>
            <a:off x="4462463" y="1571625"/>
            <a:ext cx="1144587" cy="611188"/>
          </a:xfrm>
          <a:prstGeom prst="rect">
            <a:avLst/>
          </a:prstGeom>
          <a:noFill/>
          <a:ln w="9525">
            <a:noFill/>
            <a:miter lim="800000"/>
            <a:headEnd/>
            <a:tailEnd/>
          </a:ln>
        </p:spPr>
        <p:txBody>
          <a:bodyPr/>
          <a:lstStyle/>
          <a:p>
            <a:pPr algn="l"/>
            <a:endParaRPr lang="en-US" sz="1000"/>
          </a:p>
        </p:txBody>
      </p:sp>
      <p:sp>
        <p:nvSpPr>
          <p:cNvPr id="2069" name="Text Box 37"/>
          <p:cNvSpPr txBox="1">
            <a:spLocks noChangeArrowheads="1"/>
          </p:cNvSpPr>
          <p:nvPr>
            <p:custDataLst>
              <p:tags r:id="rId9"/>
            </p:custDataLst>
          </p:nvPr>
        </p:nvSpPr>
        <p:spPr bwMode="auto">
          <a:xfrm>
            <a:off x="1066800" y="1524000"/>
            <a:ext cx="1833563" cy="3810000"/>
          </a:xfrm>
          <a:prstGeom prst="rect">
            <a:avLst/>
          </a:prstGeom>
          <a:noFill/>
          <a:ln w="9525">
            <a:noFill/>
            <a:miter lim="800000"/>
            <a:headEnd/>
            <a:tailEnd/>
          </a:ln>
        </p:spPr>
        <p:txBody>
          <a:bodyPr lIns="0" tIns="0" rIns="0" bIns="0"/>
          <a:lstStyle/>
          <a:p>
            <a:pPr algn="l"/>
            <a:r>
              <a:rPr lang="en-US" sz="1000"/>
              <a:t>Anti-lock brakes</a:t>
            </a:r>
          </a:p>
          <a:p>
            <a:pPr algn="l"/>
            <a:r>
              <a:rPr lang="en-US" sz="1000"/>
              <a:t>Auto-focus cameras</a:t>
            </a:r>
          </a:p>
          <a:p>
            <a:pPr algn="l"/>
            <a:r>
              <a:rPr lang="en-US" sz="1000"/>
              <a:t>Automatic teller machines</a:t>
            </a:r>
          </a:p>
          <a:p>
            <a:pPr algn="l"/>
            <a:r>
              <a:rPr lang="en-US" sz="1000"/>
              <a:t>Automatic toll systems</a:t>
            </a:r>
          </a:p>
          <a:p>
            <a:pPr algn="l"/>
            <a:r>
              <a:rPr lang="en-US" sz="1000"/>
              <a:t>Automatic transmission</a:t>
            </a:r>
          </a:p>
          <a:p>
            <a:pPr algn="l"/>
            <a:r>
              <a:rPr lang="en-US" sz="1000"/>
              <a:t>Avionic systems</a:t>
            </a:r>
          </a:p>
          <a:p>
            <a:pPr algn="l"/>
            <a:r>
              <a:rPr lang="en-US" sz="1000"/>
              <a:t>Battery chargers</a:t>
            </a:r>
          </a:p>
          <a:p>
            <a:pPr algn="l"/>
            <a:r>
              <a:rPr lang="en-US" sz="1000"/>
              <a:t>Camcorders</a:t>
            </a:r>
          </a:p>
          <a:p>
            <a:pPr algn="l"/>
            <a:r>
              <a:rPr lang="en-US" sz="1000"/>
              <a:t>Cell phones</a:t>
            </a:r>
          </a:p>
          <a:p>
            <a:pPr algn="l"/>
            <a:r>
              <a:rPr lang="en-US" sz="1000"/>
              <a:t>Cell-phone base stations</a:t>
            </a:r>
          </a:p>
          <a:p>
            <a:pPr algn="l"/>
            <a:r>
              <a:rPr lang="en-US" sz="1000"/>
              <a:t>Cordless phones</a:t>
            </a:r>
          </a:p>
          <a:p>
            <a:pPr algn="l"/>
            <a:r>
              <a:rPr lang="en-US" sz="1000"/>
              <a:t>Cruise control</a:t>
            </a:r>
          </a:p>
          <a:p>
            <a:pPr algn="l"/>
            <a:r>
              <a:rPr lang="en-US" sz="1000"/>
              <a:t>Curbside check-in systems</a:t>
            </a:r>
          </a:p>
          <a:p>
            <a:pPr algn="l"/>
            <a:r>
              <a:rPr lang="en-US" sz="1000"/>
              <a:t>Digital cameras</a:t>
            </a:r>
          </a:p>
          <a:p>
            <a:pPr algn="l"/>
            <a:r>
              <a:rPr lang="en-US" sz="1000"/>
              <a:t>Disk drives</a:t>
            </a:r>
          </a:p>
          <a:p>
            <a:pPr algn="l"/>
            <a:r>
              <a:rPr lang="en-US" sz="1000"/>
              <a:t>Electronic card readers</a:t>
            </a:r>
          </a:p>
          <a:p>
            <a:pPr algn="l"/>
            <a:r>
              <a:rPr lang="en-US" sz="1000"/>
              <a:t>Electronic instruments</a:t>
            </a:r>
          </a:p>
          <a:p>
            <a:pPr algn="l"/>
            <a:r>
              <a:rPr lang="en-US" sz="1000"/>
              <a:t>Electronic toys/games</a:t>
            </a:r>
          </a:p>
          <a:p>
            <a:pPr algn="l"/>
            <a:r>
              <a:rPr lang="en-US" sz="1000"/>
              <a:t>Factory control</a:t>
            </a:r>
          </a:p>
          <a:p>
            <a:pPr algn="l"/>
            <a:r>
              <a:rPr lang="en-US" sz="1000"/>
              <a:t>Fax machines</a:t>
            </a:r>
          </a:p>
          <a:p>
            <a:pPr algn="l"/>
            <a:r>
              <a:rPr lang="en-US" sz="1000"/>
              <a:t>Fingerprint identifiers</a:t>
            </a:r>
          </a:p>
          <a:p>
            <a:pPr algn="l"/>
            <a:r>
              <a:rPr lang="en-US" sz="1000"/>
              <a:t>Home security systems</a:t>
            </a:r>
          </a:p>
          <a:p>
            <a:pPr algn="l"/>
            <a:r>
              <a:rPr lang="en-US" sz="1000"/>
              <a:t>Life-support systems</a:t>
            </a:r>
          </a:p>
          <a:p>
            <a:pPr algn="l"/>
            <a:r>
              <a:rPr lang="en-US" sz="1000"/>
              <a:t>Medical testing systems</a:t>
            </a:r>
            <a:endParaRPr lang="en-US" sz="900"/>
          </a:p>
        </p:txBody>
      </p:sp>
      <p:sp>
        <p:nvSpPr>
          <p:cNvPr id="2070" name="Text Box 38"/>
          <p:cNvSpPr txBox="1">
            <a:spLocks noChangeArrowheads="1"/>
          </p:cNvSpPr>
          <p:nvPr>
            <p:custDataLst>
              <p:tags r:id="rId10"/>
            </p:custDataLst>
          </p:nvPr>
        </p:nvSpPr>
        <p:spPr bwMode="auto">
          <a:xfrm>
            <a:off x="2765425" y="1524000"/>
            <a:ext cx="1833563" cy="3751263"/>
          </a:xfrm>
          <a:prstGeom prst="rect">
            <a:avLst/>
          </a:prstGeom>
          <a:noFill/>
          <a:ln w="9525">
            <a:noFill/>
            <a:miter lim="800000"/>
            <a:headEnd/>
            <a:tailEnd/>
          </a:ln>
        </p:spPr>
        <p:txBody>
          <a:bodyPr lIns="0" tIns="0" rIns="0" bIns="0"/>
          <a:lstStyle/>
          <a:p>
            <a:pPr algn="l"/>
            <a:r>
              <a:rPr lang="en-US" sz="1000"/>
              <a:t>Modems</a:t>
            </a:r>
          </a:p>
          <a:p>
            <a:pPr algn="l"/>
            <a:r>
              <a:rPr lang="en-US" sz="1000"/>
              <a:t>MPEG decoders</a:t>
            </a:r>
          </a:p>
          <a:p>
            <a:pPr algn="l"/>
            <a:r>
              <a:rPr lang="en-US" sz="1000"/>
              <a:t>Network cards</a:t>
            </a:r>
          </a:p>
          <a:p>
            <a:pPr algn="l"/>
            <a:r>
              <a:rPr lang="en-US" sz="1000"/>
              <a:t>Network switches/routers</a:t>
            </a:r>
          </a:p>
          <a:p>
            <a:pPr algn="l"/>
            <a:r>
              <a:rPr lang="en-US" sz="1000"/>
              <a:t>On-board navigation</a:t>
            </a:r>
          </a:p>
          <a:p>
            <a:pPr algn="l"/>
            <a:r>
              <a:rPr lang="en-US" sz="1000"/>
              <a:t>Pagers</a:t>
            </a:r>
          </a:p>
          <a:p>
            <a:pPr algn="l"/>
            <a:r>
              <a:rPr lang="en-US" sz="1000"/>
              <a:t>Photocopiers</a:t>
            </a:r>
          </a:p>
          <a:p>
            <a:pPr algn="l"/>
            <a:r>
              <a:rPr lang="en-US" sz="1000"/>
              <a:t>Point-of-sale systems</a:t>
            </a:r>
          </a:p>
          <a:p>
            <a:pPr algn="l"/>
            <a:r>
              <a:rPr lang="en-US" sz="1000"/>
              <a:t>Portable video games</a:t>
            </a:r>
          </a:p>
          <a:p>
            <a:pPr algn="l"/>
            <a:r>
              <a:rPr lang="en-US" sz="1000"/>
              <a:t>Printers</a:t>
            </a:r>
          </a:p>
          <a:p>
            <a:pPr algn="l"/>
            <a:r>
              <a:rPr lang="en-US" sz="1000"/>
              <a:t>Satellite phones</a:t>
            </a:r>
          </a:p>
          <a:p>
            <a:pPr algn="l"/>
            <a:r>
              <a:rPr lang="en-US" sz="1000"/>
              <a:t>Scanners</a:t>
            </a:r>
          </a:p>
          <a:p>
            <a:pPr algn="l"/>
            <a:r>
              <a:rPr lang="en-US" sz="1000"/>
              <a:t>Smart ovens/dishwashers</a:t>
            </a:r>
          </a:p>
          <a:p>
            <a:pPr algn="l"/>
            <a:r>
              <a:rPr lang="en-US" sz="1000"/>
              <a:t>Speech recognizers</a:t>
            </a:r>
          </a:p>
          <a:p>
            <a:pPr algn="l"/>
            <a:r>
              <a:rPr lang="en-US" sz="1000"/>
              <a:t>Stereo systems</a:t>
            </a:r>
          </a:p>
          <a:p>
            <a:pPr algn="l"/>
            <a:r>
              <a:rPr lang="en-US" sz="1000"/>
              <a:t>Teleconferencing systems</a:t>
            </a:r>
          </a:p>
          <a:p>
            <a:pPr algn="l"/>
            <a:r>
              <a:rPr lang="en-US" sz="1000"/>
              <a:t>Televisions</a:t>
            </a:r>
          </a:p>
          <a:p>
            <a:pPr algn="l"/>
            <a:r>
              <a:rPr lang="en-US" sz="1000"/>
              <a:t>Temperature controllers</a:t>
            </a:r>
          </a:p>
          <a:p>
            <a:pPr algn="l"/>
            <a:r>
              <a:rPr lang="en-US" sz="1000"/>
              <a:t>Theft tracking systems</a:t>
            </a:r>
          </a:p>
          <a:p>
            <a:pPr algn="l"/>
            <a:r>
              <a:rPr lang="en-US" sz="1000"/>
              <a:t>TV set-top boxes</a:t>
            </a:r>
          </a:p>
          <a:p>
            <a:pPr algn="l"/>
            <a:r>
              <a:rPr lang="en-US" sz="1000"/>
              <a:t>VCR’s, DVD players</a:t>
            </a:r>
          </a:p>
          <a:p>
            <a:pPr algn="l"/>
            <a:r>
              <a:rPr lang="en-US" sz="1000"/>
              <a:t>Video game consoles</a:t>
            </a:r>
          </a:p>
          <a:p>
            <a:pPr algn="l"/>
            <a:r>
              <a:rPr lang="en-US" sz="1000"/>
              <a:t>Video phones</a:t>
            </a:r>
          </a:p>
          <a:p>
            <a:pPr algn="l"/>
            <a:r>
              <a:rPr lang="en-US" sz="1000"/>
              <a:t>Washers and dryers</a:t>
            </a:r>
          </a:p>
          <a:p>
            <a:pPr algn="l"/>
            <a:endParaRPr lang="en-US" sz="1000"/>
          </a:p>
        </p:txBody>
      </p:sp>
      <p:graphicFrame>
        <p:nvGraphicFramePr>
          <p:cNvPr id="2050" name="Object 39"/>
          <p:cNvGraphicFramePr>
            <a:graphicFrameLocks noChangeAspect="1"/>
          </p:cNvGraphicFramePr>
          <p:nvPr>
            <p:custDataLst>
              <p:tags r:id="rId11"/>
            </p:custDataLst>
          </p:nvPr>
        </p:nvGraphicFramePr>
        <p:xfrm>
          <a:off x="6867525" y="2430463"/>
          <a:ext cx="746125" cy="417512"/>
        </p:xfrm>
        <a:graphic>
          <a:graphicData uri="http://schemas.openxmlformats.org/presentationml/2006/ole">
            <mc:AlternateContent xmlns:mc="http://schemas.openxmlformats.org/markup-compatibility/2006">
              <mc:Choice xmlns:v="urn:schemas-microsoft-com:vml" Requires="v">
                <p:oleObj spid="_x0000_s73790" name="Clip" r:id="rId24" imgW="2130120" imgH="1361520" progId="">
                  <p:embed/>
                </p:oleObj>
              </mc:Choice>
              <mc:Fallback>
                <p:oleObj name="Clip" r:id="rId24" imgW="2130120" imgH="1361520" progId="">
                  <p:embed/>
                  <p:pic>
                    <p:nvPicPr>
                      <p:cNvPr id="0" name="Object 3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867525" y="2430463"/>
                        <a:ext cx="746125"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40"/>
          <p:cNvGraphicFramePr>
            <a:graphicFrameLocks noChangeAspect="1"/>
          </p:cNvGraphicFramePr>
          <p:nvPr>
            <p:custDataLst>
              <p:tags r:id="rId12"/>
            </p:custDataLst>
          </p:nvPr>
        </p:nvGraphicFramePr>
        <p:xfrm>
          <a:off x="5832475" y="3851275"/>
          <a:ext cx="804863" cy="714375"/>
        </p:xfrm>
        <a:graphic>
          <a:graphicData uri="http://schemas.openxmlformats.org/presentationml/2006/ole">
            <mc:AlternateContent xmlns:mc="http://schemas.openxmlformats.org/markup-compatibility/2006">
              <mc:Choice xmlns:v="urn:schemas-microsoft-com:vml" Requires="v">
                <p:oleObj spid="_x0000_s73791" name="Clip" r:id="rId26" imgW="1763640" imgH="1785240" progId="">
                  <p:embed/>
                </p:oleObj>
              </mc:Choice>
              <mc:Fallback>
                <p:oleObj name="Clip" r:id="rId26" imgW="1763640" imgH="1785240" progId="">
                  <p:embed/>
                  <p:pic>
                    <p:nvPicPr>
                      <p:cNvPr id="0" name="Object 4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832475" y="3851275"/>
                        <a:ext cx="804863"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1"/>
          <p:cNvGraphicFramePr>
            <a:graphicFrameLocks noChangeAspect="1"/>
          </p:cNvGraphicFramePr>
          <p:nvPr>
            <p:custDataLst>
              <p:tags r:id="rId13"/>
            </p:custDataLst>
          </p:nvPr>
        </p:nvGraphicFramePr>
        <p:xfrm>
          <a:off x="6923088" y="3008313"/>
          <a:ext cx="635000" cy="595312"/>
        </p:xfrm>
        <a:graphic>
          <a:graphicData uri="http://schemas.openxmlformats.org/presentationml/2006/ole">
            <mc:AlternateContent xmlns:mc="http://schemas.openxmlformats.org/markup-compatibility/2006">
              <mc:Choice xmlns:v="urn:schemas-microsoft-com:vml" Requires="v">
                <p:oleObj spid="_x0000_s73792" name="Clip" r:id="rId28" imgW="842040" imgH="902880" progId="">
                  <p:embed/>
                </p:oleObj>
              </mc:Choice>
              <mc:Fallback>
                <p:oleObj name="Clip" r:id="rId28" imgW="842040" imgH="902880" progId="">
                  <p:embed/>
                  <p:pic>
                    <p:nvPicPr>
                      <p:cNvPr id="0" name="Object 4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923088" y="3008313"/>
                        <a:ext cx="635000"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42"/>
          <p:cNvGraphicFramePr>
            <a:graphicFrameLocks noChangeAspect="1"/>
          </p:cNvGraphicFramePr>
          <p:nvPr>
            <p:custDataLst>
              <p:tags r:id="rId14"/>
            </p:custDataLst>
          </p:nvPr>
        </p:nvGraphicFramePr>
        <p:xfrm>
          <a:off x="5940425" y="3008313"/>
          <a:ext cx="590550" cy="595312"/>
        </p:xfrm>
        <a:graphic>
          <a:graphicData uri="http://schemas.openxmlformats.org/presentationml/2006/ole">
            <mc:AlternateContent xmlns:mc="http://schemas.openxmlformats.org/markup-compatibility/2006">
              <mc:Choice xmlns:v="urn:schemas-microsoft-com:vml" Requires="v">
                <p:oleObj spid="_x0000_s73793" name="Clip" r:id="rId30" imgW="734040" imgH="844560" progId="">
                  <p:embed/>
                </p:oleObj>
              </mc:Choice>
              <mc:Fallback>
                <p:oleObj name="Clip" r:id="rId30" imgW="734040" imgH="844560" progId="">
                  <p:embed/>
                  <p:pic>
                    <p:nvPicPr>
                      <p:cNvPr id="0" name="Object 4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940425" y="3008313"/>
                        <a:ext cx="590550"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43"/>
          <p:cNvGraphicFramePr>
            <a:graphicFrameLocks noChangeAspect="1"/>
          </p:cNvGraphicFramePr>
          <p:nvPr>
            <p:custDataLst>
              <p:tags r:id="rId15"/>
            </p:custDataLst>
          </p:nvPr>
        </p:nvGraphicFramePr>
        <p:xfrm>
          <a:off x="4491038" y="3883025"/>
          <a:ext cx="1087437" cy="650875"/>
        </p:xfrm>
        <a:graphic>
          <a:graphicData uri="http://schemas.openxmlformats.org/presentationml/2006/ole">
            <mc:AlternateContent xmlns:mc="http://schemas.openxmlformats.org/markup-compatibility/2006">
              <mc:Choice xmlns:v="urn:schemas-microsoft-com:vml" Requires="v">
                <p:oleObj spid="_x0000_s73794" name="Clip" r:id="rId32" imgW="931320" imgH="636840" progId="">
                  <p:embed/>
                </p:oleObj>
              </mc:Choice>
              <mc:Fallback>
                <p:oleObj name="Clip" r:id="rId32" imgW="931320" imgH="636840" progId="">
                  <p:embed/>
                  <p:pic>
                    <p:nvPicPr>
                      <p:cNvPr id="0" name="Object 4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491038" y="3883025"/>
                        <a:ext cx="1087437"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5" name="Object 44"/>
          <p:cNvGraphicFramePr>
            <a:graphicFrameLocks noChangeAspect="1"/>
          </p:cNvGraphicFramePr>
          <p:nvPr>
            <p:custDataLst>
              <p:tags r:id="rId16"/>
            </p:custDataLst>
          </p:nvPr>
        </p:nvGraphicFramePr>
        <p:xfrm>
          <a:off x="5794375" y="2460625"/>
          <a:ext cx="882650" cy="357188"/>
        </p:xfrm>
        <a:graphic>
          <a:graphicData uri="http://schemas.openxmlformats.org/presentationml/2006/ole">
            <mc:AlternateContent xmlns:mc="http://schemas.openxmlformats.org/markup-compatibility/2006">
              <mc:Choice xmlns:v="urn:schemas-microsoft-com:vml" Requires="v">
                <p:oleObj spid="_x0000_s73795" name="Clip" r:id="rId34" imgW="1791000" imgH="828000" progId="">
                  <p:embed/>
                </p:oleObj>
              </mc:Choice>
              <mc:Fallback>
                <p:oleObj name="Clip" r:id="rId34" imgW="1791000" imgH="828000" progId="">
                  <p:embed/>
                  <p:pic>
                    <p:nvPicPr>
                      <p:cNvPr id="0" name="Object 44"/>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794375" y="2460625"/>
                        <a:ext cx="88265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6" name="Object 45"/>
          <p:cNvGraphicFramePr>
            <a:graphicFrameLocks noChangeAspect="1"/>
          </p:cNvGraphicFramePr>
          <p:nvPr>
            <p:custDataLst>
              <p:tags r:id="rId17"/>
            </p:custDataLst>
          </p:nvPr>
        </p:nvGraphicFramePr>
        <p:xfrm>
          <a:off x="4592638" y="3017838"/>
          <a:ext cx="884237" cy="576262"/>
        </p:xfrm>
        <a:graphic>
          <a:graphicData uri="http://schemas.openxmlformats.org/presentationml/2006/ole">
            <mc:AlternateContent xmlns:mc="http://schemas.openxmlformats.org/markup-compatibility/2006">
              <mc:Choice xmlns:v="urn:schemas-microsoft-com:vml" Requires="v">
                <p:oleObj spid="_x0000_s73796" name="Clip" r:id="rId36" imgW="1795680" imgH="1336320" progId="">
                  <p:embed/>
                </p:oleObj>
              </mc:Choice>
              <mc:Fallback>
                <p:oleObj name="Clip" r:id="rId36" imgW="1795680" imgH="1336320" progId="">
                  <p:embed/>
                  <p:pic>
                    <p:nvPicPr>
                      <p:cNvPr id="0" name="Object 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592638" y="3017838"/>
                        <a:ext cx="884237"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7" name="Object 46"/>
          <p:cNvGraphicFramePr>
            <a:graphicFrameLocks noChangeAspect="1"/>
          </p:cNvGraphicFramePr>
          <p:nvPr>
            <p:custDataLst>
              <p:tags r:id="rId18"/>
            </p:custDataLst>
          </p:nvPr>
        </p:nvGraphicFramePr>
        <p:xfrm>
          <a:off x="6880225" y="3762375"/>
          <a:ext cx="719138" cy="892175"/>
        </p:xfrm>
        <a:graphic>
          <a:graphicData uri="http://schemas.openxmlformats.org/presentationml/2006/ole">
            <mc:AlternateContent xmlns:mc="http://schemas.openxmlformats.org/markup-compatibility/2006">
              <mc:Choice xmlns:v="urn:schemas-microsoft-com:vml" Requires="v">
                <p:oleObj spid="_x0000_s73797" name="Clip" r:id="rId38" imgW="1350000" imgH="1914120" progId="">
                  <p:embed/>
                </p:oleObj>
              </mc:Choice>
              <mc:Fallback>
                <p:oleObj name="Clip" r:id="rId38" imgW="1350000" imgH="1914120" progId="">
                  <p:embed/>
                  <p:pic>
                    <p:nvPicPr>
                      <p:cNvPr id="0" name="Object 4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880225" y="3762375"/>
                        <a:ext cx="719138"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8" name="Object 47"/>
          <p:cNvGraphicFramePr>
            <a:graphicFrameLocks noChangeAspect="1"/>
          </p:cNvGraphicFramePr>
          <p:nvPr>
            <p:custDataLst>
              <p:tags r:id="rId19"/>
            </p:custDataLst>
          </p:nvPr>
        </p:nvGraphicFramePr>
        <p:xfrm>
          <a:off x="4572000" y="2362200"/>
          <a:ext cx="876300" cy="377825"/>
        </p:xfrm>
        <a:graphic>
          <a:graphicData uri="http://schemas.openxmlformats.org/presentationml/2006/ole">
            <mc:AlternateContent xmlns:mc="http://schemas.openxmlformats.org/markup-compatibility/2006">
              <mc:Choice xmlns:v="urn:schemas-microsoft-com:vml" Requires="v">
                <p:oleObj spid="_x0000_s73798" name="Document" r:id="rId40" imgW="876960" imgH="378360" progId="Word.Document.8">
                  <p:embed/>
                </p:oleObj>
              </mc:Choice>
              <mc:Fallback>
                <p:oleObj name="Document" r:id="rId40" imgW="876960" imgH="378360" progId="Word.Document.8">
                  <p:embed/>
                  <p:pic>
                    <p:nvPicPr>
                      <p:cNvPr id="0" name="Object 47"/>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572000" y="2362200"/>
                        <a:ext cx="8763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9" name="Object 48"/>
          <p:cNvGraphicFramePr>
            <a:graphicFrameLocks noChangeAspect="1"/>
          </p:cNvGraphicFramePr>
          <p:nvPr>
            <p:custDataLst>
              <p:tags r:id="rId20"/>
            </p:custDataLst>
          </p:nvPr>
        </p:nvGraphicFramePr>
        <p:xfrm>
          <a:off x="4724400" y="1600200"/>
          <a:ext cx="579438" cy="379413"/>
        </p:xfrm>
        <a:graphic>
          <a:graphicData uri="http://schemas.openxmlformats.org/presentationml/2006/ole">
            <mc:AlternateContent xmlns:mc="http://schemas.openxmlformats.org/markup-compatibility/2006">
              <mc:Choice xmlns:v="urn:schemas-microsoft-com:vml" Requires="v">
                <p:oleObj spid="_x0000_s73799" name="Document" r:id="rId42" imgW="579600" imgH="379440" progId="Word.Document.8">
                  <p:embed/>
                </p:oleObj>
              </mc:Choice>
              <mc:Fallback>
                <p:oleObj name="Document" r:id="rId42" imgW="579600" imgH="379440" progId="Word.Document.8">
                  <p:embed/>
                  <p:pic>
                    <p:nvPicPr>
                      <p:cNvPr id="0" name="Object 48"/>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724400" y="1600200"/>
                        <a:ext cx="57943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0" name="Object 49"/>
          <p:cNvGraphicFramePr>
            <a:graphicFrameLocks noChangeAspect="1"/>
          </p:cNvGraphicFramePr>
          <p:nvPr>
            <p:custDataLst>
              <p:tags r:id="rId21"/>
            </p:custDataLst>
          </p:nvPr>
        </p:nvGraphicFramePr>
        <p:xfrm>
          <a:off x="5867400" y="1600200"/>
          <a:ext cx="739775" cy="349250"/>
        </p:xfrm>
        <a:graphic>
          <a:graphicData uri="http://schemas.openxmlformats.org/presentationml/2006/ole">
            <mc:AlternateContent xmlns:mc="http://schemas.openxmlformats.org/markup-compatibility/2006">
              <mc:Choice xmlns:v="urn:schemas-microsoft-com:vml" Requires="v">
                <p:oleObj spid="_x0000_s73800" name="Document" r:id="rId44" imgW="739800" imgH="350280" progId="Word.Document.8">
                  <p:embed/>
                </p:oleObj>
              </mc:Choice>
              <mc:Fallback>
                <p:oleObj name="Document" r:id="rId44" imgW="739800" imgH="350280" progId="Word.Document.8">
                  <p:embed/>
                  <p:pic>
                    <p:nvPicPr>
                      <p:cNvPr id="0" name="Object 49"/>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5867400" y="1600200"/>
                        <a:ext cx="73977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1" name="Object 50"/>
          <p:cNvGraphicFramePr>
            <a:graphicFrameLocks noChangeAspect="1"/>
          </p:cNvGraphicFramePr>
          <p:nvPr>
            <p:custDataLst>
              <p:tags r:id="rId22"/>
            </p:custDataLst>
          </p:nvPr>
        </p:nvGraphicFramePr>
        <p:xfrm>
          <a:off x="6934200" y="1600200"/>
          <a:ext cx="525463" cy="450850"/>
        </p:xfrm>
        <a:graphic>
          <a:graphicData uri="http://schemas.openxmlformats.org/presentationml/2006/ole">
            <mc:AlternateContent xmlns:mc="http://schemas.openxmlformats.org/markup-compatibility/2006">
              <mc:Choice xmlns:v="urn:schemas-microsoft-com:vml" Requires="v">
                <p:oleObj spid="_x0000_s73801" name="Document" r:id="rId46" imgW="526320" imgH="451080" progId="Word.Document.8">
                  <p:embed/>
                </p:oleObj>
              </mc:Choice>
              <mc:Fallback>
                <p:oleObj name="Document" r:id="rId46" imgW="526320" imgH="451080" progId="Word.Document.8">
                  <p:embed/>
                  <p:pic>
                    <p:nvPicPr>
                      <p:cNvPr id="0" name="Object 50"/>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6934200" y="1600200"/>
                        <a:ext cx="525463"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2610</TotalTime>
  <Words>1708</Words>
  <Application>Microsoft Office PowerPoint</Application>
  <PresentationFormat>On-screen Show (4:3)</PresentationFormat>
  <Paragraphs>329</Paragraphs>
  <Slides>26</Slides>
  <Notes>13</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29" baseType="lpstr">
      <vt:lpstr>Office Theme</vt:lpstr>
      <vt:lpstr>Document</vt:lpstr>
      <vt:lpstr>Clip</vt:lpstr>
      <vt:lpstr>CPE 490 Embedded Systems</vt:lpstr>
      <vt:lpstr>dsPIC33 high-Performance 16-bit Digital Signal Controllers Data Sheet</vt:lpstr>
      <vt:lpstr>Why CPE 490 ???</vt:lpstr>
      <vt:lpstr>Keys to Success</vt:lpstr>
      <vt:lpstr>PowerPoint Presentation</vt:lpstr>
      <vt:lpstr>Outline of Course</vt:lpstr>
      <vt:lpstr>Embedded systems overview</vt:lpstr>
      <vt:lpstr>Embedded systems overview</vt:lpstr>
      <vt:lpstr>A “short list” of embedded systems</vt:lpstr>
      <vt:lpstr>What is a Embedded system?</vt:lpstr>
      <vt:lpstr>What is a Embedded system?</vt:lpstr>
      <vt:lpstr>C Programming Language </vt:lpstr>
      <vt:lpstr>C Programming Language </vt:lpstr>
      <vt:lpstr>PowerPoint Presentation</vt:lpstr>
      <vt:lpstr>Middle Level Language</vt:lpstr>
      <vt:lpstr>Why C?</vt:lpstr>
      <vt:lpstr>Structured Language</vt:lpstr>
      <vt:lpstr>Compiled vs. Interpreted </vt:lpstr>
      <vt:lpstr>Reading Assignment</vt:lpstr>
      <vt:lpstr>Anatomy of a C program</vt:lpstr>
      <vt:lpstr>PowerPoint Presentation</vt:lpstr>
      <vt:lpstr>Comments /* ….. */</vt:lpstr>
      <vt:lpstr>Declarations</vt:lpstr>
      <vt:lpstr>Statements</vt:lpstr>
      <vt:lpstr>Code Blocks</vt:lpstr>
      <vt:lpstr>Use of Space</vt:lpstr>
    </vt:vector>
  </TitlesOfParts>
  <Company>Geneva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wdbarlow</dc:creator>
  <cp:lastModifiedBy>Rae</cp:lastModifiedBy>
  <cp:revision>171</cp:revision>
  <dcterms:created xsi:type="dcterms:W3CDTF">2010-08-12T20:36:28Z</dcterms:created>
  <dcterms:modified xsi:type="dcterms:W3CDTF">2014-01-11T14:32:45Z</dcterms:modified>
</cp:coreProperties>
</file>